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2" r:id="rId10"/>
    <p:sldId id="263"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560"/>
    <a:srgbClr val="FAD048"/>
    <a:srgbClr val="FFD393"/>
    <a:srgbClr val="FFBF61"/>
    <a:srgbClr val="FF66FF"/>
    <a:srgbClr val="CCFF66"/>
    <a:srgbClr val="99CC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a:lvl1pPr>
          </a:lstStyle>
          <a:p>
            <a:pPr lvl="0"/>
            <a:r>
              <a:rPr lang="ru-RU" noProof="0" smtClean="0"/>
              <a:t>Образец заголовка</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ru-RU" noProof="0" smtClean="0"/>
              <a:t>Образец подзаголовка</a:t>
            </a:r>
          </a:p>
        </p:txBody>
      </p:sp>
      <p:sp>
        <p:nvSpPr>
          <p:cNvPr id="4100" name="Rectangle 4"/>
          <p:cNvSpPr>
            <a:spLocks noGrp="1" noChangeArrowheads="1"/>
          </p:cNvSpPr>
          <p:nvPr>
            <p:ph type="dt" sz="half" idx="2"/>
          </p:nvPr>
        </p:nvSpPr>
        <p:spPr/>
        <p:txBody>
          <a:bodyPr/>
          <a:lstStyle>
            <a:lvl1pPr>
              <a:defRPr/>
            </a:lvl1pPr>
          </a:lstStyle>
          <a:p>
            <a:endParaRPr lang="ru-RU"/>
          </a:p>
        </p:txBody>
      </p:sp>
      <p:sp>
        <p:nvSpPr>
          <p:cNvPr id="4101" name="Rectangle 5"/>
          <p:cNvSpPr>
            <a:spLocks noGrp="1" noChangeArrowheads="1"/>
          </p:cNvSpPr>
          <p:nvPr>
            <p:ph type="ftr" sz="quarter" idx="3"/>
          </p:nvPr>
        </p:nvSpPr>
        <p:spPr/>
        <p:txBody>
          <a:bodyPr/>
          <a:lstStyle>
            <a:lvl1pPr>
              <a:defRPr/>
            </a:lvl1pPr>
          </a:lstStyle>
          <a:p>
            <a:endParaRPr lang="ru-RU"/>
          </a:p>
        </p:txBody>
      </p:sp>
      <p:sp>
        <p:nvSpPr>
          <p:cNvPr id="4102" name="Rectangle 6"/>
          <p:cNvSpPr>
            <a:spLocks noGrp="1" noChangeArrowheads="1"/>
          </p:cNvSpPr>
          <p:nvPr>
            <p:ph type="sldNum" sz="quarter" idx="4"/>
          </p:nvPr>
        </p:nvSpPr>
        <p:spPr/>
        <p:txBody>
          <a:bodyPr/>
          <a:lstStyle>
            <a:lvl1pPr>
              <a:defRPr/>
            </a:lvl1pPr>
          </a:lstStyle>
          <a:p>
            <a:fld id="{9450692C-B122-41A3-95CB-C41662985C8B}"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0C9043-34E7-470C-AD10-185173C9C5DE}" type="slidenum">
              <a:rPr lang="ru-RU"/>
              <a:pPr/>
              <a:t>‹#›</a:t>
            </a:fld>
            <a:endParaRPr lang="ru-RU"/>
          </a:p>
        </p:txBody>
      </p:sp>
    </p:spTree>
    <p:extLst>
      <p:ext uri="{BB962C8B-B14F-4D97-AF65-F5344CB8AC3E}">
        <p14:creationId xmlns:p14="http://schemas.microsoft.com/office/powerpoint/2010/main" val="263869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0F566C5-5075-4470-8065-48FF43525CC9}" type="slidenum">
              <a:rPr lang="ru-RU"/>
              <a:pPr/>
              <a:t>‹#›</a:t>
            </a:fld>
            <a:endParaRPr lang="ru-RU"/>
          </a:p>
        </p:txBody>
      </p:sp>
    </p:spTree>
    <p:extLst>
      <p:ext uri="{BB962C8B-B14F-4D97-AF65-F5344CB8AC3E}">
        <p14:creationId xmlns:p14="http://schemas.microsoft.com/office/powerpoint/2010/main" val="88749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C4C307B-B4C1-4336-A6F7-E7CD3E139A2C}" type="slidenum">
              <a:rPr lang="ru-RU"/>
              <a:pPr/>
              <a:t>‹#›</a:t>
            </a:fld>
            <a:endParaRPr lang="ru-RU"/>
          </a:p>
        </p:txBody>
      </p:sp>
    </p:spTree>
    <p:extLst>
      <p:ext uri="{BB962C8B-B14F-4D97-AF65-F5344CB8AC3E}">
        <p14:creationId xmlns:p14="http://schemas.microsoft.com/office/powerpoint/2010/main" val="101997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D91BA04-8F0D-4C0D-9EC4-C58D57CED3C0}" type="slidenum">
              <a:rPr lang="ru-RU"/>
              <a:pPr/>
              <a:t>‹#›</a:t>
            </a:fld>
            <a:endParaRPr lang="ru-RU"/>
          </a:p>
        </p:txBody>
      </p:sp>
    </p:spTree>
    <p:extLst>
      <p:ext uri="{BB962C8B-B14F-4D97-AF65-F5344CB8AC3E}">
        <p14:creationId xmlns:p14="http://schemas.microsoft.com/office/powerpoint/2010/main" val="357509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8A50DEB-9E03-4638-A28A-EB6171979D72}" type="slidenum">
              <a:rPr lang="ru-RU"/>
              <a:pPr/>
              <a:t>‹#›</a:t>
            </a:fld>
            <a:endParaRPr lang="ru-RU"/>
          </a:p>
        </p:txBody>
      </p:sp>
    </p:spTree>
    <p:extLst>
      <p:ext uri="{BB962C8B-B14F-4D97-AF65-F5344CB8AC3E}">
        <p14:creationId xmlns:p14="http://schemas.microsoft.com/office/powerpoint/2010/main" val="92393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1D72806-5157-453C-93A9-CC3EF067DE4D}" type="slidenum">
              <a:rPr lang="ru-RU"/>
              <a:pPr/>
              <a:t>‹#›</a:t>
            </a:fld>
            <a:endParaRPr lang="ru-RU"/>
          </a:p>
        </p:txBody>
      </p:sp>
    </p:spTree>
    <p:extLst>
      <p:ext uri="{BB962C8B-B14F-4D97-AF65-F5344CB8AC3E}">
        <p14:creationId xmlns:p14="http://schemas.microsoft.com/office/powerpoint/2010/main" val="124675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AC10430-5A55-40E6-B7A5-C81CB5AB004A}" type="slidenum">
              <a:rPr lang="ru-RU"/>
              <a:pPr/>
              <a:t>‹#›</a:t>
            </a:fld>
            <a:endParaRPr lang="ru-RU"/>
          </a:p>
        </p:txBody>
      </p:sp>
    </p:spTree>
    <p:extLst>
      <p:ext uri="{BB962C8B-B14F-4D97-AF65-F5344CB8AC3E}">
        <p14:creationId xmlns:p14="http://schemas.microsoft.com/office/powerpoint/2010/main" val="324220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EF4449E-3672-4D0B-A0DF-56DF0FE11540}" type="slidenum">
              <a:rPr lang="ru-RU"/>
              <a:pPr/>
              <a:t>‹#›</a:t>
            </a:fld>
            <a:endParaRPr lang="ru-RU"/>
          </a:p>
        </p:txBody>
      </p:sp>
    </p:spTree>
    <p:extLst>
      <p:ext uri="{BB962C8B-B14F-4D97-AF65-F5344CB8AC3E}">
        <p14:creationId xmlns:p14="http://schemas.microsoft.com/office/powerpoint/2010/main" val="104940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32EAE18-5D2F-48F5-AB26-6F285D5635E3}" type="slidenum">
              <a:rPr lang="ru-RU"/>
              <a:pPr/>
              <a:t>‹#›</a:t>
            </a:fld>
            <a:endParaRPr lang="ru-RU"/>
          </a:p>
        </p:txBody>
      </p:sp>
    </p:spTree>
    <p:extLst>
      <p:ext uri="{BB962C8B-B14F-4D97-AF65-F5344CB8AC3E}">
        <p14:creationId xmlns:p14="http://schemas.microsoft.com/office/powerpoint/2010/main" val="353813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72762B5-2836-4500-B318-608F23692827}" type="slidenum">
              <a:rPr lang="ru-RU"/>
              <a:pPr/>
              <a:t>‹#›</a:t>
            </a:fld>
            <a:endParaRPr lang="ru-RU"/>
          </a:p>
        </p:txBody>
      </p:sp>
    </p:spTree>
    <p:extLst>
      <p:ext uri="{BB962C8B-B14F-4D97-AF65-F5344CB8AC3E}">
        <p14:creationId xmlns:p14="http://schemas.microsoft.com/office/powerpoint/2010/main" val="287475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C20FDBE7-813F-4B8E-A802-82C49FDD337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http://www.tourprestige.ru/files/catalog_country/2582/2582231775s500x332_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5187">
            <a:off x="5994703" y="1790760"/>
            <a:ext cx="2989272" cy="2281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http://stat21.privet.ru/lr/0c113c56633a8559b9d60088612134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33366"/>
            <a:ext cx="3491880" cy="22759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1" name="Picture 13" descr="http://blog.dp.ru/images/post/188/000ckcr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294" y="4770368"/>
            <a:ext cx="3690111" cy="2001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403648" y="188640"/>
            <a:ext cx="6336704" cy="1470025"/>
          </a:xfrm>
        </p:spPr>
        <p:txBody>
          <a:bodyPr/>
          <a:lstStyle/>
          <a:p>
            <a:r>
              <a:rPr lang="en-US" sz="7200" dirty="0" smtClean="0">
                <a:latin typeface="Algerian" pitchFamily="82" charset="0"/>
              </a:rPr>
              <a:t>South Korea</a:t>
            </a:r>
            <a:endParaRPr lang="ru-RU" sz="7200" dirty="0"/>
          </a:p>
        </p:txBody>
      </p:sp>
      <p:pic>
        <p:nvPicPr>
          <p:cNvPr id="2053" name="Picture 5" descr="http://www.mobility-tour.ru/novator/editor/assets/789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87" y="1340768"/>
            <a:ext cx="2879023" cy="19442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3" name="Picture 15" descr="http://dayevents.ru/uploads/022c7c1a712f_AFF7/Waterfall-on-Jeju-Island-Kore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30723">
            <a:off x="179512" y="3006472"/>
            <a:ext cx="2976573" cy="1863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9" name="Picture 11" descr="http://img1.liveinternet.ru/images/foto/c/9/apps/2/777/2777611_kr-wp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92841">
            <a:off x="473194" y="4607178"/>
            <a:ext cx="2841475" cy="1907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5" name="Picture 17" descr="http://www.tursvodka.ru/upload/tursvodka/tourism_hotel_photo/image/4019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708" y="3047281"/>
            <a:ext cx="3935499" cy="2055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7" name="Picture 19" descr="http://upload-2fa322d15144bcc32d5ef5e59288705b.commondatastorage.googleapis.com/blog/85a/85a583b967f241f6389796b893b35df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076" y="1340767"/>
            <a:ext cx="3340596" cy="2432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0" y="4680518"/>
            <a:ext cx="3744416" cy="2177482"/>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a:t>Kimchi </a:t>
            </a:r>
            <a:r>
              <a:rPr lang="en-US" sz="1600" dirty="0" err="1"/>
              <a:t>Tighe</a:t>
            </a:r>
            <a:r>
              <a:rPr lang="en-US" sz="1600" dirty="0"/>
              <a:t> - one of the most popular dishes in Korea. This soup of cabbage, meat and tofu. Methods of preparation of this dish can be counted a couple of dozen, that's for sure. The main differences, as always, the ingredients that are used in the preparation of </a:t>
            </a:r>
            <a:r>
              <a:rPr lang="en-US" sz="1600" dirty="0" err="1"/>
              <a:t>kimchi</a:t>
            </a:r>
            <a:r>
              <a:rPr lang="en-US" sz="1600" dirty="0"/>
              <a:t> </a:t>
            </a:r>
            <a:r>
              <a:rPr lang="en-US" sz="1600" dirty="0" err="1"/>
              <a:t>Tighe</a:t>
            </a:r>
            <a:r>
              <a:rPr lang="en-US" sz="1600" dirty="0"/>
              <a:t>.</a:t>
            </a:r>
            <a:endParaRPr lang="ru-RU" sz="1600" dirty="0"/>
          </a:p>
        </p:txBody>
      </p:sp>
      <p:sp>
        <p:nvSpPr>
          <p:cNvPr id="5" name="Заголовок 1"/>
          <p:cNvSpPr txBox="1">
            <a:spLocks/>
          </p:cNvSpPr>
          <p:nvPr/>
        </p:nvSpPr>
        <p:spPr bwMode="auto">
          <a:xfrm>
            <a:off x="8326" y="364312"/>
            <a:ext cx="3744416" cy="1683568"/>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ru-RU" sz="1600" dirty="0" smtClean="0"/>
          </a:p>
          <a:p>
            <a:r>
              <a:rPr lang="en-US" sz="1600" dirty="0" err="1" smtClean="0"/>
              <a:t>Samgepsal</a:t>
            </a:r>
            <a:r>
              <a:rPr lang="en-US" sz="1600" dirty="0" smtClean="0"/>
              <a:t> </a:t>
            </a:r>
            <a:r>
              <a:rPr lang="en-US" sz="1600" dirty="0"/>
              <a:t>(</a:t>
            </a:r>
            <a:r>
              <a:rPr lang="ko-KR" altLang="en-US" sz="1600" dirty="0"/>
              <a:t>삼겹살</a:t>
            </a:r>
            <a:r>
              <a:rPr lang="en-US" altLang="ko-KR" sz="1600" dirty="0"/>
              <a:t>; </a:t>
            </a:r>
            <a:r>
              <a:rPr lang="en-US" sz="1600" dirty="0" err="1"/>
              <a:t>samɡjʌp̚sal</a:t>
            </a:r>
            <a:r>
              <a:rPr lang="en-US" sz="1600" dirty="0"/>
              <a:t>) - a popular dish of Korean cuisine. Are pieces of fatty pork peritoneum not passed </a:t>
            </a:r>
            <a:r>
              <a:rPr lang="en-US" sz="1600" dirty="0" err="1"/>
              <a:t>marination</a:t>
            </a:r>
            <a:r>
              <a:rPr lang="en-US" sz="1600" dirty="0"/>
              <a:t>, not sprinkled with spices that participants roast meal on the grill on a table [1]. </a:t>
            </a:r>
            <a:r>
              <a:rPr lang="en-US" sz="1600" dirty="0" err="1"/>
              <a:t>Samgepsal</a:t>
            </a:r>
            <a:r>
              <a:rPr lang="en-US" sz="1600" dirty="0"/>
              <a:t> usually served for dinner.</a:t>
            </a:r>
            <a:endParaRPr lang="ru-RU" sz="1600" dirty="0"/>
          </a:p>
        </p:txBody>
      </p:sp>
      <p:pic>
        <p:nvPicPr>
          <p:cNvPr id="1026" name="Picture 2" descr="http://www.kak-kak.info/wp-content/uploads/Kak-prigotovit-svininu-po-koreyski-Samgyups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68" y="377279"/>
            <a:ext cx="2627783" cy="1683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yaplakal.com/uploads/post-43-13361468478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99" y="377279"/>
            <a:ext cx="2771159" cy="168357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bwMode="auto">
          <a:xfrm>
            <a:off x="0" y="2060848"/>
            <a:ext cx="3744416" cy="1251519"/>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err="1"/>
              <a:t>Samgethan</a:t>
            </a:r>
            <a:r>
              <a:rPr lang="en-US" sz="1600" dirty="0"/>
              <a:t> - whole cooked chicken stuffed with various herbs and ginseng root.</a:t>
            </a:r>
            <a:endParaRPr lang="ru-RU" sz="1600" dirty="0"/>
          </a:p>
        </p:txBody>
      </p:sp>
      <p:pic>
        <p:nvPicPr>
          <p:cNvPr id="1030" name="Picture 6" descr="&amp;Kcy;&amp;ocy;&amp;rcy;&amp;iecy;&amp;yacy; 2010. &amp;IEcy;&amp;Dcy;&amp;Acy; ^^. &amp;Scy;&amp;acy;&amp;mcy;&amp;gcy;&amp;iecy;&amp;tcy;&amp;khcy;&amp;acy;&amp;ncy; &amp;icy; &amp;tcy;&amp;acy;&amp;lcy;&amp;softcy;&amp;kcy;&amp;ocy;&amp;mcy;&amp;tcy;&amp;khcy;&amp;acy;&amp;ncy; (닭곰탕) - &amp;bcy;&amp;ocy;&amp;lcy;&amp;iecy;&amp;iecy; &amp;dcy;&amp;iecy;&amp;shcy;&amp;iecy;&amp;vcy;&amp;ycy;&amp;jcy; &amp;scy;&amp;ucy;&amp;pcy;&amp;chcy;&amp;icy;&amp;kcy; &amp;scy; &amp;lcy;&amp;acy;&amp;pcy;&amp;shcy;&amp;ocy;&amp;jcy; &amp;icy; &amp;kcy;&amp;ucy;&amp;scy;&amp;ocy;&amp;chcy;&amp;kcy;&amp;acy;&amp;mcy;&amp;icy; &amp;kcy;&amp;ucy;&amp;rcy;&amp;icy;&amp;tscy;&amp;ycy; (&amp;Pcy;&amp;ucy;&amp;tcy;&amp;iecy;&amp;shcy;&amp;iecy;&amp;scy;&amp;tcy;&amp;vcy;&amp;icy;&amp;yacy;) &amp;Kcy;&amp;ocy;&amp;rcy;&amp;iecy;&amp;y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417" y="2047880"/>
            <a:ext cx="1835695" cy="1264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vestnik.kr/thumbnail.php?file=samgyetang_797693512.jpg&amp;size=article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047879"/>
            <a:ext cx="1728192" cy="12644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ong.visitkorea.or.kr/rus/CU/rc/348842_1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2047879"/>
            <a:ext cx="1835696" cy="1264488"/>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bwMode="auto">
          <a:xfrm>
            <a:off x="0" y="3312367"/>
            <a:ext cx="3744416" cy="1368151"/>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a:t>Ramen (拉 麺, 柳 麺) - Japanese food with wheat noodles. Very popular in Korea and Japan, especially among young people</a:t>
            </a:r>
            <a:endParaRPr lang="ru-RU" sz="1600" dirty="0"/>
          </a:p>
        </p:txBody>
      </p:sp>
      <p:pic>
        <p:nvPicPr>
          <p:cNvPr id="1036" name="Picture 12" descr="http://pics.livejournal.com/sanmai/pic/005102d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4416" y="3312367"/>
            <a:ext cx="1835696" cy="13681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zeful.ru/blog/img/cook/ramen/image0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0112" y="3312367"/>
            <a:ext cx="1728192" cy="13681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rchivo:Kimchi ramen Pari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305" y="3314150"/>
            <a:ext cx="1857054" cy="13663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1.gstatic.com/images?q=tbn:ANd9GcTpHXiN7Q-PxFRW9G9umQFbaQhaDJ_1fFbzZVqqel1lFlhMENjV4vC0rW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416" y="4680518"/>
            <a:ext cx="2627783" cy="217748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kimchicafe.ru/products_pictures/Kimchiti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88974" y="4680518"/>
            <a:ext cx="2754384" cy="217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34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32" y="19275"/>
            <a:ext cx="3025477" cy="6858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lgn="ctr">
              <a:buNone/>
            </a:pPr>
            <a:endParaRPr lang="en-US" sz="2200" dirty="0" smtClean="0"/>
          </a:p>
          <a:p>
            <a:pPr marL="0" indent="0" algn="ctr">
              <a:buNone/>
            </a:pPr>
            <a:r>
              <a:rPr lang="en-US" sz="2200" dirty="0" smtClean="0"/>
              <a:t>Republic of Korea, or as we are accustomed to say, South Korea is a country in the East Asia. Occupies the southern portion of the Korean Peninsula. Total area is about 98 thousand square kilometers. Poetic name of South Korea - Land of Morning Calm. The name Korea is derived from the ancient kingdom of </a:t>
            </a:r>
            <a:r>
              <a:rPr lang="en-US" sz="2200" dirty="0" err="1" smtClean="0"/>
              <a:t>Goryeo</a:t>
            </a:r>
            <a:r>
              <a:rPr lang="en-US" sz="2200" dirty="0" smtClean="0"/>
              <a:t>, which existed in the Korean Peninsula in the 10-14 centuries.</a:t>
            </a:r>
            <a:endParaRPr lang="ru-RU" sz="2200" dirty="0"/>
          </a:p>
        </p:txBody>
      </p:sp>
      <p:pic>
        <p:nvPicPr>
          <p:cNvPr id="5128" name="Picture 8" descr="http://upload.wikimedia.org/wikipedia/commons/thumb/2/2b/Jongmyo_DSC_6884.jpg/800px-Jongmyo_DSC_68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9832" cy="2897560"/>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низ 3"/>
          <p:cNvSpPr/>
          <p:nvPr/>
        </p:nvSpPr>
        <p:spPr>
          <a:xfrm>
            <a:off x="2771800" y="2912280"/>
            <a:ext cx="576064" cy="948768"/>
          </a:xfrm>
          <a:prstGeom prst="downArrow">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5130" name="Picture 10" descr="http://cs303913.userapi.com/v303913827/87/JPfhfLjI6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9" y="3947776"/>
            <a:ext cx="3093361" cy="292949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cs9737.vkontakte.ru/u22629221/-14/x_16c454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894"/>
            <a:ext cx="3024336" cy="289466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asiasociety.org/files/kor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947776"/>
            <a:ext cx="3024336" cy="291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51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995678"/>
            <a:ext cx="9153878" cy="286232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t>Modern South Korea is a highly developed country, one of the so-called "Asian tigers." South Korea is full of charm, weaving the old and new. Korea is both very old and very young country. Exotic and the old in it naturally combined with the latest achievements of world civilization. This is a country of ancient and unique culture, romantic sea and mountain scenery, hot springs, golden beaches, quaint islands and cliffs, waterfalls and caves, lush vegetation, unusual cuisine. At the same time it is a country of beautiful hotels, good roads, railways, high-quality modern service. Korea is a shopper's paradise, as it has an extensive network of stores and markets, where you can buy reasonably priced sturdy and quality products. Recently, the Japanese here is frequent for shopping. Every year in Korea are major international exhibitions, attracting businessmen from all over the world: a high quality level equipped modern exhibition centers provide everything necessary for their implementation.</a:t>
            </a:r>
            <a:endParaRPr lang="ru-RU" dirty="0"/>
          </a:p>
        </p:txBody>
      </p:sp>
      <p:pic>
        <p:nvPicPr>
          <p:cNvPr id="1026" name="Picture 2" descr="http://www.koreanbeacon.com/wp-content/uploads/2011/07/Yeongdeungpotimes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059831" cy="1844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ncinema.net/photos/photo179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4825"/>
            <a:ext cx="3059833" cy="21508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thumb/d/d5/Seoul-Mount_Namsan-01.jpg/800px-Seoul-Mount_Namsan-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29" y="2"/>
            <a:ext cx="3096347" cy="18448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bambooclub.ru/files/33832/lotte-world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1240" y="1844826"/>
            <a:ext cx="3114936" cy="21508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bambooclub.ru/files/33577/%D0%A4%D0%BE%D1%82%D0%BE00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2"/>
            <a:ext cx="2987824" cy="18448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uadream.com/upload/iblock/13b/13b70b784835a86327bd95a00c3826f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1844826"/>
            <a:ext cx="2987824" cy="215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7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10859"/>
            <a:ext cx="5184576" cy="858380"/>
          </a:xfrm>
        </p:spPr>
        <p:txBody>
          <a:bodyPr/>
          <a:lstStyle/>
          <a:p>
            <a:r>
              <a:rPr lang="en-US" sz="5400" dirty="0" smtClean="0"/>
              <a:t>Population</a:t>
            </a:r>
            <a:endParaRPr lang="ru-RU" sz="5400" dirty="0"/>
          </a:p>
        </p:txBody>
      </p:sp>
      <p:sp>
        <p:nvSpPr>
          <p:cNvPr id="3" name="Объект 2"/>
          <p:cNvSpPr>
            <a:spLocks noGrp="1"/>
          </p:cNvSpPr>
          <p:nvPr>
            <p:ph idx="1"/>
          </p:nvPr>
        </p:nvSpPr>
        <p:spPr>
          <a:xfrm>
            <a:off x="181172" y="980727"/>
            <a:ext cx="8783315" cy="1872208"/>
          </a:xfrm>
        </p:spPr>
        <p:txBody>
          <a:bodyPr/>
          <a:lstStyle/>
          <a:p>
            <a:pPr marL="0" indent="0" algn="ctr">
              <a:buNone/>
            </a:pPr>
            <a:r>
              <a:rPr lang="en-US" sz="1800" dirty="0"/>
              <a:t>South Korea occupy more than 50 million people. Most of whom are Koreans, other than that a substantial weight in the country are of Japanese, Chinese, Filipinos, Americans United </a:t>
            </a:r>
            <a:r>
              <a:rPr lang="en-US" sz="1800" dirty="0" smtClean="0"/>
              <a:t>States. South Korea is densely populated and </a:t>
            </a:r>
            <a:r>
              <a:rPr lang="en-US" sz="1800" dirty="0"/>
              <a:t>high levels of urbanization, urban population of more than 80% of the population. As the population of South Korea is characterized by a high degree of concentration in the capital. In the metropolitan area lived for almost 45% of the population of South Korea</a:t>
            </a:r>
            <a:endParaRPr lang="ru-RU" sz="1800" dirty="0"/>
          </a:p>
        </p:txBody>
      </p:sp>
      <p:pic>
        <p:nvPicPr>
          <p:cNvPr id="2050" name="Picture 2" descr="http://cs10752.userapi.com/u108473343/144758205/x_da85c1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 y="2852936"/>
            <a:ext cx="5316642" cy="40235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0.liveinternet.ru/images/attach/b/3/20/609/20609733_s640x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852936"/>
            <a:ext cx="1224136" cy="19288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3dcenter.ru/forum/uploads/monthly_10_2009/post-56863-1256910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2852935"/>
            <a:ext cx="1201638" cy="1928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fotki.yandex.ru/get/5907/mr-serg-bask.11f8/0_81abb_f62fc891_X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862" y="2852936"/>
            <a:ext cx="1354137" cy="19288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allcelebspics.com/wp-content/gallery/christian-bautista/christian-bautista-1322523855-4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4929186"/>
            <a:ext cx="1224136" cy="192881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http://img387.imageshack.us/img486/3903/cervicalcancervaccineaden6.jpg"/>
          <p:cNvSpPr>
            <a:spLocks noChangeAspect="1" noChangeArrowheads="1"/>
          </p:cNvSpPr>
          <p:nvPr/>
        </p:nvSpPr>
        <p:spPr bwMode="auto">
          <a:xfrm>
            <a:off x="155575" y="-1851025"/>
            <a:ext cx="4733925" cy="3857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4" descr="http://img387.imageshack.us/img486/3903/cervicalcancervaccineaden6.jpg"/>
          <p:cNvSpPr>
            <a:spLocks noChangeAspect="1" noChangeArrowheads="1"/>
          </p:cNvSpPr>
          <p:nvPr/>
        </p:nvSpPr>
        <p:spPr bwMode="auto">
          <a:xfrm>
            <a:off x="307975" y="-1698625"/>
            <a:ext cx="4733925" cy="3857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4" name="Picture 16" descr="http://klimg.com/kapanlagi.com/p/charlene_choi_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5910" y="4929186"/>
            <a:ext cx="1183952"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fashiontime.ru/upload/iblock/0ca/644274x17534u783443684cfe1c1801d0a584cddef157w600h6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9861" y="4934545"/>
            <a:ext cx="1354137" cy="192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1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0888" y="188640"/>
            <a:ext cx="4032448" cy="836712"/>
          </a:xfrm>
        </p:spPr>
        <p:txBody>
          <a:bodyPr/>
          <a:lstStyle/>
          <a:p>
            <a:r>
              <a:rPr lang="en-US" sz="5400" dirty="0"/>
              <a:t>Holidays</a:t>
            </a:r>
            <a:endParaRPr lang="ru-RU" sz="5400" dirty="0"/>
          </a:p>
        </p:txBody>
      </p:sp>
      <p:sp>
        <p:nvSpPr>
          <p:cNvPr id="3" name="Объект 2"/>
          <p:cNvSpPr>
            <a:spLocks noGrp="1"/>
          </p:cNvSpPr>
          <p:nvPr>
            <p:ph idx="1"/>
          </p:nvPr>
        </p:nvSpPr>
        <p:spPr>
          <a:xfrm>
            <a:off x="-21830" y="2189306"/>
            <a:ext cx="2254077" cy="576064"/>
          </a:xfrm>
          <a:prstGeom prst="round2DiagRect">
            <a:avLst/>
          </a:prstGeom>
        </p:spPr>
        <p:txBody>
          <a:bodyPr/>
          <a:lstStyle/>
          <a:p>
            <a:pPr marL="0" indent="0" algn="ctr">
              <a:buNone/>
            </a:pPr>
            <a:r>
              <a:rPr lang="en-US" sz="1600" dirty="0"/>
              <a:t>New year on the solar calendar (January 1)</a:t>
            </a:r>
            <a:endParaRPr lang="ru-RU" sz="1600" dirty="0"/>
          </a:p>
        </p:txBody>
      </p:sp>
      <p:sp>
        <p:nvSpPr>
          <p:cNvPr id="7" name="Объект 2"/>
          <p:cNvSpPr txBox="1">
            <a:spLocks/>
          </p:cNvSpPr>
          <p:nvPr/>
        </p:nvSpPr>
        <p:spPr bwMode="auto">
          <a:xfrm>
            <a:off x="0" y="4005064"/>
            <a:ext cx="2232248" cy="792088"/>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err="1"/>
              <a:t>Seollal</a:t>
            </a:r>
            <a:r>
              <a:rPr lang="en-US" sz="1600" dirty="0"/>
              <a:t> (New Year according to the lunar calendar</a:t>
            </a:r>
            <a:r>
              <a:rPr lang="en-US" sz="1600" dirty="0" smtClean="0"/>
              <a:t>) (January26)</a:t>
            </a:r>
            <a:endParaRPr lang="ru-RU" sz="1600" dirty="0"/>
          </a:p>
        </p:txBody>
      </p:sp>
      <p:pic>
        <p:nvPicPr>
          <p:cNvPr id="3074" name="Picture 2" descr="http://cs10920.vkontakte.ru/u1746115/-14/x_38d9b7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80928"/>
            <a:ext cx="2232248" cy="13525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95.beon.ru/45/50/1985045/23/76529823/207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6712"/>
            <a:ext cx="2233035" cy="1352594"/>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787" y="6065912"/>
            <a:ext cx="2232248" cy="792088"/>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Independence Movement Day (March 1)</a:t>
            </a:r>
            <a:endParaRPr lang="ru-RU" sz="1600" dirty="0"/>
          </a:p>
        </p:txBody>
      </p:sp>
      <p:pic>
        <p:nvPicPr>
          <p:cNvPr id="3078" name="Picture 6" descr="http://c2.kommersant.ru/Issues.photo/CORP/2011/03/01/KMO_088197_121144_1_t2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 y="4797152"/>
            <a:ext cx="2234981" cy="1351398"/>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2"/>
          <p:cNvSpPr txBox="1">
            <a:spLocks/>
          </p:cNvSpPr>
          <p:nvPr/>
        </p:nvSpPr>
        <p:spPr bwMode="auto">
          <a:xfrm>
            <a:off x="2232247" y="2165356"/>
            <a:ext cx="2235769" cy="615572"/>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Tree Planting Day (April 5)</a:t>
            </a:r>
            <a:endParaRPr lang="ru-RU" sz="1600" dirty="0"/>
          </a:p>
        </p:txBody>
      </p:sp>
      <p:pic>
        <p:nvPicPr>
          <p:cNvPr id="3080" name="Picture 8" descr="http://stat21.privet.ru/lr/0c0e1d45090397ec465a9fae59a1385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3035" y="836712"/>
            <a:ext cx="2234981" cy="1340619"/>
          </a:xfrm>
          <a:prstGeom prst="rect">
            <a:avLst/>
          </a:prstGeom>
          <a:noFill/>
          <a:extLst>
            <a:ext uri="{909E8E84-426E-40DD-AFC4-6F175D3DCCD1}">
              <a14:hiddenFill xmlns:a14="http://schemas.microsoft.com/office/drawing/2010/main">
                <a:solidFill>
                  <a:srgbClr val="FFFFFF"/>
                </a:solidFill>
              </a14:hiddenFill>
            </a:ext>
          </a:extLst>
        </p:spPr>
      </p:pic>
      <p:sp>
        <p:nvSpPr>
          <p:cNvPr id="15" name="Объект 2"/>
          <p:cNvSpPr txBox="1">
            <a:spLocks/>
          </p:cNvSpPr>
          <p:nvPr/>
        </p:nvSpPr>
        <p:spPr bwMode="auto">
          <a:xfrm>
            <a:off x="2233035" y="4133522"/>
            <a:ext cx="2254077" cy="663630"/>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smtClean="0"/>
              <a:t>Labor </a:t>
            </a:r>
            <a:r>
              <a:rPr lang="en-US" sz="1600" dirty="0"/>
              <a:t>Day (May 1)</a:t>
            </a:r>
            <a:endParaRPr lang="ru-RU" sz="1600" dirty="0"/>
          </a:p>
        </p:txBody>
      </p:sp>
      <p:sp>
        <p:nvSpPr>
          <p:cNvPr id="16" name="Объект 2"/>
          <p:cNvSpPr txBox="1">
            <a:spLocks/>
          </p:cNvSpPr>
          <p:nvPr/>
        </p:nvSpPr>
        <p:spPr bwMode="auto">
          <a:xfrm>
            <a:off x="2233035" y="6148550"/>
            <a:ext cx="2254077" cy="709450"/>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Children's Day (May 5)</a:t>
            </a:r>
            <a:endParaRPr lang="ru-RU" sz="1600" dirty="0"/>
          </a:p>
        </p:txBody>
      </p:sp>
      <p:sp>
        <p:nvSpPr>
          <p:cNvPr id="17" name="Объект 2"/>
          <p:cNvSpPr txBox="1">
            <a:spLocks/>
          </p:cNvSpPr>
          <p:nvPr/>
        </p:nvSpPr>
        <p:spPr bwMode="auto">
          <a:xfrm>
            <a:off x="4468016" y="2165356"/>
            <a:ext cx="2254077" cy="615572"/>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Parent's Day (May 8)</a:t>
            </a:r>
            <a:endParaRPr lang="ru-RU" sz="1600" dirty="0"/>
          </a:p>
        </p:txBody>
      </p:sp>
      <p:sp>
        <p:nvSpPr>
          <p:cNvPr id="18" name="Объект 2"/>
          <p:cNvSpPr txBox="1">
            <a:spLocks/>
          </p:cNvSpPr>
          <p:nvPr/>
        </p:nvSpPr>
        <p:spPr bwMode="auto">
          <a:xfrm>
            <a:off x="4487112" y="4121034"/>
            <a:ext cx="2254077" cy="676118"/>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Buddha's Birthday (May 12, 2008)</a:t>
            </a:r>
            <a:endParaRPr lang="ru-RU" sz="1600" dirty="0"/>
          </a:p>
        </p:txBody>
      </p:sp>
      <p:sp>
        <p:nvSpPr>
          <p:cNvPr id="19" name="Объект 2"/>
          <p:cNvSpPr txBox="1">
            <a:spLocks/>
          </p:cNvSpPr>
          <p:nvPr/>
        </p:nvSpPr>
        <p:spPr bwMode="auto">
          <a:xfrm>
            <a:off x="4487112" y="6148550"/>
            <a:ext cx="2254077" cy="709450"/>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Memorial Day (June 6)</a:t>
            </a:r>
            <a:endParaRPr lang="ru-RU" sz="1600" dirty="0"/>
          </a:p>
        </p:txBody>
      </p:sp>
      <p:sp>
        <p:nvSpPr>
          <p:cNvPr id="20" name="Объект 2"/>
          <p:cNvSpPr txBox="1">
            <a:spLocks/>
          </p:cNvSpPr>
          <p:nvPr/>
        </p:nvSpPr>
        <p:spPr bwMode="auto">
          <a:xfrm>
            <a:off x="6722093" y="2165356"/>
            <a:ext cx="2421906" cy="615572"/>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Constitution Day (July 17)</a:t>
            </a:r>
            <a:endParaRPr lang="ru-RU" sz="1600" dirty="0"/>
          </a:p>
        </p:txBody>
      </p:sp>
      <p:sp>
        <p:nvSpPr>
          <p:cNvPr id="21" name="Объект 2"/>
          <p:cNvSpPr txBox="1">
            <a:spLocks/>
          </p:cNvSpPr>
          <p:nvPr/>
        </p:nvSpPr>
        <p:spPr bwMode="auto">
          <a:xfrm>
            <a:off x="6741189" y="4005064"/>
            <a:ext cx="2402810" cy="792088"/>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smtClean="0"/>
              <a:t>Chuseok </a:t>
            </a:r>
            <a:r>
              <a:rPr lang="en-US" sz="1600" dirty="0"/>
              <a:t>(Korean Thanksgiving Day</a:t>
            </a:r>
            <a:r>
              <a:rPr lang="en-US" sz="1600" dirty="0" smtClean="0"/>
              <a:t>)</a:t>
            </a:r>
            <a:endParaRPr lang="ru-RU" sz="1600" dirty="0"/>
          </a:p>
        </p:txBody>
      </p:sp>
      <p:sp>
        <p:nvSpPr>
          <p:cNvPr id="22" name="Объект 2"/>
          <p:cNvSpPr txBox="1">
            <a:spLocks/>
          </p:cNvSpPr>
          <p:nvPr/>
        </p:nvSpPr>
        <p:spPr bwMode="auto">
          <a:xfrm>
            <a:off x="6741189" y="6145334"/>
            <a:ext cx="2402811" cy="712665"/>
          </a:xfrm>
          <a:prstGeom prst="round2DiagRect">
            <a:avLst/>
          </a:prstGeom>
          <a:gradFill rotWithShape="1">
            <a:gsLst>
              <a:gs pos="0">
                <a:srgbClr val="CCFF66"/>
              </a:gs>
              <a:gs pos="50000">
                <a:srgbClr val="99CC00">
                  <a:alpha val="39999"/>
                </a:srgbClr>
              </a:gs>
              <a:gs pos="100000">
                <a:srgbClr val="CCFF66"/>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FontTx/>
              <a:buNone/>
            </a:pPr>
            <a:r>
              <a:rPr lang="en-US" sz="1600" dirty="0"/>
              <a:t>Tree Planting Day (April 5)</a:t>
            </a:r>
            <a:endParaRPr lang="ru-RU" sz="1600" dirty="0"/>
          </a:p>
        </p:txBody>
      </p:sp>
      <p:pic>
        <p:nvPicPr>
          <p:cNvPr id="3082" name="Picture 10" descr="http://relaxic.net/wp-content/uploads/2011/05/Buddhas_Birthday_0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2188" y="2779036"/>
            <a:ext cx="2235769" cy="13544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outhkoreanews.ru/wp-content/uploads/2008/05/korea_childrens_da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040" y="4808529"/>
            <a:ext cx="2224917" cy="132864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vestnik.kr/thumbnail.php?file=images/den_roditeley_476522894.jpg&amp;size=article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4317" y="836712"/>
            <a:ext cx="2267776" cy="135287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ic1.static.km.ru/sites/default/files/imagecache/240x150/100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016" y="2761082"/>
            <a:ext cx="2273173" cy="135995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outhkoreanews.ru/wp-content/uploads/2008/06/korea_school_children_pay_tribute_to_war_dea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7111" y="4797152"/>
            <a:ext cx="2234981" cy="1348182"/>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amp;Dcy;&amp;iecy;&amp;ncy;&amp;softcy; &amp;Kcy;&amp;ocy;&amp;ncy;&amp;scy;&amp;tcy;&amp;icy;&amp;tcy;&amp;ucy;&amp;tscy;&amp;icy;&amp;icy;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2093" y="836712"/>
            <a:ext cx="2421906" cy="1328644"/>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tong.visitkorea.or.kr/rus/cms/content/77/612377_1_3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1188" y="2750935"/>
            <a:ext cx="2402811" cy="13700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tour2korea.ru/wp-content/uploads/2012/09/vot-takaya-ona-korey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2091" y="4808529"/>
            <a:ext cx="2421907" cy="135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07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95536" y="188640"/>
            <a:ext cx="8280920" cy="576064"/>
          </a:xfrm>
          <a:prstGeom prst="rect">
            <a:avLst/>
          </a:prstGeom>
          <a:solidFill>
            <a:srgbClr val="FAD560"/>
          </a:solidFill>
        </p:spPr>
        <p:txBody>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r>
              <a:rPr lang="en-US" sz="3200" dirty="0"/>
              <a:t>New year on the solar calendar (January 1)</a:t>
            </a:r>
            <a:endParaRPr lang="ru-RU" sz="3200" dirty="0"/>
          </a:p>
        </p:txBody>
      </p:sp>
      <p:sp>
        <p:nvSpPr>
          <p:cNvPr id="7" name="Заголовок 1"/>
          <p:cNvSpPr txBox="1">
            <a:spLocks/>
          </p:cNvSpPr>
          <p:nvPr/>
        </p:nvSpPr>
        <p:spPr bwMode="auto">
          <a:xfrm>
            <a:off x="63702" y="908719"/>
            <a:ext cx="3500186" cy="3240361"/>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endParaRPr lang="ru-RU" sz="1600" dirty="0" smtClean="0"/>
          </a:p>
          <a:p>
            <a:r>
              <a:rPr lang="en-US" sz="1600" dirty="0" smtClean="0"/>
              <a:t>Salt </a:t>
            </a:r>
            <a:r>
              <a:rPr lang="en-US" sz="1600" dirty="0"/>
              <a:t>(or New Year) - so the first day of the first month, one of the most important holidays of the year. Koreans celebrate New Year twice. January 1 and 2 - the official date of the celebration of the New Year. New year on the lunar calendar is the approximate date - the end of January or beginning of February. It is usually celebrated with family and loved ones. Koreans also send thank-you cards to friends and comrades with wishes for the coming </a:t>
            </a:r>
            <a:r>
              <a:rPr lang="en-US" sz="1600" dirty="0" smtClean="0"/>
              <a:t>year</a:t>
            </a:r>
            <a:endParaRPr lang="ru-RU" sz="1600" dirty="0"/>
          </a:p>
        </p:txBody>
      </p:sp>
      <p:pic>
        <p:nvPicPr>
          <p:cNvPr id="1026" name="Picture 2" descr="http://bamboo.travel/files/32779/dWkBgV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908719"/>
            <a:ext cx="2808312" cy="32403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rimoravtotour.ru/apps/primoravtotrans/add_files/supercoolpics_01_10122012171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631" y="908718"/>
            <a:ext cx="2804369" cy="3240361"/>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1"/>
          <p:cNvSpPr txBox="1">
            <a:spLocks/>
          </p:cNvSpPr>
          <p:nvPr/>
        </p:nvSpPr>
        <p:spPr bwMode="auto">
          <a:xfrm>
            <a:off x="5076056" y="4285583"/>
            <a:ext cx="4063657" cy="2455785"/>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ru-RU" sz="1600" dirty="0" smtClean="0"/>
          </a:p>
          <a:p>
            <a:endParaRPr lang="ru-RU" sz="1600" dirty="0"/>
          </a:p>
          <a:p>
            <a:r>
              <a:rPr lang="en-US" sz="1600" dirty="0" smtClean="0"/>
              <a:t>According </a:t>
            </a:r>
            <a:r>
              <a:rPr lang="en-US" sz="1600" dirty="0"/>
              <a:t>to custom, the children dress up in </a:t>
            </a:r>
            <a:r>
              <a:rPr lang="en-US" sz="1600" dirty="0" err="1"/>
              <a:t>hanbok</a:t>
            </a:r>
            <a:r>
              <a:rPr lang="en-US" sz="1600" dirty="0"/>
              <a:t> (silk, colorful clothes), make a bow in front of elders, parents (</a:t>
            </a:r>
            <a:r>
              <a:rPr lang="en-US" sz="1600" dirty="0" err="1"/>
              <a:t>sebe</a:t>
            </a:r>
            <a:r>
              <a:rPr lang="en-US" sz="1600" dirty="0"/>
              <a:t>), wishing each other and members of his family fortune (dormancy). The parents and older relatives reward kids little money and give wise counsel.</a:t>
            </a:r>
          </a:p>
          <a:p>
            <a:r>
              <a:rPr lang="en-US" sz="1600" dirty="0"/>
              <a:t>For entertainment in the sky fly kites, pull the rope. There is a popular board game with chopsticks - are elevator.</a:t>
            </a:r>
            <a:endParaRPr lang="ru-RU" sz="1600" dirty="0" smtClean="0"/>
          </a:p>
        </p:txBody>
      </p:sp>
      <p:pic>
        <p:nvPicPr>
          <p:cNvPr id="1030" name="Picture 6" descr="http://bambooclub.ru/files/prev_1335179834/korea-new-year-children.j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7" y="4285583"/>
            <a:ext cx="2485840" cy="2455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Корейские праздник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904" y="4285583"/>
            <a:ext cx="2403140" cy="245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8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931928" y="188640"/>
            <a:ext cx="3152240" cy="576064"/>
          </a:xfrm>
          <a:prstGeom prst="rect">
            <a:avLst/>
          </a:prstGeom>
          <a:solidFill>
            <a:srgbClr val="FAD560"/>
          </a:solidFill>
        </p:spPr>
        <p:txBody>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r>
              <a:rPr lang="en-US" sz="3200" dirty="0"/>
              <a:t>Chuseok (</a:t>
            </a:r>
            <a:r>
              <a:rPr lang="ko-KR" altLang="en-US" sz="3200" dirty="0"/>
              <a:t>추석</a:t>
            </a:r>
            <a:r>
              <a:rPr lang="en-US" altLang="ko-KR" sz="3200" dirty="0"/>
              <a:t>)</a:t>
            </a:r>
            <a:endParaRPr lang="ru-RU" sz="3200" dirty="0"/>
          </a:p>
        </p:txBody>
      </p:sp>
      <p:sp>
        <p:nvSpPr>
          <p:cNvPr id="3" name="Заголовок 1"/>
          <p:cNvSpPr txBox="1">
            <a:spLocks/>
          </p:cNvSpPr>
          <p:nvPr/>
        </p:nvSpPr>
        <p:spPr bwMode="auto">
          <a:xfrm>
            <a:off x="4211960" y="908719"/>
            <a:ext cx="4824536" cy="2520282"/>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ru-RU" sz="1600" dirty="0" smtClean="0"/>
          </a:p>
          <a:p>
            <a:endParaRPr lang="ru-RU" sz="1600" dirty="0" smtClean="0"/>
          </a:p>
          <a:p>
            <a:r>
              <a:rPr lang="en-US" sz="1600" dirty="0"/>
              <a:t>Chuseok - a "Harvest Festival", the fifteenth day of the eighth </a:t>
            </a:r>
            <a:r>
              <a:rPr lang="en-US" sz="1600" dirty="0" smtClean="0"/>
              <a:t>month. On </a:t>
            </a:r>
            <a:r>
              <a:rPr lang="en-US" sz="1600" dirty="0"/>
              <a:t>September 19 represented a major celebration of Chuseok. In the morning, hold a memorial ceremony </a:t>
            </a:r>
            <a:r>
              <a:rPr lang="en-US" sz="1600" dirty="0" err="1"/>
              <a:t>chhare</a:t>
            </a:r>
            <a:r>
              <a:rPr lang="en-US" sz="1600" dirty="0"/>
              <a:t>, about which I wrote last time, many dressed for this </a:t>
            </a:r>
            <a:r>
              <a:rPr lang="en-US" sz="1600" dirty="0" err="1"/>
              <a:t>hanbok</a:t>
            </a:r>
            <a:r>
              <a:rPr lang="en-US" sz="1600" dirty="0"/>
              <a:t>. An important role is played in the ceremony bows and bows are not those to which we are accustomed. This deep kneeling bows, besides different for men and women. Look at the picture: women are folded hands right over left, and men vice versa.</a:t>
            </a:r>
            <a:r>
              <a:rPr lang="ru-RU" sz="1600" dirty="0" smtClean="0"/>
              <a:t> </a:t>
            </a:r>
            <a:endParaRPr lang="en-US"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18"/>
            <a:ext cx="1728192"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08719"/>
            <a:ext cx="1877219" cy="23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bwMode="auto">
          <a:xfrm>
            <a:off x="0" y="3435532"/>
            <a:ext cx="4988060" cy="3305836"/>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ru-RU" sz="1600" dirty="0" smtClean="0"/>
          </a:p>
          <a:p>
            <a:endParaRPr lang="ru-RU" sz="1600" dirty="0" smtClean="0"/>
          </a:p>
          <a:p>
            <a:r>
              <a:rPr lang="en-US" sz="1600" dirty="0"/>
              <a:t>Chuseok is such a dish - rice patty NCSA (</a:t>
            </a:r>
            <a:r>
              <a:rPr lang="ko-KR" altLang="en-US" sz="1600" dirty="0"/>
              <a:t>송편</a:t>
            </a:r>
            <a:r>
              <a:rPr lang="en-US" altLang="ko-KR" sz="1600" dirty="0"/>
              <a:t>). </a:t>
            </a:r>
            <a:r>
              <a:rPr lang="en-US" sz="1600" dirty="0"/>
              <a:t>NCSA - is a patty made ​​from rice flour with a variety of healthful fillers , such as: sesame seeds , a variety of beans , nuts , cinnamon, jujube , honey . Patties are cooked on a pair necessarily on a bed of pine needles.</a:t>
            </a:r>
          </a:p>
          <a:p>
            <a:r>
              <a:rPr lang="en-US" sz="1600" dirty="0"/>
              <a:t>T</a:t>
            </a:r>
            <a:r>
              <a:rPr lang="en-US" sz="1600" dirty="0" smtClean="0"/>
              <a:t>he </a:t>
            </a:r>
            <a:r>
              <a:rPr lang="en-US" sz="1600" dirty="0"/>
              <a:t>rolled dough resembles a full moon pie filling - Crescent . Legend has it that during the three kingdoms , the king of the kingdom of </a:t>
            </a:r>
            <a:r>
              <a:rPr lang="en-US" sz="1600" dirty="0" err="1"/>
              <a:t>Baekje</a:t>
            </a:r>
            <a:r>
              <a:rPr lang="en-US" sz="1600" dirty="0"/>
              <a:t> found on tortoise shell inscription : " </a:t>
            </a:r>
            <a:r>
              <a:rPr lang="en-US" sz="1600" dirty="0" err="1"/>
              <a:t>Baekje</a:t>
            </a:r>
            <a:r>
              <a:rPr lang="en-US" sz="1600" dirty="0"/>
              <a:t> - it's a full moon , and </a:t>
            </a:r>
            <a:r>
              <a:rPr lang="en-US" sz="1600" dirty="0" err="1"/>
              <a:t>Scilla</a:t>
            </a:r>
            <a:r>
              <a:rPr lang="en-US" sz="1600" dirty="0"/>
              <a:t> - Crescent " that somehow predicted the fall of </a:t>
            </a:r>
            <a:r>
              <a:rPr lang="en-US" sz="1600" dirty="0" err="1"/>
              <a:t>Baekje</a:t>
            </a:r>
            <a:r>
              <a:rPr lang="en-US" sz="1600" dirty="0"/>
              <a:t> and the greatness of </a:t>
            </a:r>
            <a:r>
              <a:rPr lang="en-US" sz="1600" dirty="0" err="1"/>
              <a:t>Scilla</a:t>
            </a:r>
            <a:r>
              <a:rPr lang="en-US" sz="1600" dirty="0"/>
              <a:t> . </a:t>
            </a:r>
            <a:r>
              <a:rPr lang="en-US" sz="1600" dirty="0" err="1"/>
              <a:t>Shilla</a:t>
            </a:r>
            <a:r>
              <a:rPr lang="en-US" sz="1600" dirty="0"/>
              <a:t> </a:t>
            </a:r>
            <a:r>
              <a:rPr lang="en-US" sz="1600" dirty="0" err="1"/>
              <a:t>Baekje</a:t>
            </a:r>
            <a:r>
              <a:rPr lang="en-US" sz="1600" dirty="0"/>
              <a:t> defeated in the war since the Korean crescent - the symbol of victory and a bright future</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828" y="3429001"/>
            <a:ext cx="3968452" cy="165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static2.insales.ru/files/1/1591/706103/original/songpye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045" y="5229200"/>
            <a:ext cx="396845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5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470888" y="188640"/>
            <a:ext cx="4032448" cy="836712"/>
          </a:xfrm>
          <a:prstGeom prst="rect">
            <a:avLst/>
          </a:prstGeom>
          <a:solidFill>
            <a:srgbClr val="FAD560"/>
          </a:solidFill>
        </p:spPr>
        <p:txBody>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r>
              <a:rPr lang="en-US" sz="5400" dirty="0" smtClean="0"/>
              <a:t>Marriage</a:t>
            </a:r>
            <a:endParaRPr lang="ru-RU" sz="5400" dirty="0"/>
          </a:p>
        </p:txBody>
      </p:sp>
      <p:sp>
        <p:nvSpPr>
          <p:cNvPr id="3" name="Заголовок 1"/>
          <p:cNvSpPr txBox="1">
            <a:spLocks/>
          </p:cNvSpPr>
          <p:nvPr/>
        </p:nvSpPr>
        <p:spPr bwMode="auto">
          <a:xfrm>
            <a:off x="179512" y="4437112"/>
            <a:ext cx="8784976" cy="2304258"/>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ru-RU" sz="1600" dirty="0" smtClean="0"/>
          </a:p>
          <a:p>
            <a:endParaRPr lang="ru-RU" sz="1600" dirty="0" smtClean="0"/>
          </a:p>
          <a:p>
            <a:r>
              <a:rPr lang="en-US" sz="1800" dirty="0"/>
              <a:t>Koreans think marriage is the most important stage in a person's life , and most negatively to divorce as a disgrace not only to each other but also to the parents - although , despite this, the number of divorces in recent years is growing rapidly.</a:t>
            </a:r>
          </a:p>
          <a:p>
            <a:r>
              <a:rPr lang="en-US" sz="1800" dirty="0"/>
              <a:t>The wedding today is somewhat different from what it was before. First there is the usual Western-style ceremony in a church or city hall , the bride in a white wedding dress and the groom in a tuxedo , followed by a traditional ceremony in a different room where the bride and groom , dressed in Korean traditional costumes and following tradition, make bows parents</a:t>
            </a:r>
          </a:p>
        </p:txBody>
      </p:sp>
      <p:pic>
        <p:nvPicPr>
          <p:cNvPr id="3074" name="Picture 2" descr="http://www.ljplus.ru/img4/g/g/ggneznakomka/s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52593"/>
            <a:ext cx="3436268" cy="31285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ambooclub.ru/files3/1333737892/%D1%81%D0%B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291" y="1152593"/>
            <a:ext cx="5184576" cy="312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60648"/>
            <a:ext cx="5400600" cy="831602"/>
          </a:xfrm>
        </p:spPr>
        <p:txBody>
          <a:bodyPr/>
          <a:lstStyle/>
          <a:p>
            <a:r>
              <a:rPr lang="en-US" sz="5400" dirty="0" smtClean="0"/>
              <a:t>National </a:t>
            </a:r>
            <a:r>
              <a:rPr lang="en-US" sz="5400" dirty="0"/>
              <a:t>dishes</a:t>
            </a:r>
            <a:endParaRPr lang="ru-RU" sz="5400" dirty="0"/>
          </a:p>
        </p:txBody>
      </p:sp>
      <p:sp>
        <p:nvSpPr>
          <p:cNvPr id="6" name="Заголовок 1"/>
          <p:cNvSpPr txBox="1">
            <a:spLocks/>
          </p:cNvSpPr>
          <p:nvPr/>
        </p:nvSpPr>
        <p:spPr bwMode="auto">
          <a:xfrm>
            <a:off x="63702" y="908720"/>
            <a:ext cx="2806015" cy="1368151"/>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smtClean="0"/>
              <a:t>Kimchi </a:t>
            </a:r>
            <a:r>
              <a:rPr lang="en-US" sz="1600" dirty="0"/>
              <a:t>- Korean dishes, an island flavored pickled (fermented) vegetables in the first place Peking cabbage.</a:t>
            </a:r>
            <a:endParaRPr lang="ru-RU" sz="1600" dirty="0"/>
          </a:p>
        </p:txBody>
      </p:sp>
      <p:pic>
        <p:nvPicPr>
          <p:cNvPr id="5122" name="Picture 2" descr="http://www.mglclub.com/files/attach/images/119/439/861/003/kimc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76871"/>
            <a:ext cx="2869717" cy="1147004"/>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txBox="1">
            <a:spLocks/>
          </p:cNvSpPr>
          <p:nvPr/>
        </p:nvSpPr>
        <p:spPr bwMode="auto">
          <a:xfrm>
            <a:off x="-1" y="3420070"/>
            <a:ext cx="2869719" cy="1728192"/>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err="1"/>
              <a:t>Bulgogi</a:t>
            </a:r>
            <a:r>
              <a:rPr lang="en-US" sz="1600" dirty="0"/>
              <a:t> (also found writing </a:t>
            </a:r>
            <a:r>
              <a:rPr lang="en-US" sz="1600" dirty="0" err="1"/>
              <a:t>bulgogi</a:t>
            </a:r>
            <a:r>
              <a:rPr lang="en-US" sz="1600" dirty="0"/>
              <a:t>) (Korean </a:t>
            </a:r>
            <a:r>
              <a:rPr lang="ko-KR" altLang="en-US" sz="1600" dirty="0"/>
              <a:t>불고기</a:t>
            </a:r>
            <a:r>
              <a:rPr lang="en-US" altLang="ko-KR" sz="1600" dirty="0"/>
              <a:t>) - </a:t>
            </a:r>
            <a:r>
              <a:rPr lang="en-US" sz="1600" dirty="0"/>
              <a:t>Korean dishes, race barbecue, usually made ​​from marinated beef or veal, sometimes - chicken or pork</a:t>
            </a:r>
            <a:endParaRPr lang="ru-RU" sz="1600" dirty="0"/>
          </a:p>
        </p:txBody>
      </p:sp>
      <p:pic>
        <p:nvPicPr>
          <p:cNvPr id="5124" name="Picture 4" descr="http://www.bocafe.ru/assets/galleries/71/_igp0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 y="5148262"/>
            <a:ext cx="2857500" cy="17097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aeco.ru/photos/market/big/1316121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719" y="3423874"/>
            <a:ext cx="2638385" cy="34341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sia-tv.su/_dr/3/015841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9718" y="913560"/>
            <a:ext cx="2638385" cy="2506509"/>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bwMode="auto">
          <a:xfrm>
            <a:off x="5930005" y="918348"/>
            <a:ext cx="2806015" cy="1368151"/>
          </a:xfrm>
          <a:prstGeom prst="foldedCorner">
            <a:avLst/>
          </a:prstGeom>
          <a:gradFill rotWithShape="1">
            <a:gsLst>
              <a:gs pos="0">
                <a:schemeClr val="accent1"/>
              </a:gs>
              <a:gs pos="100000">
                <a:schemeClr val="accent2">
                  <a:alpha val="30000"/>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Garamond" pitchFamily="18" charset="0"/>
              </a:defRPr>
            </a:lvl2pPr>
            <a:lvl3pPr algn="ctr" rtl="0" eaLnBrk="1" fontAlgn="base" hangingPunct="1">
              <a:spcBef>
                <a:spcPct val="0"/>
              </a:spcBef>
              <a:spcAft>
                <a:spcPct val="0"/>
              </a:spcAft>
              <a:defRPr sz="4400" b="1">
                <a:solidFill>
                  <a:schemeClr val="tx2"/>
                </a:solidFill>
                <a:latin typeface="Garamond" pitchFamily="18" charset="0"/>
              </a:defRPr>
            </a:lvl3pPr>
            <a:lvl4pPr algn="ctr" rtl="0" eaLnBrk="1" fontAlgn="base" hangingPunct="1">
              <a:spcBef>
                <a:spcPct val="0"/>
              </a:spcBef>
              <a:spcAft>
                <a:spcPct val="0"/>
              </a:spcAft>
              <a:defRPr sz="4400" b="1">
                <a:solidFill>
                  <a:schemeClr val="tx2"/>
                </a:solidFill>
                <a:latin typeface="Garamond" pitchFamily="18" charset="0"/>
              </a:defRPr>
            </a:lvl4pPr>
            <a:lvl5pPr algn="ctr" rtl="0" eaLnBrk="1" fontAlgn="base" hangingPunct="1">
              <a:spcBef>
                <a:spcPct val="0"/>
              </a:spcBef>
              <a:spcAft>
                <a:spcPct val="0"/>
              </a:spcAft>
              <a:defRPr sz="4400" b="1">
                <a:solidFill>
                  <a:schemeClr val="tx2"/>
                </a:solidFill>
                <a:latin typeface="Garamond" pitchFamily="18" charset="0"/>
              </a:defRPr>
            </a:lvl5pPr>
            <a:lvl6pPr marL="457200" algn="ctr" rtl="0" eaLnBrk="1" fontAlgn="base" hangingPunct="1">
              <a:spcBef>
                <a:spcPct val="0"/>
              </a:spcBef>
              <a:spcAft>
                <a:spcPct val="0"/>
              </a:spcAft>
              <a:defRPr sz="4400" b="1">
                <a:solidFill>
                  <a:schemeClr val="tx2"/>
                </a:solidFill>
                <a:latin typeface="Garamond" pitchFamily="18" charset="0"/>
              </a:defRPr>
            </a:lvl6pPr>
            <a:lvl7pPr marL="914400" algn="ctr" rtl="0" eaLnBrk="1" fontAlgn="base" hangingPunct="1">
              <a:spcBef>
                <a:spcPct val="0"/>
              </a:spcBef>
              <a:spcAft>
                <a:spcPct val="0"/>
              </a:spcAft>
              <a:defRPr sz="4400" b="1">
                <a:solidFill>
                  <a:schemeClr val="tx2"/>
                </a:solidFill>
                <a:latin typeface="Garamond" pitchFamily="18" charset="0"/>
              </a:defRPr>
            </a:lvl7pPr>
            <a:lvl8pPr marL="1371600" algn="ctr" rtl="0" eaLnBrk="1" fontAlgn="base" hangingPunct="1">
              <a:spcBef>
                <a:spcPct val="0"/>
              </a:spcBef>
              <a:spcAft>
                <a:spcPct val="0"/>
              </a:spcAft>
              <a:defRPr sz="4400" b="1">
                <a:solidFill>
                  <a:schemeClr val="tx2"/>
                </a:solidFill>
                <a:latin typeface="Garamond" pitchFamily="18" charset="0"/>
              </a:defRPr>
            </a:lvl8pPr>
            <a:lvl9pPr marL="1828800" algn="ctr" rtl="0" eaLnBrk="1" fontAlgn="base" hangingPunct="1">
              <a:spcBef>
                <a:spcPct val="0"/>
              </a:spcBef>
              <a:spcAft>
                <a:spcPct val="0"/>
              </a:spcAft>
              <a:defRPr sz="4400" b="1">
                <a:solidFill>
                  <a:schemeClr val="tx2"/>
                </a:solidFill>
                <a:latin typeface="Garamond" pitchFamily="18" charset="0"/>
              </a:defRPr>
            </a:lvl9pPr>
          </a:lstStyle>
          <a:p>
            <a:endParaRPr lang="en-US" sz="1600" dirty="0" smtClean="0"/>
          </a:p>
          <a:p>
            <a:r>
              <a:rPr lang="en-US" sz="1600" dirty="0" err="1" smtClean="0"/>
              <a:t>Tokpokki</a:t>
            </a:r>
            <a:r>
              <a:rPr lang="en-US" sz="1600" dirty="0" smtClean="0"/>
              <a:t> is</a:t>
            </a:r>
            <a:r>
              <a:rPr lang="en-US" sz="1600" dirty="0"/>
              <a:t/>
            </a:r>
            <a:br>
              <a:rPr lang="en-US" sz="1600" dirty="0"/>
            </a:br>
            <a:r>
              <a:rPr lang="en-US" sz="1600" dirty="0" smtClean="0"/>
              <a:t>the </a:t>
            </a:r>
            <a:r>
              <a:rPr lang="en-US" sz="1600" dirty="0"/>
              <a:t>national dish of Korea. </a:t>
            </a:r>
            <a:r>
              <a:rPr lang="en-US" sz="1600" dirty="0" err="1"/>
              <a:t>Tokkpokki</a:t>
            </a:r>
            <a:r>
              <a:rPr lang="en-US" sz="1600" dirty="0"/>
              <a:t> made ​​of breadsticks and hot sauce.</a:t>
            </a:r>
            <a:r>
              <a:rPr lang="en-US" sz="1600" dirty="0" smtClean="0"/>
              <a:t>.</a:t>
            </a:r>
            <a:endParaRPr lang="ru-RU" sz="1600" dirty="0"/>
          </a:p>
        </p:txBody>
      </p:sp>
      <p:pic>
        <p:nvPicPr>
          <p:cNvPr id="5130" name="Picture 10" descr="http://2.bp.blogspot.com/-AgCWzS9NBMk/UCd1-8JIBjI/AAAAAAAACy4/jmiL7nI3mAg/s1600/IMG_02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94" y="2293054"/>
            <a:ext cx="3609905" cy="228807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thehappyisland.files.wordpress.com/2012/05/picturez-0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3" y="4571999"/>
            <a:ext cx="363589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5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7_Jungles">
  <a:themeElements>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Тема Office">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7_Jungles</Template>
  <TotalTime>333</TotalTime>
  <Words>1048</Words>
  <Application>Microsoft Office PowerPoint</Application>
  <PresentationFormat>Экран (4:3)</PresentationFormat>
  <Paragraphs>55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7_Jungles</vt:lpstr>
      <vt:lpstr>South Korea</vt:lpstr>
      <vt:lpstr>Презентация PowerPoint</vt:lpstr>
      <vt:lpstr>Презентация PowerPoint</vt:lpstr>
      <vt:lpstr>Population</vt:lpstr>
      <vt:lpstr>Holidays</vt:lpstr>
      <vt:lpstr>Презентация PowerPoint</vt:lpstr>
      <vt:lpstr>Презентация PowerPoint</vt:lpstr>
      <vt:lpstr>Презентация PowerPoint</vt:lpstr>
      <vt:lpstr>National dishes</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Korea</dc:title>
  <dc:creator>User</dc:creator>
  <cp:lastModifiedBy>User</cp:lastModifiedBy>
  <cp:revision>33</cp:revision>
  <dcterms:created xsi:type="dcterms:W3CDTF">2012-09-22T18:52:06Z</dcterms:created>
  <dcterms:modified xsi:type="dcterms:W3CDTF">2013-11-13T13:01:18Z</dcterms:modified>
</cp:coreProperties>
</file>