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83" r:id="rId10"/>
    <p:sldId id="264" r:id="rId11"/>
    <p:sldId id="269" r:id="rId12"/>
    <p:sldId id="265" r:id="rId13"/>
    <p:sldId id="267" r:id="rId14"/>
    <p:sldId id="268" r:id="rId15"/>
    <p:sldId id="278" r:id="rId16"/>
    <p:sldId id="274" r:id="rId17"/>
    <p:sldId id="276" r:id="rId18"/>
    <p:sldId id="277" r:id="rId19"/>
    <p:sldId id="28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A50B"/>
    <a:srgbClr val="006600"/>
    <a:srgbClr val="660066"/>
    <a:srgbClr val="333300"/>
    <a:srgbClr val="19F20E"/>
    <a:srgbClr val="FF0066"/>
    <a:srgbClr val="D49F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76FD0-C63A-42E8-9F0A-756898275E4A}" type="datetimeFigureOut">
              <a:rPr lang="uk-UA" smtClean="0"/>
              <a:t>05.10.2020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063F4C-E0D8-41A1-A544-8745150E95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905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63F4C-E0D8-41A1-A544-8745150E9580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8620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63F4C-E0D8-41A1-A544-8745150E9580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0042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12" Type="http://schemas.openxmlformats.org/officeDocument/2006/relationships/image" Target="../media/image46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45.png"/><Relationship Id="rId5" Type="http://schemas.openxmlformats.org/officeDocument/2006/relationships/image" Target="../media/image39.jpeg"/><Relationship Id="rId10" Type="http://schemas.openxmlformats.org/officeDocument/2006/relationships/image" Target="../media/image44.png"/><Relationship Id="rId4" Type="http://schemas.openxmlformats.org/officeDocument/2006/relationships/image" Target="../media/image38.jpeg"/><Relationship Id="rId9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Relationship Id="rId9" Type="http://schemas.openxmlformats.org/officeDocument/2006/relationships/image" Target="../media/image7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6000" dirty="0" smtClean="0">
                <a:latin typeface="Monotype Corsiva" pitchFamily="66" charset="0"/>
              </a:rPr>
              <a:t>Презентація роботи</a:t>
            </a:r>
            <a:endParaRPr lang="uk-UA" sz="6000" dirty="0">
              <a:latin typeface="Monotype Corsiva" pitchFamily="66" charset="0"/>
            </a:endParaRPr>
          </a:p>
        </p:txBody>
      </p:sp>
      <p:pic>
        <p:nvPicPr>
          <p:cNvPr id="4" name="Содержимое 5" descr="0000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49162"/>
            <a:ext cx="5166774" cy="34701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72200" y="2724231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Ярощук </a:t>
            </a:r>
            <a:endParaRPr lang="uk-UA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2200" y="3537882"/>
            <a:ext cx="2422307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Галини</a:t>
            </a:r>
            <a:endParaRPr lang="uk-UA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8184" y="429309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Василівни</a:t>
            </a:r>
            <a:endParaRPr lang="uk-UA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93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5760"/>
            <a:ext cx="820891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Проект </a:t>
            </a:r>
            <a:r>
              <a:rPr lang="en-US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“</a:t>
            </a:r>
            <a:r>
              <a:rPr lang="uk-UA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Материки Землі</a:t>
            </a:r>
            <a:r>
              <a:rPr lang="en-US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”</a:t>
            </a:r>
            <a:endParaRPr lang="uk-UA" sz="5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125" name="Picture 5" descr="D:\Фотки\МАМА та село\ШКОЛА\DSC021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56839"/>
            <a:ext cx="3196800" cy="23973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6" name="Picture 6" descr="D:\Фотки\МАМА та село\ШКОЛА\DSC021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248" y="3912020"/>
            <a:ext cx="3196800" cy="23973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7" name="Picture 7" descr="D:\Фотки\МАМА та село\ШКОЛА\DSC021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76" y="1256839"/>
            <a:ext cx="3196800" cy="23973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9" name="Picture 9" descr="D:\Фотки\МАМА та село\ШКОЛА\DSC021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933056"/>
            <a:ext cx="3196800" cy="23973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4" name="Picture 2" descr="C:\Users\Сергій\Pictures\Glob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2343" y="4221088"/>
            <a:ext cx="3076031" cy="307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35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-3086572" y="2971231"/>
            <a:ext cx="7056788" cy="915540"/>
          </a:xfrm>
        </p:spPr>
        <p:txBody>
          <a:bodyPr/>
          <a:lstStyle/>
          <a:p>
            <a:pPr marL="0" indent="0" algn="ctr">
              <a:buNone/>
            </a:pPr>
            <a:r>
              <a:rPr lang="uk-UA" sz="4400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Урок цивільної оборони</a:t>
            </a:r>
            <a:endParaRPr lang="uk-UA" sz="4400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D:\Фотки\МАМА та село\Школа2\DSC018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73261"/>
            <a:ext cx="3672408" cy="275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Фотки\МАМА та село\Школа2\DSC018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24744"/>
            <a:ext cx="3672408" cy="275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Фотки\МАМА та село\Школа2\DSC018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3672408" cy="275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Фотки\МАМА та село\Школа2\DSC018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50543"/>
            <a:ext cx="3672408" cy="275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5648" y="173831"/>
            <a:ext cx="76306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b="1" i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Тема</a:t>
            </a:r>
            <a:r>
              <a:rPr lang="en-US" sz="2000" b="1" i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: “</a:t>
            </a:r>
            <a:r>
              <a:rPr lang="uk-UA" sz="2000" b="1" i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Надзвичайні</a:t>
            </a:r>
            <a:r>
              <a:rPr lang="en-US" sz="2000" b="1" i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 </a:t>
            </a:r>
            <a:r>
              <a:rPr lang="uk-UA" sz="2000" b="1" i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ситуації та правила поведінки </a:t>
            </a:r>
          </a:p>
          <a:p>
            <a:pPr algn="ctr"/>
            <a:r>
              <a:rPr lang="uk-UA" sz="2000" b="1" i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при стихійних лихах</a:t>
            </a:r>
            <a:r>
              <a:rPr lang="en-US" sz="2000" b="1" i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”</a:t>
            </a:r>
            <a:endParaRPr lang="uk-UA" sz="2000" b="1" i="1" dirty="0">
              <a:solidFill>
                <a:schemeClr val="bg2">
                  <a:lumMod val="25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66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5400" dirty="0" smtClean="0">
                <a:latin typeface="Monotype Corsiva" pitchFamily="66" charset="0"/>
              </a:rPr>
              <a:t>Родинне свято</a:t>
            </a:r>
            <a:endParaRPr lang="uk-UA" sz="5400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6512" y="1052736"/>
            <a:ext cx="9279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Тільки родина, як зірка єдина, твій порятунок, надійний причал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uk-UA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:\Фотки\МАМА та село\Школа2\DSC019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2" y="1701048"/>
            <a:ext cx="2880372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Фотки\МАМА та село\Школа2\DSC019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24" y="1701048"/>
            <a:ext cx="2880372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Фотки\МАМА та село\Школа2\DSC019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24" y="4225363"/>
            <a:ext cx="2880372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4221088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:\Фотки\МАМА та село\Школа2\DSC0194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21087"/>
            <a:ext cx="2880372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D:\Фотки\МАМА та село\Школа2\DSC0193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788" y="1701048"/>
            <a:ext cx="2880372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63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136" y="4553902"/>
            <a:ext cx="2880372" cy="1915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452" y="116632"/>
            <a:ext cx="878502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dirty="0" smtClean="0">
                <a:ln>
                  <a:solidFill>
                    <a:srgbClr val="333333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“</a:t>
            </a:r>
            <a:r>
              <a:rPr lang="uk-UA" sz="5400" dirty="0" smtClean="0">
                <a:ln>
                  <a:solidFill>
                    <a:srgbClr val="333333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Золота чарівниця – Осінь</a:t>
            </a:r>
            <a:r>
              <a:rPr lang="en-US" sz="5400" dirty="0" smtClean="0">
                <a:ln>
                  <a:solidFill>
                    <a:srgbClr val="333333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”</a:t>
            </a:r>
            <a:endParaRPr lang="uk-UA" sz="5400" dirty="0">
              <a:ln>
                <a:solidFill>
                  <a:srgbClr val="333333"/>
                </a:solidFill>
              </a:ln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136" y="1297836"/>
            <a:ext cx="2880372" cy="1915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9336" y="1268760"/>
            <a:ext cx="2880372" cy="1915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0112" y="4509120"/>
            <a:ext cx="2880372" cy="1915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075" name="Picture 3" descr="C:\Users\Сергій\Pictures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797152"/>
            <a:ext cx="2088232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81771">
            <a:off x="2937538" y="2402461"/>
            <a:ext cx="3392835" cy="22558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077" name="Picture 5" descr="C:\Users\Сергій\Pictures\leave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58462">
            <a:off x="865438" y="3630574"/>
            <a:ext cx="733036" cy="73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Сергій\Pictures\leave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83870">
            <a:off x="7610652" y="3498148"/>
            <a:ext cx="922214" cy="92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Сергій\Pictures\leave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4777">
            <a:off x="54316" y="462426"/>
            <a:ext cx="531920" cy="5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Сергій\Pictures\leave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10242">
            <a:off x="8423835" y="6277531"/>
            <a:ext cx="531920" cy="5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Сергій\Pictures\leave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50279">
            <a:off x="8450454" y="619161"/>
            <a:ext cx="649350" cy="6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Сергій\Pictures\leave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89256">
            <a:off x="3982881" y="1002789"/>
            <a:ext cx="1106225" cy="110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37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832" y="4553902"/>
            <a:ext cx="2736000" cy="198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080" y="0"/>
            <a:ext cx="878502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“</a:t>
            </a:r>
            <a:r>
              <a:rPr lang="uk-UA" sz="6000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У світі казки чарівної</a:t>
            </a:r>
            <a:r>
              <a:rPr lang="en-US" sz="6000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”</a:t>
            </a:r>
            <a:endParaRPr lang="uk-UA" sz="6000" dirty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7170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2762" y="4553902"/>
            <a:ext cx="2736000" cy="198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7172" name="Picture 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176" y="1124744"/>
            <a:ext cx="2736000" cy="198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7174" name="Picture 6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198975"/>
            <a:ext cx="2736000" cy="18315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3808" y="2276872"/>
            <a:ext cx="3544715" cy="26585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4098" name="Picture 2" descr="C:\Users\Сергій\Pictures\1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158" y="5543902"/>
            <a:ext cx="1391930" cy="1304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Сергій\Pictures\Винни-союз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284984"/>
            <a:ext cx="1013730" cy="10214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Сергій\Pictures\0a2645afc876051f0a78db5c28e433ed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69" y="3284984"/>
            <a:ext cx="1081795" cy="1152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Сергій\Pictures\1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052736"/>
            <a:ext cx="1584176" cy="10924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88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“</a:t>
            </a:r>
            <a:r>
              <a:rPr lang="uk-UA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Рідна мова моя</a:t>
            </a:r>
            <a:r>
              <a:rPr lang="en-US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”</a:t>
            </a:r>
            <a:endParaRPr lang="ru-RU" sz="54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Сергій\Desktop\школа\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28" y="1814909"/>
            <a:ext cx="2810048" cy="2107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ергій\Desktop\школа\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4" y="1746004"/>
            <a:ext cx="2993795" cy="22453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Сергій\Desktop\школа\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77" b="-17797"/>
          <a:stretch/>
        </p:blipFill>
        <p:spPr bwMode="auto">
          <a:xfrm>
            <a:off x="3347862" y="3922445"/>
            <a:ext cx="2256251" cy="334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Сергій\Desktop\школа\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3" y="4457473"/>
            <a:ext cx="2993795" cy="19958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Сергій\Desktop\школа\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28" y="4334429"/>
            <a:ext cx="2810048" cy="21493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Створити папку\DSC0228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03" y="980728"/>
            <a:ext cx="1809685" cy="2811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65515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716062">
            <a:off x="112038" y="565547"/>
            <a:ext cx="3275855" cy="1196752"/>
          </a:xfrm>
        </p:spPr>
        <p:txBody>
          <a:bodyPr/>
          <a:lstStyle/>
          <a:p>
            <a:pPr marL="0" indent="0" algn="l">
              <a:buNone/>
            </a:pPr>
            <a:r>
              <a:rPr lang="uk-UA" sz="2800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Конкурс віршів </a:t>
            </a:r>
            <a:br>
              <a:rPr lang="uk-UA" sz="2800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uk-UA" sz="2800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Лесі Українки</a:t>
            </a:r>
            <a:endParaRPr lang="uk-UA" sz="2800" i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72007" y="4869160"/>
            <a:ext cx="3203847" cy="158417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uk-UA" sz="2800" i="1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Конкурс </a:t>
            </a:r>
            <a:r>
              <a:rPr lang="uk-UA" sz="2800" i="1" dirty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к</a:t>
            </a:r>
            <a:r>
              <a:rPr lang="uk-UA" sz="2800" i="1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озацької </a:t>
            </a:r>
          </a:p>
          <a:p>
            <a:pPr marL="0" indent="0" algn="ctr">
              <a:buFont typeface="Georgia" pitchFamily="18" charset="0"/>
              <a:buNone/>
            </a:pPr>
            <a:r>
              <a:rPr lang="uk-UA" sz="2800" i="1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пісні</a:t>
            </a:r>
            <a:endParaRPr lang="uk-UA" sz="2800" i="1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 rot="882248">
            <a:off x="5882436" y="575656"/>
            <a:ext cx="3203847" cy="11967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uk-UA" sz="2800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Конкурс віршів </a:t>
            </a:r>
            <a:br>
              <a:rPr lang="uk-UA" sz="2800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</a:br>
            <a:r>
              <a:rPr lang="uk-UA" sz="2800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Т.Г. Шевченка</a:t>
            </a:r>
            <a:endParaRPr lang="uk-UA" sz="2800" i="1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4099" name="Picture 3" descr="D:\Фотки\МАМА та село\ШКОЛА\DSC021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101418"/>
            <a:ext cx="3290156" cy="246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Фотки\МАМА та село\Школа2\DSC017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1219">
            <a:off x="5083884" y="1575653"/>
            <a:ext cx="3013620" cy="225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Фотки\МАМА та село\Школа2\DSCN63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0000">
            <a:off x="1162223" y="1618628"/>
            <a:ext cx="2999741" cy="224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92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856984" cy="1656184"/>
          </a:xfrm>
        </p:spPr>
        <p:txBody>
          <a:bodyPr>
            <a:prstTxWarp prst="textChevronInverted">
              <a:avLst/>
            </a:prstTxWarp>
          </a:bodyPr>
          <a:lstStyle/>
          <a:p>
            <a:pPr marL="0" indent="0" algn="ctr">
              <a:buNone/>
            </a:pPr>
            <a:r>
              <a:rPr lang="uk-UA" i="1" dirty="0" smtClean="0">
                <a:ln>
                  <a:solidFill>
                    <a:srgbClr val="C00000"/>
                  </a:solidFill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Участь у природничому конкурсі </a:t>
            </a:r>
            <a:r>
              <a:rPr lang="en-US" sz="5400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“</a:t>
            </a:r>
            <a:r>
              <a:rPr lang="uk-UA" sz="5400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Колосок</a:t>
            </a:r>
            <a:r>
              <a:rPr lang="en-US" sz="5400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”</a:t>
            </a:r>
            <a:endParaRPr lang="uk-UA" sz="5400" i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146" name="Picture 2" descr="C:\Users\Сергій\Pictures\kolosk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157192"/>
            <a:ext cx="2056149" cy="165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Фотки\МАМА та село\ШКОЛА\останній дзвоник 2009\DSC007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73241"/>
            <a:ext cx="2304256" cy="1727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90789" y="5428455"/>
            <a:ext cx="4214615" cy="138499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n>
                  <a:solidFill>
                    <a:srgbClr val="19F20E"/>
                  </a:solidFill>
                </a:ln>
                <a:solidFill>
                  <a:srgbClr val="006600"/>
                </a:solidFill>
                <a:latin typeface="Monotype Corsiva" pitchFamily="66" charset="0"/>
              </a:rPr>
              <a:t>Приймали участь - 14 учнів,</a:t>
            </a:r>
          </a:p>
          <a:p>
            <a:r>
              <a:rPr lang="uk-UA" sz="2800" b="1" dirty="0">
                <a:ln>
                  <a:solidFill>
                    <a:srgbClr val="19F20E"/>
                  </a:solidFill>
                </a:ln>
                <a:solidFill>
                  <a:srgbClr val="006600"/>
                </a:solidFill>
                <a:latin typeface="Monotype Corsiva" pitchFamily="66" charset="0"/>
              </a:rPr>
              <a:t>о</a:t>
            </a:r>
            <a:r>
              <a:rPr lang="uk-UA" sz="2800" b="1" dirty="0" smtClean="0">
                <a:ln>
                  <a:solidFill>
                    <a:srgbClr val="19F20E"/>
                  </a:solidFill>
                </a:ln>
                <a:solidFill>
                  <a:srgbClr val="006600"/>
                </a:solidFill>
                <a:latin typeface="Monotype Corsiva" pitchFamily="66" charset="0"/>
              </a:rPr>
              <a:t>тримали </a:t>
            </a:r>
          </a:p>
          <a:p>
            <a:r>
              <a:rPr lang="en-US" sz="2800" b="1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“</a:t>
            </a:r>
            <a:r>
              <a:rPr lang="uk-UA" sz="2800" b="1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Золотий колосок</a:t>
            </a:r>
            <a:r>
              <a:rPr lang="en-US" sz="2800" b="1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 ”</a:t>
            </a:r>
            <a:r>
              <a:rPr lang="uk-UA" sz="2800" b="1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 </a:t>
            </a:r>
            <a:r>
              <a:rPr lang="uk-UA" sz="2800" b="1" dirty="0" smtClean="0">
                <a:ln>
                  <a:solidFill>
                    <a:srgbClr val="19F20E"/>
                  </a:solidFill>
                </a:ln>
                <a:solidFill>
                  <a:srgbClr val="006600"/>
                </a:solidFill>
                <a:latin typeface="Monotype Corsiva" pitchFamily="66" charset="0"/>
              </a:rPr>
              <a:t>– 14 учнів</a:t>
            </a:r>
            <a:endParaRPr lang="uk-UA" sz="2800" b="1" dirty="0">
              <a:ln>
                <a:solidFill>
                  <a:srgbClr val="19F20E"/>
                </a:solidFill>
              </a:ln>
              <a:solidFill>
                <a:srgbClr val="006600"/>
              </a:solidFill>
              <a:latin typeface="Monotype Corsiva" pitchFamily="66" charset="0"/>
            </a:endParaRPr>
          </a:p>
        </p:txBody>
      </p:sp>
      <p:pic>
        <p:nvPicPr>
          <p:cNvPr id="9" name="Picture 2" descr="C:\Users\Сергій\Pictures\kolosk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185" y="5157192"/>
            <a:ext cx="2121551" cy="165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Фотки\МАМА та село\Школа2\DSC019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4370025" cy="32770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foto school\IMG_034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562" y="1448780"/>
            <a:ext cx="2753934" cy="20654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19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484784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solidFill>
                  <a:schemeClr val="tx2"/>
                </a:solidFill>
              </a:rPr>
              <a:t>Конкурс знавців рідної мови ім</a:t>
            </a:r>
            <a:r>
              <a:rPr lang="uk-UA" dirty="0">
                <a:solidFill>
                  <a:schemeClr val="tx2"/>
                </a:solidFill>
              </a:rPr>
              <a:t>. </a:t>
            </a:r>
            <a:r>
              <a:rPr lang="uk-UA" dirty="0" smtClean="0">
                <a:solidFill>
                  <a:schemeClr val="tx2"/>
                </a:solidFill>
              </a:rPr>
              <a:t>П.</a:t>
            </a:r>
            <a:r>
              <a:rPr lang="uk-UA" dirty="0" err="1" smtClean="0">
                <a:solidFill>
                  <a:schemeClr val="tx2"/>
                </a:solidFill>
              </a:rPr>
              <a:t>Яцика</a:t>
            </a:r>
            <a:endParaRPr lang="uk-UA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846565"/>
            <a:ext cx="42044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 2009-2010 </a:t>
            </a:r>
            <a:r>
              <a:rPr lang="uk-UA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Стадницький Дмитро</a:t>
            </a:r>
            <a:endParaRPr lang="en-US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переможець районного конкурсу,</a:t>
            </a:r>
          </a:p>
          <a:p>
            <a:r>
              <a:rPr lang="uk-UA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айняв 2-ге місце</a:t>
            </a:r>
            <a:endParaRPr lang="uk-UA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937718"/>
            <a:ext cx="4191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 2010-2011 </a:t>
            </a:r>
            <a:r>
              <a:rPr lang="uk-UA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Стадницький Дмитро</a:t>
            </a:r>
            <a:endParaRPr lang="en-US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переможець </a:t>
            </a:r>
            <a:r>
              <a:rPr lang="uk-UA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районного конкурсу,</a:t>
            </a:r>
          </a:p>
          <a:p>
            <a:r>
              <a:rPr lang="uk-UA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зайняв 1-ше місце</a:t>
            </a:r>
            <a:endParaRPr lang="uk-UA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4122946"/>
            <a:ext cx="416915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Дмитрик неодноразовий переможець </a:t>
            </a:r>
          </a:p>
          <a:p>
            <a:r>
              <a:rPr lang="uk-UA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 змаганнях з плавання.</a:t>
            </a:r>
          </a:p>
          <a:p>
            <a:r>
              <a:rPr lang="uk-UA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Нагороджений кубком у </a:t>
            </a:r>
            <a:r>
              <a:rPr lang="uk-UA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м.Львові</a:t>
            </a:r>
            <a:r>
              <a:rPr lang="uk-UA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uk-UA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Золотими медалями і грамотами.</a:t>
            </a:r>
          </a:p>
          <a:p>
            <a:r>
              <a:rPr lang="uk-UA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Отримав 1-ше і 2-ге місце у Польщі, </a:t>
            </a:r>
          </a:p>
          <a:p>
            <a:r>
              <a:rPr lang="uk-UA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місто Люблін.</a:t>
            </a:r>
          </a:p>
        </p:txBody>
      </p:sp>
      <p:pic>
        <p:nvPicPr>
          <p:cNvPr id="7170" name="Picture 2" descr="C:\Users\Сергій\Desktop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2097066" cy="34406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foto school\ГРАМОТИ\01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013376"/>
            <a:ext cx="127465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foto school\ГРАМОТИ\01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295" y="4797152"/>
            <a:ext cx="127307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foto school\ГРАМОТИ\0100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655" y="4509120"/>
            <a:ext cx="127534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foto school\ГРАМОТИ\0100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141168"/>
            <a:ext cx="127307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foto school\ГРАМОТИ\01000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941368"/>
            <a:ext cx="127307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foto school\ГРАМОТИ\01000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679" y="934439"/>
            <a:ext cx="127618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:\foto school\ГРАМОТИ\01000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431" y="2132856"/>
            <a:ext cx="127307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2735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25548"/>
            <a:ext cx="5220072" cy="827188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>
              <a:buFont typeface="Arial" pitchFamily="34" charset="0"/>
              <a:buChar char="•"/>
            </a:pPr>
            <a:r>
              <a:rPr lang="uk-UA" sz="1400" i="1" dirty="0" smtClean="0">
                <a:ln w="11430"/>
                <a:solidFill>
                  <a:schemeClr val="accent6"/>
                </a:solidFill>
                <a:effectLst/>
              </a:rPr>
              <a:t>Приймала участь у конкурсі </a:t>
            </a:r>
            <a:r>
              <a:rPr lang="en-US" sz="1400" i="1" dirty="0" smtClean="0">
                <a:ln w="11430"/>
                <a:solidFill>
                  <a:schemeClr val="accent6"/>
                </a:solidFill>
                <a:effectLst/>
              </a:rPr>
              <a:t>“</a:t>
            </a:r>
            <a:r>
              <a:rPr lang="uk-UA" sz="1400" i="1" dirty="0" smtClean="0">
                <a:ln w="11430"/>
                <a:solidFill>
                  <a:schemeClr val="accent6"/>
                </a:solidFill>
                <a:effectLst/>
              </a:rPr>
              <a:t>Учитель року 2011</a:t>
            </a:r>
            <a:r>
              <a:rPr lang="en-US" sz="1400" i="1" dirty="0" smtClean="0">
                <a:ln w="11430"/>
                <a:solidFill>
                  <a:schemeClr val="accent6"/>
                </a:solidFill>
                <a:effectLst/>
              </a:rPr>
              <a:t>”</a:t>
            </a:r>
            <a:r>
              <a:rPr lang="uk-UA" sz="1400" i="1" dirty="0" smtClean="0">
                <a:ln w="11430"/>
                <a:solidFill>
                  <a:schemeClr val="accent6"/>
                </a:solidFill>
                <a:effectLst/>
              </a:rPr>
              <a:t>,</a:t>
            </a:r>
            <a:br>
              <a:rPr lang="uk-UA" sz="1400" i="1" dirty="0" smtClean="0">
                <a:ln w="11430"/>
                <a:solidFill>
                  <a:schemeClr val="accent6"/>
                </a:solidFill>
                <a:effectLst/>
              </a:rPr>
            </a:br>
            <a:r>
              <a:rPr lang="uk-UA" sz="1400" i="1" dirty="0" smtClean="0">
                <a:ln w="11430"/>
                <a:solidFill>
                  <a:schemeClr val="accent6"/>
                </a:solidFill>
                <a:effectLst/>
              </a:rPr>
              <a:t>пройшла перший і другий</a:t>
            </a:r>
            <a:r>
              <a:rPr lang="en-US" sz="1400" i="1" dirty="0" smtClean="0">
                <a:ln w="11430"/>
                <a:solidFill>
                  <a:schemeClr val="accent6"/>
                </a:solidFill>
                <a:effectLst/>
              </a:rPr>
              <a:t> </a:t>
            </a:r>
            <a:r>
              <a:rPr lang="uk-UA" sz="1400" i="1" dirty="0" smtClean="0">
                <a:ln w="11430"/>
                <a:solidFill>
                  <a:schemeClr val="accent6"/>
                </a:solidFill>
                <a:effectLst/>
              </a:rPr>
              <a:t>тур, стала  лауреатом конкурсу.</a:t>
            </a:r>
            <a:endParaRPr lang="uk-UA" sz="1400" i="1" dirty="0">
              <a:ln w="11430"/>
              <a:solidFill>
                <a:schemeClr val="accent6"/>
              </a:solidFill>
              <a:effectLst/>
            </a:endParaRPr>
          </a:p>
        </p:txBody>
      </p:sp>
      <p:pic>
        <p:nvPicPr>
          <p:cNvPr id="2051" name="Picture 3" descr="D:\DOCUMENTS\Мої документи\Галина Василівна (МАМА)\Сертифіка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2719">
            <a:off x="5228810" y="228920"/>
            <a:ext cx="3780421" cy="26696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196752"/>
            <a:ext cx="5035452" cy="93610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>
            <a:lvl1pPr marL="320040" indent="-320040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Arial" pitchFamily="34" charset="0"/>
              <a:buChar char="•"/>
              <a:defRPr sz="1400" b="0" i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uk-UA" b="1" dirty="0">
                <a:solidFill>
                  <a:srgbClr val="7030A0"/>
                </a:solidFill>
              </a:rPr>
              <a:t>На Літній школі у </a:t>
            </a:r>
            <a:r>
              <a:rPr lang="uk-UA" b="1" dirty="0" smtClean="0">
                <a:solidFill>
                  <a:srgbClr val="7030A0"/>
                </a:solidFill>
              </a:rPr>
              <a:t>2008р. виступила </a:t>
            </a:r>
            <a:r>
              <a:rPr lang="uk-UA" b="1" dirty="0">
                <a:solidFill>
                  <a:srgbClr val="7030A0"/>
                </a:solidFill>
              </a:rPr>
              <a:t>з доповіддю </a:t>
            </a:r>
            <a:r>
              <a:rPr lang="en-US" b="1" dirty="0">
                <a:solidFill>
                  <a:srgbClr val="7030A0"/>
                </a:solidFill>
              </a:rPr>
              <a:t>“</a:t>
            </a:r>
            <a:r>
              <a:rPr lang="uk-UA" b="1" dirty="0">
                <a:solidFill>
                  <a:srgbClr val="7030A0"/>
                </a:solidFill>
              </a:rPr>
              <a:t>Інтерактивні методи навчання в початковій школі</a:t>
            </a:r>
            <a:r>
              <a:rPr lang="en-US" b="1" dirty="0">
                <a:solidFill>
                  <a:srgbClr val="7030A0"/>
                </a:solidFill>
              </a:rPr>
              <a:t>”</a:t>
            </a:r>
            <a:r>
              <a:rPr lang="uk-UA" b="1" dirty="0">
                <a:solidFill>
                  <a:srgbClr val="7030A0"/>
                </a:solidFill>
              </a:rPr>
              <a:t> у СШ №82.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132856"/>
            <a:ext cx="5220072" cy="93610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>
            <a:lvl1pPr marL="320040" indent="-320040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Arial" pitchFamily="34" charset="0"/>
              <a:buChar char="•"/>
              <a:defRPr sz="1400" b="0" i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Була вчителем – наставником у двох студентів – практикантів, які проходили педагогічну практику у моєму класі в 2010р.</a:t>
            </a:r>
            <a:endParaRPr lang="uk-UA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068960"/>
            <a:ext cx="5220072" cy="93610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>
            <a:lvl1pPr marL="320040" indent="-320040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Arial" pitchFamily="34" charset="0"/>
              <a:buChar char="•"/>
              <a:defRPr sz="1400" b="0" i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uk-UA" b="1" dirty="0" smtClean="0">
                <a:solidFill>
                  <a:schemeClr val="bg2">
                    <a:lumMod val="25000"/>
                  </a:schemeClr>
                </a:solidFill>
              </a:rPr>
              <a:t>На засіданні методоб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’</a:t>
            </a:r>
            <a:r>
              <a:rPr lang="uk-UA" b="1" dirty="0" smtClean="0">
                <a:solidFill>
                  <a:schemeClr val="bg2">
                    <a:lumMod val="25000"/>
                  </a:schemeClr>
                </a:solidFill>
              </a:rPr>
              <a:t>єднання вчителів поч.класів  провела майстер – клас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“</a:t>
            </a:r>
            <a:r>
              <a:rPr lang="uk-UA" b="1" dirty="0" smtClean="0">
                <a:solidFill>
                  <a:schemeClr val="bg2">
                    <a:lumMod val="25000"/>
                  </a:schemeClr>
                </a:solidFill>
              </a:rPr>
              <a:t>Творчість і майстерність учителя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”</a:t>
            </a:r>
            <a:r>
              <a:rPr lang="uk-UA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uk-U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933056"/>
            <a:ext cx="5035452" cy="93610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>
            <a:lvl1pPr marL="320040" indent="-320040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Arial" pitchFamily="34" charset="0"/>
              <a:buChar char="•"/>
              <a:defRPr sz="1400" b="0" i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  <a:t>З вчителями початкових класів провела семінар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“</a:t>
            </a:r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  <a:t>Сучасні технології навчання в школі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  <a:t> ступеня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”</a:t>
            </a:r>
            <a:r>
              <a:rPr lang="uk-UA" b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653136"/>
            <a:ext cx="5580112" cy="93610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>
            <a:lvl1pPr marL="320040" indent="-320040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Arial" pitchFamily="34" charset="0"/>
              <a:buChar char="•"/>
              <a:defRPr sz="1400" b="0" i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Подала до друку в газету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“</a:t>
            </a:r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Основа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”</a:t>
            </a:r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 розробки відкритих уроків і виховних заходів.</a:t>
            </a:r>
            <a:endParaRPr lang="uk-UA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8678" y="5373216"/>
            <a:ext cx="5598790" cy="93610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>
            <a:lvl1pPr marL="320040" indent="-320040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Arial" pitchFamily="34" charset="0"/>
              <a:buChar char="•"/>
              <a:defRPr sz="1400" b="0" i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Подала до друку методичні посібники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  <a:endParaRPr lang="uk-UA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     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“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Цікаві ігри та завдання на уроках математики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”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,</a:t>
            </a:r>
          </a:p>
          <a:p>
            <a:pPr marL="0" indent="0">
              <a:buNone/>
            </a:pPr>
            <a:r>
              <a:rPr lang="uk-UA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“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Робота над тематичними блоками слів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”</a:t>
            </a:r>
            <a:endParaRPr lang="uk-UA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2" name="Picture 4" descr="D:\DSC023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01008"/>
            <a:ext cx="3138352" cy="2653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0608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7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2928" cy="936104"/>
          </a:xfrm>
        </p:spPr>
        <p:txBody>
          <a:bodyPr/>
          <a:lstStyle/>
          <a:p>
            <a:pPr marL="0" indent="0" algn="ctr">
              <a:buNone/>
            </a:pPr>
            <a:r>
              <a:rPr lang="uk-UA" sz="4400" dirty="0" smtClean="0">
                <a:latin typeface="Monotype Corsiva" pitchFamily="66" charset="0"/>
              </a:rPr>
              <a:t>Ліцей  «Львівський»</a:t>
            </a:r>
            <a:br>
              <a:rPr lang="uk-UA" sz="4400" dirty="0" smtClean="0">
                <a:latin typeface="Monotype Corsiva" pitchFamily="66" charset="0"/>
              </a:rPr>
            </a:br>
            <a:r>
              <a:rPr lang="uk-UA" sz="4400" dirty="0" smtClean="0">
                <a:latin typeface="Monotype Corsiva" pitchFamily="66" charset="0"/>
              </a:rPr>
              <a:t/>
            </a:r>
            <a:br>
              <a:rPr lang="uk-UA" sz="4400" dirty="0" smtClean="0">
                <a:latin typeface="Monotype Corsiva" pitchFamily="66" charset="0"/>
              </a:rPr>
            </a:br>
            <a:endParaRPr lang="uk-UA" sz="4400" dirty="0">
              <a:latin typeface="Monotype Corsiva" pitchFamily="66" charset="0"/>
            </a:endParaRPr>
          </a:p>
        </p:txBody>
      </p:sp>
      <p:pic>
        <p:nvPicPr>
          <p:cNvPr id="18" name="Объект 17"/>
          <p:cNvPicPr>
            <a:picLocks noGrp="1" noChangeAspect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3" t="29375" r="37209" b="30912"/>
          <a:stretch/>
        </p:blipFill>
        <p:spPr>
          <a:xfrm>
            <a:off x="5242826" y="2741027"/>
            <a:ext cx="3361622" cy="37634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TextBox 19"/>
          <p:cNvSpPr txBox="1"/>
          <p:nvPr/>
        </p:nvSpPr>
        <p:spPr>
          <a:xfrm>
            <a:off x="264757" y="126876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uk-UA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Вчитель початкових </a:t>
            </a:r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класів</a:t>
            </a:r>
            <a:endParaRPr lang="uk-UA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4757" y="1990581"/>
            <a:ext cx="5588389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uk-UA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Спеціаліст вищої категорії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7994" y="2636912"/>
            <a:ext cx="4482317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uk-UA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Вчитель </a:t>
            </a:r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- методист</a:t>
            </a:r>
            <a:endParaRPr lang="uk-UA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0133" y="3429000"/>
            <a:ext cx="2012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Освіта:</a:t>
            </a:r>
            <a:endParaRPr lang="uk-UA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56101" y="395205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kern="1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/>
              </a:rPr>
              <a:t>- 1983 </a:t>
            </a:r>
            <a:r>
              <a:rPr lang="uk-UA" b="1" kern="10" dirty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/>
              </a:rPr>
              <a:t>рік: </a:t>
            </a:r>
            <a:r>
              <a:rPr lang="uk-UA" b="1" kern="1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/>
              </a:rPr>
              <a:t>Володимир - Волинське </a:t>
            </a:r>
            <a:r>
              <a:rPr lang="uk-UA" b="1" kern="10" dirty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/>
              </a:rPr>
              <a:t>педагогічне </a:t>
            </a:r>
            <a:r>
              <a:rPr lang="uk-UA" b="1" kern="1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/>
              </a:rPr>
              <a:t>училище, </a:t>
            </a:r>
          </a:p>
          <a:p>
            <a:r>
              <a:rPr lang="uk-UA" b="1" kern="10" dirty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/>
              </a:rPr>
              <a:t> </a:t>
            </a:r>
            <a:r>
              <a:rPr lang="uk-UA" b="1" kern="1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/>
              </a:rPr>
              <a:t>кваліфікація </a:t>
            </a:r>
            <a:r>
              <a:rPr lang="uk-UA" b="1" kern="10" dirty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/>
              </a:rPr>
              <a:t>"вчитель початкових </a:t>
            </a:r>
            <a:r>
              <a:rPr lang="uk-UA" b="1" kern="1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/>
              </a:rPr>
              <a:t>класів";</a:t>
            </a:r>
            <a:endParaRPr lang="uk-UA" b="1" kern="1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alatino Linotype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70826" y="515238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kern="10" dirty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/>
              </a:rPr>
              <a:t>-</a:t>
            </a:r>
            <a:r>
              <a:rPr lang="uk-UA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/>
              </a:rPr>
              <a:t> </a:t>
            </a:r>
            <a:r>
              <a:rPr lang="uk-UA" b="1" kern="1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/>
              </a:rPr>
              <a:t>1993 </a:t>
            </a:r>
            <a:r>
              <a:rPr lang="uk-UA" b="1" kern="10" dirty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/>
              </a:rPr>
              <a:t>рік: Тернопільський державний</a:t>
            </a:r>
          </a:p>
          <a:p>
            <a:r>
              <a:rPr lang="uk-UA" b="1" kern="10" dirty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/>
              </a:rPr>
              <a:t>педагогічний університет</a:t>
            </a:r>
          </a:p>
          <a:p>
            <a:r>
              <a:rPr lang="uk-UA" b="1" kern="10" dirty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/>
              </a:rPr>
              <a:t>ім. В.Гнатюка;</a:t>
            </a:r>
          </a:p>
          <a:p>
            <a:r>
              <a:rPr lang="uk-UA" b="1" kern="10" dirty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/>
              </a:rPr>
              <a:t>кваліфікація "вчитель початкових класів";</a:t>
            </a:r>
          </a:p>
        </p:txBody>
      </p:sp>
    </p:spTree>
    <p:extLst>
      <p:ext uri="{BB962C8B-B14F-4D97-AF65-F5344CB8AC3E}">
        <p14:creationId xmlns:p14="http://schemas.microsoft.com/office/powerpoint/2010/main" val="238007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/>
      <p:bldP spid="22" grpId="0"/>
      <p:bldP spid="24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055" y="44624"/>
            <a:ext cx="828092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5400" dirty="0" smtClean="0">
                <a:latin typeface="Monotype Corsiva" pitchFamily="66" charset="0"/>
              </a:rPr>
              <a:t>Педагогічне кредо вчителя</a:t>
            </a:r>
            <a:r>
              <a:rPr lang="en-US" sz="5400" dirty="0">
                <a:latin typeface="Monotype Corsiva" pitchFamily="66" charset="0"/>
              </a:rPr>
              <a:t>:</a:t>
            </a:r>
            <a:endParaRPr lang="uk-UA" sz="5400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196752"/>
            <a:ext cx="4968552" cy="3024336"/>
          </a:xfrm>
          <a:noFill/>
          <a:ln>
            <a:noFill/>
          </a:ln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sz="4000" b="1" i="1" dirty="0" smtClean="0">
                <a:solidFill>
                  <a:srgbClr val="D49F0A"/>
                </a:solidFill>
                <a:latin typeface="Times New Roman" pitchFamily="18" charset="0"/>
                <a:cs typeface="Times New Roman" pitchFamily="18" charset="0"/>
              </a:rPr>
              <a:t>Вчити творчо!</a:t>
            </a:r>
          </a:p>
          <a:p>
            <a:pPr marL="45720" indent="0">
              <a:buNone/>
            </a:pPr>
            <a:r>
              <a:rPr lang="uk-UA" sz="4000" b="1" i="1" dirty="0" smtClean="0">
                <a:solidFill>
                  <a:srgbClr val="D49F0A"/>
                </a:solidFill>
                <a:latin typeface="Times New Roman" pitchFamily="18" charset="0"/>
                <a:cs typeface="Times New Roman" pitchFamily="18" charset="0"/>
              </a:rPr>
              <a:t>Вчити міцно!</a:t>
            </a:r>
          </a:p>
          <a:p>
            <a:pPr marL="45720" indent="0">
              <a:buNone/>
            </a:pPr>
            <a:r>
              <a:rPr lang="uk-UA" sz="4000" b="1" i="1" dirty="0" smtClean="0">
                <a:solidFill>
                  <a:srgbClr val="D49F0A"/>
                </a:solidFill>
                <a:latin typeface="Times New Roman" pitchFamily="18" charset="0"/>
                <a:cs typeface="Times New Roman" pitchFamily="18" charset="0"/>
              </a:rPr>
              <a:t>Вчити вимогливо!</a:t>
            </a:r>
          </a:p>
          <a:p>
            <a:pPr marL="45720" indent="0">
              <a:buNone/>
            </a:pPr>
            <a:r>
              <a:rPr lang="uk-UA" sz="4000" b="1" i="1" dirty="0" smtClean="0">
                <a:solidFill>
                  <a:srgbClr val="D49F0A"/>
                </a:solidFill>
                <a:latin typeface="Times New Roman" pitchFamily="18" charset="0"/>
                <a:cs typeface="Times New Roman" pitchFamily="18" charset="0"/>
              </a:rPr>
              <a:t>Вчити вчитися!</a:t>
            </a:r>
            <a:endParaRPr lang="uk-UA" sz="4000" b="1" i="1" dirty="0">
              <a:solidFill>
                <a:srgbClr val="D49F0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2160" y="1124744"/>
            <a:ext cx="2111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Цікаво</a:t>
            </a:r>
            <a:endParaRPr lang="uk-UA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2160" y="1844824"/>
            <a:ext cx="2618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i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uk-UA" dirty="0"/>
              <a:t>Систематично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28151" y="2545740"/>
            <a:ext cx="1640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i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uk-UA" dirty="0"/>
              <a:t>Посильно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09327" y="3265820"/>
            <a:ext cx="2281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Доброзичливо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96931" y="3985900"/>
            <a:ext cx="2851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Диференційовано</a:t>
            </a:r>
          </a:p>
        </p:txBody>
      </p:sp>
      <p:sp>
        <p:nvSpPr>
          <p:cNvPr id="10" name="Стрелка вправо 9"/>
          <p:cNvSpPr/>
          <p:nvPr/>
        </p:nvSpPr>
        <p:spPr>
          <a:xfrm rot="799551">
            <a:off x="4814569" y="3539850"/>
            <a:ext cx="720080" cy="314454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елка вправо 10"/>
          <p:cNvSpPr/>
          <p:nvPr/>
        </p:nvSpPr>
        <p:spPr>
          <a:xfrm rot="20796956">
            <a:off x="4831896" y="1715135"/>
            <a:ext cx="720080" cy="314454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трелка вправо 11"/>
          <p:cNvSpPr/>
          <p:nvPr/>
        </p:nvSpPr>
        <p:spPr>
          <a:xfrm>
            <a:off x="4860032" y="2610490"/>
            <a:ext cx="720080" cy="314454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398817" y="4653136"/>
            <a:ext cx="84493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  <a:ea typeface="+mj-ea"/>
                <a:cs typeface="+mj-cs"/>
              </a:rPr>
              <a:t>Життєвий принцип</a:t>
            </a:r>
            <a:r>
              <a:rPr lang="en-US" sz="4800" b="1" dirty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  <a:ea typeface="+mj-ea"/>
                <a:cs typeface="+mj-cs"/>
              </a:rPr>
              <a:t>:</a:t>
            </a:r>
            <a:r>
              <a:rPr lang="uk-UA" sz="4800" b="1" dirty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  <a:ea typeface="+mj-ea"/>
                <a:cs typeface="+mj-cs"/>
              </a:rPr>
              <a:t> </a:t>
            </a:r>
          </a:p>
          <a:p>
            <a:r>
              <a:rPr lang="en-US" sz="40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  <a:ea typeface="+mj-ea"/>
                <a:cs typeface="+mj-cs"/>
              </a:rPr>
              <a:t>“</a:t>
            </a:r>
            <a:r>
              <a:rPr lang="uk-UA" sz="40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  <a:ea typeface="+mj-ea"/>
                <a:cs typeface="+mj-cs"/>
              </a:rPr>
              <a:t>Ніколи не зупинятися на досягнутому</a:t>
            </a:r>
            <a:r>
              <a:rPr lang="en-US" sz="40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  <a:ea typeface="+mj-ea"/>
                <a:cs typeface="+mj-cs"/>
              </a:rPr>
              <a:t>”</a:t>
            </a:r>
            <a:endParaRPr lang="uk-UA" sz="4000" b="1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latin typeface="Monotype Corsiva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746373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  <p:bldP spid="5" grpId="0"/>
      <p:bldP spid="6" grpId="0"/>
      <p:bldP spid="7" grpId="0"/>
      <p:bldP spid="8" grpId="0"/>
      <p:bldP spid="10" grpId="0" animBg="1"/>
      <p:bldP spid="11" grpId="0" animBg="1"/>
      <p:bldP spid="12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039" y="-1860"/>
            <a:ext cx="842493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5400" u="sng" dirty="0" smtClean="0">
                <a:solidFill>
                  <a:schemeClr val="accent5">
                    <a:lumMod val="75000"/>
                  </a:schemeClr>
                </a:solidFill>
                <a:effectLst/>
                <a:latin typeface="Monotype Corsiva" pitchFamily="66" charset="0"/>
              </a:rPr>
              <a:t>Проблема, над якою я працюю</a:t>
            </a:r>
            <a:r>
              <a:rPr lang="en-US" sz="5400" u="sng" dirty="0" smtClean="0">
                <a:solidFill>
                  <a:schemeClr val="accent5">
                    <a:lumMod val="75000"/>
                  </a:schemeClr>
                </a:solidFill>
                <a:effectLst/>
                <a:latin typeface="Monotype Corsiva" pitchFamily="66" charset="0"/>
              </a:rPr>
              <a:t>:</a:t>
            </a:r>
            <a:endParaRPr lang="uk-UA" sz="5400" u="sng" dirty="0">
              <a:solidFill>
                <a:schemeClr val="accent5">
                  <a:lumMod val="75000"/>
                </a:schemeClr>
              </a:solidFill>
              <a:effectLst/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5039" y="908720"/>
            <a:ext cx="8424936" cy="151216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Цікаві ігри та завдання на уроках математики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uk-UA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Сергій\Desktop\МАМА\ФОТО ШКОЛА\DSC02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30" y="5013176"/>
            <a:ext cx="2439286" cy="18292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Сергій\Desktop\МАМА\ФОТО ШКОЛА\DSC021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365104"/>
            <a:ext cx="2448272" cy="18359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Сергій\Desktop\МАМА\ФОТО ШКОЛА\DSC021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826" y="4797152"/>
            <a:ext cx="2439286" cy="18292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Сергій\Pictures\math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925" y="2250498"/>
            <a:ext cx="1080120" cy="13387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Сергій\Pictures\math-games-for-kid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219" y="2965893"/>
            <a:ext cx="1369867" cy="13698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2400" y="5844215"/>
            <a:ext cx="936104" cy="9829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1988840"/>
            <a:ext cx="432048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Актуальність проблеми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ерез ігри формуються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математичне мовлення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логічне мислення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зорова </a:t>
            </a:r>
            <a:r>
              <a:rPr lang="uk-UA" sz="2000" b="1" i="1" dirty="0" err="1" smtClean="0">
                <a:latin typeface="Times New Roman" pitchFamily="18" charset="0"/>
                <a:cs typeface="Times New Roman" pitchFamily="18" charset="0"/>
              </a:rPr>
              <a:t>пам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ять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просторова уява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математичні поняття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інтелектуальні здібності.</a:t>
            </a:r>
          </a:p>
          <a:p>
            <a:r>
              <a:rPr lang="uk-UA" dirty="0"/>
              <a:t>	</a:t>
            </a:r>
            <a:r>
              <a:rPr lang="uk-UA" dirty="0" smtClean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4622190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Diagram 9"/>
          <p:cNvGrpSpPr>
            <a:grpSpLocks/>
          </p:cNvGrpSpPr>
          <p:nvPr/>
        </p:nvGrpSpPr>
        <p:grpSpPr bwMode="auto">
          <a:xfrm>
            <a:off x="282645" y="66076"/>
            <a:ext cx="8536631" cy="6676276"/>
            <a:chOff x="1351" y="229"/>
            <a:chExt cx="3015" cy="3138"/>
          </a:xfrm>
        </p:grpSpPr>
        <p:sp>
          <p:nvSpPr>
            <p:cNvPr id="34" name="_s2121"/>
            <p:cNvSpPr>
              <a:spLocks noChangeShapeType="1"/>
            </p:cNvSpPr>
            <p:nvPr/>
          </p:nvSpPr>
          <p:spPr bwMode="auto">
            <a:xfrm flipV="1">
              <a:off x="2858" y="859"/>
              <a:ext cx="0" cy="6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5" name="_s2122"/>
            <p:cNvSpPr>
              <a:spLocks noChangeArrowheads="1"/>
            </p:cNvSpPr>
            <p:nvPr/>
          </p:nvSpPr>
          <p:spPr bwMode="auto">
            <a:xfrm>
              <a:off x="2543" y="229"/>
              <a:ext cx="630" cy="63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9999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b="1" dirty="0">
                  <a:solidFill>
                    <a:srgbClr val="000000"/>
                  </a:solidFill>
                  <a:latin typeface="Times New Roman" pitchFamily="18" charset="0"/>
                </a:rPr>
                <a:t>Л</a:t>
              </a:r>
              <a:r>
                <a:rPr kumimoji="0" lang="uk-UA" sz="1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огічні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задачі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6" name="_s2123"/>
            <p:cNvSpPr>
              <a:spLocks noChangeShapeType="1"/>
            </p:cNvSpPr>
            <p:nvPr/>
          </p:nvSpPr>
          <p:spPr bwMode="auto">
            <a:xfrm flipV="1">
              <a:off x="3043" y="1038"/>
              <a:ext cx="367" cy="50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7" name="_s2124"/>
            <p:cNvSpPr>
              <a:spLocks noChangeArrowheads="1"/>
            </p:cNvSpPr>
            <p:nvPr/>
          </p:nvSpPr>
          <p:spPr bwMode="auto">
            <a:xfrm>
              <a:off x="3280" y="468"/>
              <a:ext cx="630" cy="63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9999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Усні рахунки</a:t>
              </a: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8" name="_s2125"/>
            <p:cNvSpPr>
              <a:spLocks noChangeShapeType="1"/>
            </p:cNvSpPr>
            <p:nvPr/>
          </p:nvSpPr>
          <p:spPr bwMode="auto">
            <a:xfrm flipV="1">
              <a:off x="3157" y="1507"/>
              <a:ext cx="594" cy="1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" name="_s2126"/>
            <p:cNvSpPr>
              <a:spLocks noChangeArrowheads="1"/>
            </p:cNvSpPr>
            <p:nvPr/>
          </p:nvSpPr>
          <p:spPr bwMode="auto">
            <a:xfrm>
              <a:off x="3736" y="1095"/>
              <a:ext cx="630" cy="630"/>
            </a:xfrm>
            <a:prstGeom prst="ellipse">
              <a:avLst/>
            </a:prstGeom>
            <a:gradFill rotWithShape="1">
              <a:gsLst>
                <a:gs pos="0">
                  <a:srgbClr val="9999FF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Кросворди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0" name="_s2127"/>
            <p:cNvSpPr>
              <a:spLocks noChangeShapeType="1"/>
            </p:cNvSpPr>
            <p:nvPr/>
          </p:nvSpPr>
          <p:spPr bwMode="auto">
            <a:xfrm>
              <a:off x="3157" y="1895"/>
              <a:ext cx="595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" name="_s2128"/>
            <p:cNvSpPr>
              <a:spLocks noChangeArrowheads="1"/>
            </p:cNvSpPr>
            <p:nvPr/>
          </p:nvSpPr>
          <p:spPr bwMode="auto">
            <a:xfrm>
              <a:off x="3736" y="1870"/>
              <a:ext cx="630" cy="630"/>
            </a:xfrm>
            <a:prstGeom prst="ellipse">
              <a:avLst/>
            </a:prstGeom>
            <a:gradFill rotWithShape="1">
              <a:gsLst>
                <a:gs pos="0">
                  <a:srgbClr val="9999FF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Лабіринти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2" name="_s2129"/>
            <p:cNvSpPr>
              <a:spLocks noChangeShapeType="1"/>
            </p:cNvSpPr>
            <p:nvPr/>
          </p:nvSpPr>
          <p:spPr bwMode="auto">
            <a:xfrm>
              <a:off x="3043" y="2052"/>
              <a:ext cx="368" cy="5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" name="_s2130"/>
            <p:cNvSpPr>
              <a:spLocks noChangeArrowheads="1"/>
            </p:cNvSpPr>
            <p:nvPr/>
          </p:nvSpPr>
          <p:spPr bwMode="auto">
            <a:xfrm>
              <a:off x="3281" y="2497"/>
              <a:ext cx="630" cy="630"/>
            </a:xfrm>
            <a:prstGeom prst="ellipse">
              <a:avLst/>
            </a:prstGeom>
            <a:gradFill rotWithShape="1">
              <a:gsLst>
                <a:gs pos="0">
                  <a:srgbClr val="9999FF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Ребуси</a:t>
              </a: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4" name="_s2131"/>
            <p:cNvSpPr>
              <a:spLocks noChangeShapeType="1"/>
            </p:cNvSpPr>
            <p:nvPr/>
          </p:nvSpPr>
          <p:spPr bwMode="auto">
            <a:xfrm>
              <a:off x="2858" y="2112"/>
              <a:ext cx="1" cy="6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" name="_s2132"/>
            <p:cNvSpPr>
              <a:spLocks noChangeArrowheads="1"/>
            </p:cNvSpPr>
            <p:nvPr/>
          </p:nvSpPr>
          <p:spPr bwMode="auto">
            <a:xfrm>
              <a:off x="2544" y="2737"/>
              <a:ext cx="630" cy="630"/>
            </a:xfrm>
            <a:prstGeom prst="ellipse">
              <a:avLst/>
            </a:prstGeom>
            <a:gradFill rotWithShape="1">
              <a:gsLst>
                <a:gs pos="0">
                  <a:srgbClr val="9999FF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Оживи фігуру</a:t>
              </a: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6" name="_s2133"/>
            <p:cNvSpPr>
              <a:spLocks noChangeShapeType="1"/>
            </p:cNvSpPr>
            <p:nvPr/>
          </p:nvSpPr>
          <p:spPr bwMode="auto">
            <a:xfrm flipH="1">
              <a:off x="2307" y="2052"/>
              <a:ext cx="367" cy="50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" name="_s2134"/>
            <p:cNvSpPr>
              <a:spLocks noChangeArrowheads="1"/>
            </p:cNvSpPr>
            <p:nvPr/>
          </p:nvSpPr>
          <p:spPr bwMode="auto">
            <a:xfrm>
              <a:off x="1807" y="2498"/>
              <a:ext cx="630" cy="630"/>
            </a:xfrm>
            <a:prstGeom prst="ellipse">
              <a:avLst/>
            </a:prstGeom>
            <a:gradFill rotWithShape="1">
              <a:gsLst>
                <a:gs pos="0">
                  <a:srgbClr val="9999FF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Цікаві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b="1" dirty="0" smtClean="0">
                  <a:solidFill>
                    <a:srgbClr val="000000"/>
                  </a:solidFill>
                  <a:latin typeface="Times New Roman" pitchFamily="18" charset="0"/>
                </a:rPr>
                <a:t>квадрати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8" name="_s2135"/>
            <p:cNvSpPr>
              <a:spLocks noChangeShapeType="1"/>
            </p:cNvSpPr>
            <p:nvPr/>
          </p:nvSpPr>
          <p:spPr bwMode="auto">
            <a:xfrm flipH="1">
              <a:off x="1966" y="1895"/>
              <a:ext cx="594" cy="1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" name="_s2136"/>
            <p:cNvSpPr>
              <a:spLocks noChangeArrowheads="1"/>
            </p:cNvSpPr>
            <p:nvPr/>
          </p:nvSpPr>
          <p:spPr bwMode="auto">
            <a:xfrm>
              <a:off x="1351" y="1871"/>
              <a:ext cx="630" cy="630"/>
            </a:xfrm>
            <a:prstGeom prst="ellipse">
              <a:avLst/>
            </a:prstGeom>
            <a:gradFill rotWithShape="1">
              <a:gsLst>
                <a:gs pos="0">
                  <a:srgbClr val="9999FF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Ігри</a:t>
              </a: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0" name="_s2137"/>
            <p:cNvSpPr>
              <a:spLocks noChangeShapeType="1"/>
            </p:cNvSpPr>
            <p:nvPr/>
          </p:nvSpPr>
          <p:spPr bwMode="auto">
            <a:xfrm flipH="1" flipV="1">
              <a:off x="1965" y="1509"/>
              <a:ext cx="595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" name="_s2138"/>
            <p:cNvSpPr>
              <a:spLocks noChangeArrowheads="1"/>
            </p:cNvSpPr>
            <p:nvPr/>
          </p:nvSpPr>
          <p:spPr bwMode="auto">
            <a:xfrm>
              <a:off x="1351" y="1096"/>
              <a:ext cx="630" cy="630"/>
            </a:xfrm>
            <a:prstGeom prst="ellipse">
              <a:avLst/>
            </a:prstGeom>
            <a:gradFill rotWithShape="1">
              <a:gsLst>
                <a:gs pos="0">
                  <a:srgbClr val="9999FF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Задачі-вірші</a:t>
              </a: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2" name="_s2139"/>
            <p:cNvSpPr>
              <a:spLocks noChangeShapeType="1"/>
            </p:cNvSpPr>
            <p:nvPr/>
          </p:nvSpPr>
          <p:spPr bwMode="auto">
            <a:xfrm flipH="1" flipV="1">
              <a:off x="2306" y="1039"/>
              <a:ext cx="368" cy="5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" name="_s2140"/>
            <p:cNvSpPr>
              <a:spLocks noChangeArrowheads="1"/>
            </p:cNvSpPr>
            <p:nvPr/>
          </p:nvSpPr>
          <p:spPr bwMode="auto">
            <a:xfrm>
              <a:off x="1806" y="469"/>
              <a:ext cx="630" cy="630"/>
            </a:xfrm>
            <a:prstGeom prst="ellipse">
              <a:avLst/>
            </a:prstGeom>
            <a:gradFill rotWithShape="1">
              <a:gsLst>
                <a:gs pos="0">
                  <a:srgbClr val="9999FF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Задачі-жарти</a:t>
              </a: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4" name="_s2141"/>
            <p:cNvSpPr>
              <a:spLocks noChangeArrowheads="1"/>
            </p:cNvSpPr>
            <p:nvPr/>
          </p:nvSpPr>
          <p:spPr bwMode="auto">
            <a:xfrm>
              <a:off x="2543" y="1484"/>
              <a:ext cx="630" cy="630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Цікава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математика</a:t>
              </a:r>
              <a:endParaRPr kumimoji="0" lang="ru-RU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81072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6" cy="1008112"/>
          </a:xfrm>
        </p:spPr>
        <p:txBody>
          <a:bodyPr/>
          <a:lstStyle/>
          <a:p>
            <a:pPr marL="0" indent="0" algn="ctr">
              <a:buNone/>
            </a:pPr>
            <a:r>
              <a:rPr lang="uk-UA" sz="5400" dirty="0" smtClean="0">
                <a:latin typeface="Monotype Corsiva" pitchFamily="66" charset="0"/>
              </a:rPr>
              <a:t>Дидактичні і розвивальні ігри</a:t>
            </a:r>
            <a:r>
              <a:rPr lang="en-US" sz="5400" dirty="0" smtClean="0">
                <a:latin typeface="Monotype Corsiva" pitchFamily="66" charset="0"/>
              </a:rPr>
              <a:t>:</a:t>
            </a:r>
            <a:endParaRPr lang="uk-UA" sz="5400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03385" y="1700808"/>
            <a:ext cx="31806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“</a:t>
            </a:r>
            <a:r>
              <a:rPr lang="uk-U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Мовчанка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”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64088" y="4874313"/>
            <a:ext cx="32015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“</a:t>
            </a:r>
            <a:r>
              <a:rPr lang="uk-UA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Сходинки</a:t>
            </a:r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”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5454848"/>
            <a:ext cx="38154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“</a:t>
            </a:r>
            <a:r>
              <a:rPr lang="uk-UA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Хто швидше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”</a:t>
            </a:r>
            <a:endParaRPr lang="ru-RU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28689" y="1490881"/>
            <a:ext cx="24769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Сусіди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99792" y="4077072"/>
            <a:ext cx="33618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</a:t>
            </a: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Блискавка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”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2643009"/>
            <a:ext cx="33842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“</a:t>
            </a:r>
            <a:r>
              <a:rPr lang="uk-UA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Світлофор</a:t>
            </a:r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”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9877" y="2996952"/>
            <a:ext cx="31005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</a:t>
            </a:r>
            <a:r>
              <a:rPr lang="uk-U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Естафета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”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48244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44624"/>
            <a:ext cx="8352927" cy="1656184"/>
          </a:xfrm>
        </p:spPr>
        <p:txBody>
          <a:bodyPr/>
          <a:lstStyle/>
          <a:p>
            <a:pPr marL="0" indent="0" algn="ctr">
              <a:buNone/>
            </a:pPr>
            <a:r>
              <a:rPr lang="uk-UA" sz="5400" dirty="0" smtClean="0">
                <a:latin typeface="Monotype Corsiva" pitchFamily="66" charset="0"/>
              </a:rPr>
              <a:t>Підвищення інтересу </a:t>
            </a:r>
            <a:br>
              <a:rPr lang="uk-UA" sz="5400" dirty="0" smtClean="0">
                <a:latin typeface="Monotype Corsiva" pitchFamily="66" charset="0"/>
              </a:rPr>
            </a:br>
            <a:r>
              <a:rPr lang="uk-UA" sz="5400" dirty="0" smtClean="0">
                <a:latin typeface="Monotype Corsiva" pitchFamily="66" charset="0"/>
              </a:rPr>
              <a:t>до навчального матеріалу</a:t>
            </a:r>
            <a:endParaRPr lang="uk-UA" sz="5400" dirty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433662"/>
            <a:ext cx="3688830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“</a:t>
            </a:r>
            <a:r>
              <a:rPr lang="uk-UA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Мозковий штурм</a:t>
            </a:r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”</a:t>
            </a:r>
            <a:endParaRPr lang="uk-UA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3111351"/>
            <a:ext cx="2424062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“</a:t>
            </a:r>
            <a:r>
              <a:rPr lang="uk-UA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Мікрофон</a:t>
            </a:r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”</a:t>
            </a:r>
            <a:endParaRPr lang="uk-UA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3759423"/>
            <a:ext cx="3768980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“</a:t>
            </a:r>
            <a:r>
              <a:rPr lang="uk-UA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Навчаючи - учусь</a:t>
            </a:r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”</a:t>
            </a:r>
            <a:endParaRPr lang="uk-UA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407495"/>
            <a:ext cx="2481770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“</a:t>
            </a:r>
            <a:r>
              <a:rPr lang="uk-UA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Коло ідей</a:t>
            </a:r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”</a:t>
            </a:r>
            <a:endParaRPr lang="uk-UA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5055567"/>
            <a:ext cx="2023311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“</a:t>
            </a:r>
            <a:r>
              <a:rPr lang="uk-UA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Так - ні</a:t>
            </a:r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”</a:t>
            </a:r>
            <a:endParaRPr lang="uk-UA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4" name="Picture 2" descr="D:\Фотки\МАМА та село\ШКОЛА\DSC021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668" y="1988840"/>
            <a:ext cx="3287804" cy="23279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075" name="Picture 3" descr="C:\Users\Сергій\Desktop\МАМА\ФОТО ШКОЛА\DSC_0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712" y="4365104"/>
            <a:ext cx="3418793" cy="2273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8590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116" y="10840"/>
            <a:ext cx="8712968" cy="1080120"/>
          </a:xfrm>
        </p:spPr>
        <p:txBody>
          <a:bodyPr/>
          <a:lstStyle/>
          <a:p>
            <a:pPr marL="0" indent="0" algn="ctr">
              <a:buNone/>
            </a:pPr>
            <a:r>
              <a:rPr lang="uk-UA" sz="5400" dirty="0" smtClean="0">
                <a:latin typeface="Monotype Corsiva" pitchFamily="66" charset="0"/>
              </a:rPr>
              <a:t>Різні види роботи</a:t>
            </a:r>
            <a:r>
              <a:rPr lang="en-US" sz="5400" dirty="0" smtClean="0">
                <a:latin typeface="Monotype Corsiva" pitchFamily="66" charset="0"/>
              </a:rPr>
              <a:t>:</a:t>
            </a:r>
            <a:endParaRPr lang="uk-UA" sz="5400" dirty="0">
              <a:latin typeface="Monotype Corsiva" pitchFamily="66" charset="0"/>
            </a:endParaRPr>
          </a:p>
        </p:txBody>
      </p:sp>
      <p:pic>
        <p:nvPicPr>
          <p:cNvPr id="4098" name="Picture 2" descr="D:\Фотки\МАМА та село\ШКОЛА\DSC021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30" y="1124744"/>
            <a:ext cx="3168408" cy="23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Фотки\МАМА та село\ШКОЛА\DSC021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24744"/>
            <a:ext cx="3168000" cy="237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Фотки\МАМА та село\ШКОЛА\DSC013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30" y="4005064"/>
            <a:ext cx="3168000" cy="237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Фотки\МАМА та село\ШКОЛА\DSC013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4005064"/>
            <a:ext cx="3168000" cy="237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3500447"/>
            <a:ext cx="1829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ндивідуальна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1145" y="3501008"/>
            <a:ext cx="1597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ронтальна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9625" y="6380767"/>
            <a:ext cx="1904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обота в парах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59912" y="6380767"/>
            <a:ext cx="20178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обота в групах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59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uk-UA" dirty="0">
                <a:solidFill>
                  <a:srgbClr val="7030A0"/>
                </a:solidFill>
                <a:latin typeface="Arial Black" pitchFamily="34" charset="0"/>
              </a:rPr>
              <a:t>М</a:t>
            </a:r>
            <a:r>
              <a:rPr lang="uk-UA" dirty="0" smtClean="0">
                <a:solidFill>
                  <a:srgbClr val="7030A0"/>
                </a:solidFill>
                <a:latin typeface="Arial Black" pitchFamily="34" charset="0"/>
              </a:rPr>
              <a:t>атематика </a:t>
            </a:r>
            <a:br>
              <a:rPr lang="uk-UA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uk-UA" sz="4000" dirty="0" smtClean="0"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Урок </a:t>
            </a:r>
            <a:r>
              <a:rPr lang="en-US" sz="4000" dirty="0" smtClean="0"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– </a:t>
            </a:r>
            <a:r>
              <a:rPr lang="uk-UA" sz="4000" dirty="0" smtClean="0"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гра </a:t>
            </a:r>
            <a:r>
              <a:rPr lang="uk-UA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/>
            </a:r>
            <a:br>
              <a:rPr lang="uk-UA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</a:br>
            <a:endParaRPr lang="uk-UA" dirty="0">
              <a:solidFill>
                <a:srgbClr val="7030A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268761"/>
            <a:ext cx="9144000" cy="504055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uk-UA" sz="3200" b="1" dirty="0" smtClean="0">
                <a:solidFill>
                  <a:schemeClr val="accent6"/>
                </a:solidFill>
                <a:latin typeface="Monotype Corsiva" pitchFamily="66" charset="0"/>
              </a:rPr>
              <a:t>Тема</a:t>
            </a:r>
            <a:r>
              <a:rPr lang="en-US" sz="3200" b="1" dirty="0" smtClean="0">
                <a:solidFill>
                  <a:schemeClr val="accent6"/>
                </a:solidFill>
                <a:latin typeface="Monotype Corsiva" pitchFamily="66" charset="0"/>
              </a:rPr>
              <a:t>: “</a:t>
            </a:r>
            <a:r>
              <a:rPr lang="uk-UA" sz="3200" b="1" dirty="0" smtClean="0">
                <a:solidFill>
                  <a:schemeClr val="accent6"/>
                </a:solidFill>
                <a:latin typeface="Monotype Corsiva" pitchFamily="66" charset="0"/>
              </a:rPr>
              <a:t>Узагальнення і систематизація знань учнів</a:t>
            </a:r>
            <a:r>
              <a:rPr lang="en-US" sz="3200" b="1" dirty="0" smtClean="0">
                <a:solidFill>
                  <a:schemeClr val="accent6"/>
                </a:solidFill>
                <a:latin typeface="Monotype Corsiva" pitchFamily="66" charset="0"/>
              </a:rPr>
              <a:t>”</a:t>
            </a:r>
            <a:endParaRPr lang="uk-UA" sz="3200" b="1" dirty="0">
              <a:solidFill>
                <a:schemeClr val="accent6"/>
              </a:solidFill>
              <a:latin typeface="Monotype Corsiva" pitchFamily="66" charset="0"/>
            </a:endParaRPr>
          </a:p>
        </p:txBody>
      </p:sp>
      <p:pic>
        <p:nvPicPr>
          <p:cNvPr id="1030" name="Picture 6" descr="D:\foto school\DSC023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58266"/>
            <a:ext cx="2971255" cy="222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foto school\DSC023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75" y="4297190"/>
            <a:ext cx="2971255" cy="222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foto school\DSC023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48" y="4297190"/>
            <a:ext cx="2971255" cy="222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foto school\DSC023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4" y="4297190"/>
            <a:ext cx="2971255" cy="222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foto school\DSC023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49" y="1858266"/>
            <a:ext cx="2971255" cy="222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foto school\DSC0231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75" y="1858266"/>
            <a:ext cx="2971255" cy="222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75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1115</TotalTime>
  <Words>492</Words>
  <Application>Microsoft Office PowerPoint</Application>
  <PresentationFormat>Екран (4:3)</PresentationFormat>
  <Paragraphs>114</Paragraphs>
  <Slides>19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30" baseType="lpstr">
      <vt:lpstr>Arial</vt:lpstr>
      <vt:lpstr>Arial Black</vt:lpstr>
      <vt:lpstr>Calibri</vt:lpstr>
      <vt:lpstr>Georgia</vt:lpstr>
      <vt:lpstr>Monotype Corsiva</vt:lpstr>
      <vt:lpstr>Palatino Linotype</vt:lpstr>
      <vt:lpstr>Tahoma</vt:lpstr>
      <vt:lpstr>Times New Roman</vt:lpstr>
      <vt:lpstr>Trebuchet MS</vt:lpstr>
      <vt:lpstr>Wingdings</vt:lpstr>
      <vt:lpstr>Воздушный поток</vt:lpstr>
      <vt:lpstr>Презентація роботи</vt:lpstr>
      <vt:lpstr>Ліцей  «Львівський»  </vt:lpstr>
      <vt:lpstr>Педагогічне кредо вчителя:</vt:lpstr>
      <vt:lpstr>Проблема, над якою я працюю:</vt:lpstr>
      <vt:lpstr>Презентація PowerPoint</vt:lpstr>
      <vt:lpstr>Дидактичні і розвивальні ігри:</vt:lpstr>
      <vt:lpstr>Підвищення інтересу  до навчального матеріалу</vt:lpstr>
      <vt:lpstr>Різні види роботи:</vt:lpstr>
      <vt:lpstr>Математика  Урок – гра  </vt:lpstr>
      <vt:lpstr>Проект “Материки Землі”</vt:lpstr>
      <vt:lpstr>Урок цивільної оборони</vt:lpstr>
      <vt:lpstr>Родинне свято</vt:lpstr>
      <vt:lpstr>“Золота чарівниця – Осінь”</vt:lpstr>
      <vt:lpstr>“У світі казки чарівної”</vt:lpstr>
      <vt:lpstr>Презентація PowerPoint</vt:lpstr>
      <vt:lpstr>Конкурс віршів  Лесі Українки</vt:lpstr>
      <vt:lpstr>Участь у природничому конкурсі “Колосок”</vt:lpstr>
      <vt:lpstr>Конкурс знавців рідної мови ім. П.Яцика</vt:lpstr>
      <vt:lpstr>Приймала участь у конкурсі “Учитель року 2011”, пройшла перший і другий тур, стала  лауреатом конкурсу.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роботи</dc:title>
  <dc:creator>Сергій</dc:creator>
  <cp:lastModifiedBy>Serhii</cp:lastModifiedBy>
  <cp:revision>123</cp:revision>
  <dcterms:created xsi:type="dcterms:W3CDTF">2010-12-05T12:29:41Z</dcterms:created>
  <dcterms:modified xsi:type="dcterms:W3CDTF">2020-10-05T17:02:08Z</dcterms:modified>
</cp:coreProperties>
</file>