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05" r:id="rId2"/>
  </p:sldMasterIdLst>
  <p:sldIdLst>
    <p:sldId id="258" r:id="rId3"/>
    <p:sldId id="262" r:id="rId4"/>
    <p:sldId id="263" r:id="rId5"/>
    <p:sldId id="261" r:id="rId6"/>
    <p:sldId id="264" r:id="rId7"/>
    <p:sldId id="260" r:id="rId8"/>
    <p:sldId id="256" r:id="rId9"/>
    <p:sldId id="257" r:id="rId10"/>
    <p:sldId id="259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2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2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2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6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2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6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3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0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5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61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3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9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8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11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5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3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8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0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E8B9-0CDA-431E-A07A-8130A98D584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68562F-7B52-4450-BF48-A1E3C1F1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№3 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пристосуванням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Урок біології (7 клас)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Підготувала вчитель біології Матяш Л.А.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4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-1414633"/>
            <a:ext cx="11101588" cy="794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Вправа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«Цікаві запитання».</a:t>
            </a:r>
            <a:endParaRPr lang="ru-RU" sz="2800" dirty="0" smtClean="0">
              <a:solidFill>
                <a:srgbClr val="000000"/>
              </a:solidFill>
              <a:effectLst/>
              <a:latin typeface="Myriad Pro Cond"/>
              <a:ea typeface="Times New Roman" panose="02020603050405020304" pitchFamily="18" charset="0"/>
              <a:cs typeface="Myriad Pro Cond"/>
            </a:endParaRPr>
          </a:p>
          <a:p>
            <a:pPr marL="558800" indent="-342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Навіщо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морські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видри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тримаються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лапи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, коли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сплять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?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yriad Pro Cond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2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. Навіщо зайцю великі вуха?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marL="215900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3.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Чому птахи не сидять на дроті дуже щільно одне до одного?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4.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Для зволоження очей необхідний процес моргання повіками, але в геконів відсутні повіки та сльозові залози. Як же в них відбувається омивання очей?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5.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Як пінгвіни роблять пропозицію своїй обраниці?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6.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Довжина язика жирафа досягає півметра. Навіщо йому такий довгий язик?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7.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Завдяки яким органам змії видають шиплячі звуки під час небезпеки?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8.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Яка тварина може обходитися без води довше, ніж верблюд?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9.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У якій країні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вбивство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панди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карається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смертю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? </a:t>
            </a:r>
            <a:endParaRPr lang="ru-RU" sz="24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10.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Яка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тварина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сміється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коли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лоскочуть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?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11.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Навіщо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снігові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барси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вкривають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морду хвостом, коли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сплять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? </a:t>
            </a:r>
            <a:endParaRPr lang="ru-RU" sz="24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028" y="3334018"/>
            <a:ext cx="1533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1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ДОМАШНЄ ЗАВДАННЯ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Завдання</a:t>
            </a:r>
            <a:r>
              <a:rPr lang="ru-RU" b="1" dirty="0"/>
              <a:t> для </a:t>
            </a:r>
            <a:r>
              <a:rPr lang="ru-RU" b="1" dirty="0" err="1"/>
              <a:t>всього</a:t>
            </a:r>
            <a:r>
              <a:rPr lang="ru-RU" b="1" dirty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err="1"/>
              <a:t>Повторити</a:t>
            </a:r>
            <a:r>
              <a:rPr lang="ru-RU" dirty="0"/>
              <a:t> </a:t>
            </a:r>
            <a:r>
              <a:rPr lang="ru-RU" dirty="0" err="1"/>
              <a:t>вивчений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endParaRPr lang="ru-RU" dirty="0"/>
          </a:p>
          <a:p>
            <a:r>
              <a:rPr lang="ru-RU" dirty="0"/>
              <a:t>	</a:t>
            </a:r>
            <a:r>
              <a:rPr lang="ru-RU" b="1" dirty="0" err="1"/>
              <a:t>Індивідуальні</a:t>
            </a:r>
            <a:r>
              <a:rPr lang="ru-RU" b="1" dirty="0"/>
              <a:t> та </a:t>
            </a:r>
            <a:r>
              <a:rPr lang="ru-RU" b="1" dirty="0" err="1"/>
              <a:t>творчі</a:t>
            </a:r>
            <a:r>
              <a:rPr lang="ru-RU" b="1" dirty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i="1" dirty="0" err="1"/>
              <a:t>Підготувати</a:t>
            </a:r>
            <a:r>
              <a:rPr lang="ru-RU" i="1" dirty="0"/>
              <a:t> </a:t>
            </a:r>
            <a:r>
              <a:rPr lang="ru-RU" i="1" dirty="0" err="1"/>
              <a:t>міні-проекти</a:t>
            </a:r>
            <a:r>
              <a:rPr lang="ru-RU" i="1" dirty="0"/>
              <a:t> на одну з тем: </a:t>
            </a:r>
          </a:p>
          <a:p>
            <a:r>
              <a:rPr lang="ru-RU" dirty="0"/>
              <a:t>1.	</a:t>
            </a:r>
            <a:r>
              <a:rPr lang="ru-RU" sz="2400" dirty="0" err="1">
                <a:solidFill>
                  <a:schemeClr val="tx1"/>
                </a:solidFill>
              </a:rPr>
              <a:t>Тварини-рекордсмени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2.	</a:t>
            </a:r>
            <a:r>
              <a:rPr lang="ru-RU" sz="2400" dirty="0" err="1">
                <a:solidFill>
                  <a:schemeClr val="tx1"/>
                </a:solidFill>
              </a:rPr>
              <a:t>Тварини-будівельники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3.	</a:t>
            </a:r>
            <a:r>
              <a:rPr lang="ru-RU" sz="2400" dirty="0" err="1">
                <a:solidFill>
                  <a:schemeClr val="tx1"/>
                </a:solidFill>
              </a:rPr>
              <a:t>Зуби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Ссавців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/>
              <a:t>							</a:t>
            </a:r>
            <a:r>
              <a:rPr lang="uk-UA" sz="3200" dirty="0" smtClean="0">
                <a:solidFill>
                  <a:srgbClr val="FF0000"/>
                </a:solidFill>
              </a:rPr>
              <a:t>ДЯКУЮ ЗА УВАГУ!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77" y="3335436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83" y="0"/>
            <a:ext cx="1155234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179705" algn="just">
              <a:lnSpc>
                <a:spcPct val="115000"/>
              </a:lnSpc>
              <a:spcBef>
                <a:spcPts val="285"/>
              </a:spcBef>
              <a:spcAft>
                <a:spcPts val="0"/>
              </a:spcAft>
            </a:pP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yriad Pro Cond"/>
              </a:rPr>
              <a:t>Питання для бесіди</a:t>
            </a:r>
            <a:endParaRPr lang="ru-RU" sz="3600" dirty="0" smtClean="0">
              <a:solidFill>
                <a:srgbClr val="000000"/>
              </a:solidFill>
              <a:effectLst/>
              <a:latin typeface="Myriad Pro Cond"/>
              <a:ea typeface="Times New Roman" panose="02020603050405020304" pitchFamily="18" charset="0"/>
              <a:cs typeface="Myriad Pro Cond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1.</a:t>
            </a: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	Які ознаки пристосування до способу життя мають собаки?</a:t>
            </a:r>
            <a:endParaRPr lang="ru-RU" sz="32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2.	Які ознаки пристосування до способу життя мають коти?</a:t>
            </a:r>
            <a:endParaRPr lang="ru-RU" sz="32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3.	Які ознаки пристосування до способу життя мають кенгуру?</a:t>
            </a:r>
            <a:endParaRPr lang="ru-RU" sz="32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4.	Які ознаки пристосування до способу життя мають </a:t>
            </a:r>
            <a:r>
              <a:rPr lang="ru-RU" sz="32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моржі</a:t>
            </a: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?</a:t>
            </a:r>
            <a:endParaRPr lang="ru-RU" sz="32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5.	Які ознаки пристосування до способу життя мають тюлені?</a:t>
            </a:r>
            <a:endParaRPr lang="ru-RU" sz="3200" dirty="0" smtClean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  <a:p>
            <a:pPr marL="431800" indent="-2159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6.	Які ознаки пристосування до способу </a:t>
            </a:r>
            <a:r>
              <a:rPr lang="uk-UA" sz="32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життя </a:t>
            </a: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мають </a:t>
            </a:r>
            <a:r>
              <a:rPr lang="ru-RU" sz="3200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дельфіни</a:t>
            </a:r>
            <a:r>
              <a:rPr lang="ru-RU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</a:t>
            </a:r>
            <a:r>
              <a:rPr lang="uk-UA" sz="32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?</a:t>
            </a:r>
            <a:endParaRPr lang="ru-RU" sz="3200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03" y="3992450"/>
            <a:ext cx="4340180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4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Третій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зайвий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6524"/>
            <a:ext cx="10978046" cy="5531475"/>
          </a:xfrm>
        </p:spPr>
        <p:txBody>
          <a:bodyPr/>
          <a:lstStyle/>
          <a:p>
            <a:r>
              <a:rPr lang="uk-UA" dirty="0" smtClean="0"/>
              <a:t>1.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2.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3.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33" y="765286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164" y="595780"/>
            <a:ext cx="2247900" cy="203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951" y="1384411"/>
            <a:ext cx="3714750" cy="122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638" y="2719318"/>
            <a:ext cx="26193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564" y="2730686"/>
            <a:ext cx="247650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946" y="2970994"/>
            <a:ext cx="2571750" cy="1781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995" y="4888804"/>
            <a:ext cx="2533650" cy="1800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7764" y="4902958"/>
            <a:ext cx="2552700" cy="1790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2260" y="462673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3031"/>
            <a:ext cx="8596668" cy="1133341"/>
          </a:xfrm>
        </p:spPr>
        <p:txBody>
          <a:bodyPr>
            <a:normAutofit fontScale="90000"/>
          </a:bodyPr>
          <a:lstStyle/>
          <a:p>
            <a:pPr indent="288290"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Установити відповідність між твариною та ознаками, які для неї характерні.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129376"/>
              </p:ext>
            </p:extLst>
          </p:nvPr>
        </p:nvGraphicFramePr>
        <p:xfrm>
          <a:off x="489397" y="1429554"/>
          <a:ext cx="11590986" cy="531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644304" imgH="3354061" progId="Word.Document.12">
                  <p:embed/>
                </p:oleObj>
              </mc:Choice>
              <mc:Fallback>
                <p:oleObj name="Документ" r:id="rId3" imgW="6644304" imgH="3354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397" y="1429554"/>
                        <a:ext cx="11590986" cy="531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29" y="40890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Практична робота №3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965812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39" y="609600"/>
            <a:ext cx="200025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6" y="4727687"/>
            <a:ext cx="2314575" cy="198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644" y="3927587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Мета: </a:t>
            </a:r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smtClean="0">
                <a:solidFill>
                  <a:schemeClr val="tx1"/>
                </a:solidFill>
              </a:rPr>
              <a:t>ясувати особливості будови хребетних тварин </a:t>
            </a:r>
            <a:r>
              <a:rPr lang="uk-UA" dirty="0">
                <a:solidFill>
                  <a:schemeClr val="tx1"/>
                </a:solidFill>
              </a:rPr>
              <a:t>у </a:t>
            </a:r>
            <a:r>
              <a:rPr lang="uk-UA" dirty="0" smtClean="0">
                <a:solidFill>
                  <a:schemeClr val="tx1"/>
                </a:solidFill>
              </a:rPr>
              <a:t>зв’язку з існуванням у різних умовах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75775"/>
            <a:ext cx="8596668" cy="3465587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та матеріали: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вологі препарати, опудала хребетних тварин, фото-, 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відеофрагменти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малюнки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5" y="4248337"/>
            <a:ext cx="1876425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23" y="4456090"/>
            <a:ext cx="4146997" cy="2137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434" y="16490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12" y="115911"/>
            <a:ext cx="11686840" cy="25371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1.Розгляньте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тварин.Визначте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належать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668" y="2756079"/>
            <a:ext cx="12050332" cy="3850783"/>
          </a:xfrm>
        </p:spPr>
        <p:txBody>
          <a:bodyPr/>
          <a:lstStyle/>
          <a:p>
            <a:pPr algn="l"/>
            <a:r>
              <a:rPr lang="uk-UA" dirty="0" smtClean="0"/>
              <a:t>	1.									2.				3.				4. 																																																																																																																																																																																																5. 	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175113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31" y="3192084"/>
            <a:ext cx="2581275" cy="1771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063" y="3153984"/>
            <a:ext cx="2476500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594" y="3192084"/>
            <a:ext cx="26193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344" y="4978423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2. Заповніть таблицю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45693"/>
              </p:ext>
            </p:extLst>
          </p:nvPr>
        </p:nvGraphicFramePr>
        <p:xfrm>
          <a:off x="579549" y="1429558"/>
          <a:ext cx="10947042" cy="5331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4507">
                  <a:extLst>
                    <a:ext uri="{9D8B030D-6E8A-4147-A177-3AD203B41FA5}">
                      <a16:colId xmlns:a16="http://schemas.microsoft.com/office/drawing/2014/main" val="1795784130"/>
                    </a:ext>
                  </a:extLst>
                </a:gridCol>
                <a:gridCol w="1824507">
                  <a:extLst>
                    <a:ext uri="{9D8B030D-6E8A-4147-A177-3AD203B41FA5}">
                      <a16:colId xmlns:a16="http://schemas.microsoft.com/office/drawing/2014/main" val="3430075917"/>
                    </a:ext>
                  </a:extLst>
                </a:gridCol>
                <a:gridCol w="1824507">
                  <a:extLst>
                    <a:ext uri="{9D8B030D-6E8A-4147-A177-3AD203B41FA5}">
                      <a16:colId xmlns:a16="http://schemas.microsoft.com/office/drawing/2014/main" val="4086070829"/>
                    </a:ext>
                  </a:extLst>
                </a:gridCol>
                <a:gridCol w="1824507">
                  <a:extLst>
                    <a:ext uri="{9D8B030D-6E8A-4147-A177-3AD203B41FA5}">
                      <a16:colId xmlns:a16="http://schemas.microsoft.com/office/drawing/2014/main" val="1726679432"/>
                    </a:ext>
                  </a:extLst>
                </a:gridCol>
                <a:gridCol w="1824507">
                  <a:extLst>
                    <a:ext uri="{9D8B030D-6E8A-4147-A177-3AD203B41FA5}">
                      <a16:colId xmlns:a16="http://schemas.microsoft.com/office/drawing/2014/main" val="146005341"/>
                    </a:ext>
                  </a:extLst>
                </a:gridCol>
                <a:gridCol w="1824507">
                  <a:extLst>
                    <a:ext uri="{9D8B030D-6E8A-4147-A177-3AD203B41FA5}">
                      <a16:colId xmlns:a16="http://schemas.microsoft.com/office/drawing/2014/main" val="574204000"/>
                    </a:ext>
                  </a:extLst>
                </a:gridCol>
              </a:tblGrid>
              <a:tr h="167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способу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покривів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пристосування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07681740"/>
                  </a:ext>
                </a:extLst>
              </a:tr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Дельфін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950535615"/>
                  </a:ext>
                </a:extLst>
              </a:tr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73704501"/>
                  </a:ext>
                </a:extLst>
              </a:tr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81114073"/>
                  </a:ext>
                </a:extLst>
              </a:tr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89102051"/>
                  </a:ext>
                </a:extLst>
              </a:tr>
              <a:tr h="71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Жирафа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9984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2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Зробіть висновки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Зазначте основні пристосування в зовнішній будові хребетних тварин до життя в різних умовах середовища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25" y="4127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08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194</TotalTime>
  <Words>219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Minion Pro</vt:lpstr>
      <vt:lpstr>Myriad Pro Cond</vt:lpstr>
      <vt:lpstr>Times New Roman</vt:lpstr>
      <vt:lpstr>Trebuchet MS</vt:lpstr>
      <vt:lpstr>Wingdings 2</vt:lpstr>
      <vt:lpstr>Wingdings 3</vt:lpstr>
      <vt:lpstr>HDOfficeLightV0</vt:lpstr>
      <vt:lpstr>Аспект</vt:lpstr>
      <vt:lpstr>Документ</vt:lpstr>
      <vt:lpstr>Практична робота №3 «Особливості зовнішньої будови хребетних тварин у зв’язку з пристосуванням до різних умов існування»</vt:lpstr>
      <vt:lpstr>Презентация PowerPoint</vt:lpstr>
      <vt:lpstr>«Третій зайвий»</vt:lpstr>
      <vt:lpstr>Установити відповідність між твариною та ознаками, які для неї характерні. </vt:lpstr>
      <vt:lpstr>Практична робота №3 </vt:lpstr>
      <vt:lpstr>Мета: з’ясувати особливості будови хребетних тварин у зв’язку з існуванням у різних умовах</vt:lpstr>
      <vt:lpstr>Хід роботи  1.Розгляньте зображення хребетних тварин.Визначте до яких класів вони належать.</vt:lpstr>
      <vt:lpstr>2. Заповніть таблицю</vt:lpstr>
      <vt:lpstr>Зробіть висновки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Розгляньте зображення хребетних тварин.Визначте до яких класів вони належать.</dc:title>
  <dc:creator>KATYA</dc:creator>
  <cp:lastModifiedBy>KATYA</cp:lastModifiedBy>
  <cp:revision>11</cp:revision>
  <dcterms:created xsi:type="dcterms:W3CDTF">2018-01-20T19:47:48Z</dcterms:created>
  <dcterms:modified xsi:type="dcterms:W3CDTF">2020-11-08T04:59:53Z</dcterms:modified>
</cp:coreProperties>
</file>