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98" r:id="rId3"/>
    <p:sldId id="262" r:id="rId4"/>
    <p:sldId id="260" r:id="rId5"/>
    <p:sldId id="259" r:id="rId6"/>
    <p:sldId id="297" r:id="rId7"/>
    <p:sldId id="261" r:id="rId8"/>
    <p:sldId id="282" r:id="rId9"/>
    <p:sldId id="283" r:id="rId10"/>
    <p:sldId id="296" r:id="rId11"/>
    <p:sldId id="293" r:id="rId12"/>
    <p:sldId id="294" r:id="rId13"/>
    <p:sldId id="295" r:id="rId14"/>
    <p:sldId id="279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92" r:id="rId29"/>
    <p:sldId id="284" r:id="rId30"/>
    <p:sldId id="291" r:id="rId31"/>
    <p:sldId id="286" r:id="rId32"/>
    <p:sldId id="287" r:id="rId33"/>
    <p:sldId id="288" r:id="rId34"/>
    <p:sldId id="290" r:id="rId35"/>
    <p:sldId id="28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F4F70-05FC-4605-B239-92492E4930EF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40A07-B1B7-4ED9-8434-9CADE3A6C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9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49968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D2F0E8-70C1-415A-9871-4D143FE61246}" type="slidenum">
              <a:rPr lang="ru-RU" altLang="uk-UA">
                <a:latin typeface="Calibri" pitchFamily="34" charset="0"/>
              </a:rPr>
              <a:pPr/>
              <a:t>21</a:t>
            </a:fld>
            <a:endParaRPr lang="ru-RU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6917D9-DB07-4F0B-966A-CA41355FF288}" type="slidenum">
              <a:rPr lang="ru-RU" altLang="uk-UA">
                <a:latin typeface="Calibri" pitchFamily="34" charset="0"/>
              </a:rPr>
              <a:pPr/>
              <a:t>22</a:t>
            </a:fld>
            <a:endParaRPr lang="ru-RU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C86CB7-ADBC-4354-94BA-9BB4C766B4ED}" type="slidenum">
              <a:rPr lang="ru-RU" altLang="uk-UA">
                <a:latin typeface="Calibri" pitchFamily="34" charset="0"/>
              </a:rPr>
              <a:pPr/>
              <a:t>23</a:t>
            </a:fld>
            <a:endParaRPr lang="ru-RU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3FACE3-F395-4CDC-B3D4-512E2885149D}" type="slidenum">
              <a:rPr lang="ru-RU" altLang="uk-UA">
                <a:latin typeface="Calibri" pitchFamily="34" charset="0"/>
              </a:rPr>
              <a:pPr/>
              <a:t>24</a:t>
            </a:fld>
            <a:endParaRPr lang="ru-RU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14609FC-3E89-4F31-BC70-D12C63948AB7}" type="slidenum">
              <a:rPr lang="ru-RU" altLang="uk-UA">
                <a:latin typeface="Calibri" pitchFamily="34" charset="0"/>
              </a:rPr>
              <a:pPr/>
              <a:t>25</a:t>
            </a:fld>
            <a:endParaRPr lang="ru-RU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F7B53B-F506-43FF-A7CD-C9BABAA36AB4}" type="slidenum">
              <a:rPr lang="ru-RU" altLang="uk-UA">
                <a:latin typeface="Calibri" pitchFamily="34" charset="0"/>
              </a:rPr>
              <a:pPr/>
              <a:t>26</a:t>
            </a:fld>
            <a:endParaRPr lang="ru-RU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97137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492709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758AAF-509A-4AD2-A7DA-719B27CF78A6}" type="slidenum">
              <a:rPr lang="ru-RU" altLang="uk-UA">
                <a:latin typeface="Calibri" pitchFamily="34" charset="0"/>
              </a:rPr>
              <a:pPr/>
              <a:t>15</a:t>
            </a:fld>
            <a:endParaRPr lang="ru-RU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FBF6D7-E46E-4DC0-9DA5-46FB24354E07}" type="slidenum">
              <a:rPr lang="ru-RU" altLang="uk-UA">
                <a:latin typeface="Calibri" pitchFamily="34" charset="0"/>
              </a:rPr>
              <a:pPr/>
              <a:t>16</a:t>
            </a:fld>
            <a:endParaRPr lang="ru-RU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09EF44A-B365-4E41-9DE2-F98839F4D8B9}" type="slidenum">
              <a:rPr lang="ru-RU" altLang="uk-UA">
                <a:latin typeface="Calibri" pitchFamily="34" charset="0"/>
              </a:rPr>
              <a:pPr/>
              <a:t>17</a:t>
            </a:fld>
            <a:endParaRPr lang="ru-RU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B4E5E2-E567-441E-9509-5A658A47C7C6}" type="slidenum">
              <a:rPr lang="ru-RU" altLang="uk-UA">
                <a:latin typeface="Calibri" pitchFamily="34" charset="0"/>
              </a:rPr>
              <a:pPr/>
              <a:t>18</a:t>
            </a:fld>
            <a:endParaRPr lang="ru-RU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5354F34-42BC-4B56-98A5-D65565B31351}" type="slidenum">
              <a:rPr lang="ru-RU" altLang="uk-UA">
                <a:latin typeface="Calibri" pitchFamily="34" charset="0"/>
              </a:rPr>
              <a:pPr/>
              <a:t>19</a:t>
            </a:fld>
            <a:endParaRPr lang="ru-RU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03A65C-EA09-4B7F-8070-2B09D4FFD5D7}" type="slidenum">
              <a:rPr lang="ru-RU" altLang="uk-UA">
                <a:latin typeface="Calibri" pitchFamily="34" charset="0"/>
              </a:rPr>
              <a:pPr/>
              <a:t>20</a:t>
            </a:fld>
            <a:endParaRPr lang="ru-RU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D8C7-D508-4E50-B13E-5625EDB1736C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F8E-E524-4823-AE89-3537556C5B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D8C7-D508-4E50-B13E-5625EDB1736C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F8E-E524-4823-AE89-3537556C5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D8C7-D508-4E50-B13E-5625EDB1736C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F8E-E524-4823-AE89-3537556C5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D8C7-D508-4E50-B13E-5625EDB1736C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F8E-E524-4823-AE89-3537556C5B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D8C7-D508-4E50-B13E-5625EDB1736C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F8E-E524-4823-AE89-3537556C5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D8C7-D508-4E50-B13E-5625EDB1736C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F8E-E524-4823-AE89-3537556C5B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D8C7-D508-4E50-B13E-5625EDB1736C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F8E-E524-4823-AE89-3537556C5B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D8C7-D508-4E50-B13E-5625EDB1736C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F8E-E524-4823-AE89-3537556C5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D8C7-D508-4E50-B13E-5625EDB1736C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F8E-E524-4823-AE89-3537556C5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D8C7-D508-4E50-B13E-5625EDB1736C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F8E-E524-4823-AE89-3537556C5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9D8C7-D508-4E50-B13E-5625EDB1736C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F8E-E524-4823-AE89-3537556C5B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49D8C7-D508-4E50-B13E-5625EDB1736C}" type="datetimeFigureOut">
              <a:rPr lang="ru-RU" smtClean="0"/>
              <a:t>14.11.2020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64DF8E-E524-4823-AE89-3537556C5B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6.png"/><Relationship Id="rId10" Type="http://schemas.openxmlformats.org/officeDocument/2006/relationships/image" Target="../media/image29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6.png"/><Relationship Id="rId10" Type="http://schemas.openxmlformats.org/officeDocument/2006/relationships/image" Target="../media/image33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9.bin"/><Relationship Id="rId14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15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pn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26.png"/><Relationship Id="rId10" Type="http://schemas.openxmlformats.org/officeDocument/2006/relationships/image" Target="../media/image37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png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26.png"/><Relationship Id="rId10" Type="http://schemas.openxmlformats.org/officeDocument/2006/relationships/image" Target="../media/image42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23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pn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26.png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45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png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26.png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50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5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33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8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png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26.png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55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5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44.png"/><Relationship Id="rId7" Type="http://schemas.openxmlformats.org/officeDocument/2006/relationships/image" Target="../media/image6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49.png"/><Relationship Id="rId7" Type="http://schemas.openxmlformats.org/officeDocument/2006/relationships/image" Target="../media/image6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4.gif"/><Relationship Id="rId7" Type="http://schemas.openxmlformats.org/officeDocument/2006/relationships/image" Target="../media/image68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gif"/><Relationship Id="rId5" Type="http://schemas.openxmlformats.org/officeDocument/2006/relationships/image" Target="../media/image66.gif"/><Relationship Id="rId4" Type="http://schemas.openxmlformats.org/officeDocument/2006/relationships/image" Target="../media/image65.gif"/><Relationship Id="rId9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91.png"/><Relationship Id="rId4" Type="http://schemas.openxmlformats.org/officeDocument/2006/relationships/image" Target="../media/image72.png"/><Relationship Id="rId9" Type="http://schemas.openxmlformats.org/officeDocument/2006/relationships/image" Target="../media/image7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1692275" y="1412875"/>
            <a:ext cx="6408738" cy="2160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Звичайні</a:t>
            </a:r>
            <a:r>
              <a:rPr lang="ru-RU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 дроби</a:t>
            </a:r>
          </a:p>
          <a:p>
            <a:pPr algn="ctr"/>
            <a:r>
              <a:rPr lang="ru-RU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та </a:t>
            </a:r>
            <a:r>
              <a:rPr lang="ru-RU" sz="3600" kern="10" dirty="0" err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дії</a:t>
            </a:r>
            <a:r>
              <a:rPr lang="ru-RU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 над ними</a:t>
            </a:r>
            <a:endParaRPr lang="uk-UA" sz="3600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258887" y="476250"/>
            <a:ext cx="68421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uk-UA" sz="4000" b="1" dirty="0">
                <a:solidFill>
                  <a:srgbClr val="008000"/>
                </a:solidFill>
              </a:rPr>
              <a:t>Урок-подорож до успіху</a:t>
            </a:r>
            <a:endParaRPr lang="ru-RU" altLang="uk-UA" sz="4000" b="1" dirty="0">
              <a:solidFill>
                <a:srgbClr val="008000"/>
              </a:solidFill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11560" y="3933825"/>
            <a:ext cx="792088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uk-UA" sz="4000" b="1" dirty="0">
                <a:solidFill>
                  <a:srgbClr val="008000"/>
                </a:solidFill>
              </a:rPr>
              <a:t> 6 </a:t>
            </a:r>
            <a:r>
              <a:rPr lang="uk-UA" altLang="uk-UA" sz="4000" b="1" dirty="0" smtClean="0">
                <a:solidFill>
                  <a:srgbClr val="008000"/>
                </a:solidFill>
              </a:rPr>
              <a:t>клас</a:t>
            </a:r>
          </a:p>
          <a:p>
            <a:pPr algn="ctr">
              <a:spcBef>
                <a:spcPct val="50000"/>
              </a:spcBef>
            </a:pPr>
            <a:r>
              <a:rPr lang="uk-UA" altLang="uk-UA" sz="4000" b="1" dirty="0" err="1" smtClean="0">
                <a:solidFill>
                  <a:srgbClr val="008000"/>
                </a:solidFill>
              </a:rPr>
              <a:t>Косюга</a:t>
            </a:r>
            <a:r>
              <a:rPr lang="uk-UA" altLang="uk-UA" sz="4000" b="1" dirty="0" smtClean="0">
                <a:solidFill>
                  <a:srgbClr val="008000"/>
                </a:solidFill>
              </a:rPr>
              <a:t> Л.І.</a:t>
            </a:r>
            <a:endParaRPr lang="ru-RU" altLang="uk-UA" sz="4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4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a.textreferat.com/images/referats/20531/image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7762"/>
            <a:ext cx="6120680" cy="575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779912" y="2276872"/>
            <a:ext cx="201622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5</a:t>
            </a:r>
          </a:p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Знамен</a:t>
            </a:r>
          </a:p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ник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71900" y="2669465"/>
            <a:ext cx="2232248" cy="101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Правильні дроби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779912" y="2259538"/>
            <a:ext cx="2016224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4</a:t>
            </a:r>
          </a:p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Знамен</a:t>
            </a:r>
          </a:p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ник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29220" y="2702438"/>
            <a:ext cx="22669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Неправильні дроби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42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88977197"/>
              </p:ext>
            </p:extLst>
          </p:nvPr>
        </p:nvGraphicFramePr>
        <p:xfrm>
          <a:off x="323528" y="260648"/>
          <a:ext cx="1124744" cy="1131570"/>
        </p:xfrm>
        <a:graphic>
          <a:graphicData uri="http://schemas.openxmlformats.org/drawingml/2006/table">
            <a:tbl>
              <a:tblPr/>
              <a:tblGrid>
                <a:gridCol w="11247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effectLst/>
                        </a:rPr>
                        <a:t>48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effectLst/>
                        </a:rPr>
                        <a:t>64</a:t>
                      </a: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1143000" y="21161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Control 2"/>
          <p:cNvSpPr>
            <a:spLocks noChangeArrowheads="1" noChangeShapeType="1"/>
          </p:cNvSpPr>
          <p:nvPr/>
        </p:nvSpPr>
        <p:spPr bwMode="auto">
          <a:xfrm>
            <a:off x="1143000" y="21161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770589"/>
              </p:ext>
            </p:extLst>
          </p:nvPr>
        </p:nvGraphicFramePr>
        <p:xfrm>
          <a:off x="477238" y="2708920"/>
          <a:ext cx="1124744" cy="1131570"/>
        </p:xfrm>
        <a:graphic>
          <a:graphicData uri="http://schemas.openxmlformats.org/drawingml/2006/table">
            <a:tbl>
              <a:tblPr/>
              <a:tblGrid>
                <a:gridCol w="11247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10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15</a:t>
                      </a:r>
                      <a:endParaRPr lang="ru-RU" sz="3200" dirty="0">
                        <a:effectLst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349975"/>
              </p:ext>
            </p:extLst>
          </p:nvPr>
        </p:nvGraphicFramePr>
        <p:xfrm>
          <a:off x="413111" y="1474204"/>
          <a:ext cx="1124744" cy="1131570"/>
        </p:xfrm>
        <a:graphic>
          <a:graphicData uri="http://schemas.openxmlformats.org/drawingml/2006/table">
            <a:tbl>
              <a:tblPr/>
              <a:tblGrid>
                <a:gridCol w="11247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16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18</a:t>
                      </a:r>
                      <a:endParaRPr lang="ru-RU" sz="3200" dirty="0">
                        <a:effectLst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574860"/>
              </p:ext>
            </p:extLst>
          </p:nvPr>
        </p:nvGraphicFramePr>
        <p:xfrm>
          <a:off x="580628" y="3861048"/>
          <a:ext cx="1124744" cy="1131570"/>
        </p:xfrm>
        <a:graphic>
          <a:graphicData uri="http://schemas.openxmlformats.org/drawingml/2006/table">
            <a:tbl>
              <a:tblPr/>
              <a:tblGrid>
                <a:gridCol w="11247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12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21</a:t>
                      </a:r>
                      <a:endParaRPr lang="ru-RU" sz="3200" dirty="0">
                        <a:effectLst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644231"/>
              </p:ext>
            </p:extLst>
          </p:nvPr>
        </p:nvGraphicFramePr>
        <p:xfrm>
          <a:off x="580628" y="5085184"/>
          <a:ext cx="1124744" cy="1131570"/>
        </p:xfrm>
        <a:graphic>
          <a:graphicData uri="http://schemas.openxmlformats.org/drawingml/2006/table">
            <a:tbl>
              <a:tblPr/>
              <a:tblGrid>
                <a:gridCol w="11247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12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30</a:t>
                      </a:r>
                      <a:endParaRPr lang="ru-RU" sz="3200" dirty="0">
                        <a:effectLst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758867" y="476672"/>
            <a:ext cx="5697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Скоротіть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дроби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644969"/>
              </p:ext>
            </p:extLst>
          </p:nvPr>
        </p:nvGraphicFramePr>
        <p:xfrm>
          <a:off x="7668344" y="268432"/>
          <a:ext cx="1124744" cy="1131570"/>
        </p:xfrm>
        <a:graphic>
          <a:graphicData uri="http://schemas.openxmlformats.org/drawingml/2006/table">
            <a:tbl>
              <a:tblPr/>
              <a:tblGrid>
                <a:gridCol w="11247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2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3</a:t>
                      </a:r>
                      <a:endParaRPr lang="ru-RU" sz="3200" dirty="0">
                        <a:effectLst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689136"/>
              </p:ext>
            </p:extLst>
          </p:nvPr>
        </p:nvGraphicFramePr>
        <p:xfrm>
          <a:off x="7421300" y="1374641"/>
          <a:ext cx="1124744" cy="1131570"/>
        </p:xfrm>
        <a:graphic>
          <a:graphicData uri="http://schemas.openxmlformats.org/drawingml/2006/table">
            <a:tbl>
              <a:tblPr/>
              <a:tblGrid>
                <a:gridCol w="11247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3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4</a:t>
                      </a:r>
                      <a:endParaRPr lang="ru-RU" sz="3200" dirty="0">
                        <a:effectLst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701586"/>
              </p:ext>
            </p:extLst>
          </p:nvPr>
        </p:nvGraphicFramePr>
        <p:xfrm>
          <a:off x="7884368" y="2348880"/>
          <a:ext cx="1124744" cy="1131570"/>
        </p:xfrm>
        <a:graphic>
          <a:graphicData uri="http://schemas.openxmlformats.org/drawingml/2006/table">
            <a:tbl>
              <a:tblPr/>
              <a:tblGrid>
                <a:gridCol w="11247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8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9</a:t>
                      </a:r>
                      <a:endParaRPr lang="ru-RU" sz="3200" dirty="0">
                        <a:effectLst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752778"/>
              </p:ext>
            </p:extLst>
          </p:nvPr>
        </p:nvGraphicFramePr>
        <p:xfrm>
          <a:off x="7236296" y="3356992"/>
          <a:ext cx="1124744" cy="1131570"/>
        </p:xfrm>
        <a:graphic>
          <a:graphicData uri="http://schemas.openxmlformats.org/drawingml/2006/table">
            <a:tbl>
              <a:tblPr/>
              <a:tblGrid>
                <a:gridCol w="11247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2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5</a:t>
                      </a:r>
                      <a:endParaRPr lang="ru-RU" sz="3200" dirty="0">
                        <a:effectLst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18235"/>
              </p:ext>
            </p:extLst>
          </p:nvPr>
        </p:nvGraphicFramePr>
        <p:xfrm>
          <a:off x="7456261" y="5517232"/>
          <a:ext cx="1124744" cy="1131570"/>
        </p:xfrm>
        <a:graphic>
          <a:graphicData uri="http://schemas.openxmlformats.org/drawingml/2006/table">
            <a:tbl>
              <a:tblPr/>
              <a:tblGrid>
                <a:gridCol w="11247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4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7</a:t>
                      </a:r>
                      <a:endParaRPr lang="ru-RU" sz="3200" dirty="0">
                        <a:effectLst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791203"/>
              </p:ext>
            </p:extLst>
          </p:nvPr>
        </p:nvGraphicFramePr>
        <p:xfrm>
          <a:off x="7740352" y="4437112"/>
          <a:ext cx="1124744" cy="1131570"/>
        </p:xfrm>
        <a:graphic>
          <a:graphicData uri="http://schemas.openxmlformats.org/drawingml/2006/table">
            <a:tbl>
              <a:tblPr/>
              <a:tblGrid>
                <a:gridCol w="11247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5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9</a:t>
                      </a:r>
                      <a:endParaRPr lang="ru-RU" sz="3200" dirty="0">
                        <a:effectLst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9" name="Прямая со стрелкой 18"/>
          <p:cNvCxnSpPr>
            <a:endCxn id="13" idx="1"/>
          </p:cNvCxnSpPr>
          <p:nvPr/>
        </p:nvCxnSpPr>
        <p:spPr>
          <a:xfrm>
            <a:off x="1403648" y="620688"/>
            <a:ext cx="6017652" cy="13197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4" idx="1"/>
          </p:cNvCxnSpPr>
          <p:nvPr/>
        </p:nvCxnSpPr>
        <p:spPr>
          <a:xfrm>
            <a:off x="1403648" y="1940426"/>
            <a:ext cx="6480720" cy="9742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2" idx="1"/>
          </p:cNvCxnSpPr>
          <p:nvPr/>
        </p:nvCxnSpPr>
        <p:spPr>
          <a:xfrm flipV="1">
            <a:off x="1600200" y="834217"/>
            <a:ext cx="6068144" cy="24507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6" idx="1"/>
          </p:cNvCxnSpPr>
          <p:nvPr/>
        </p:nvCxnSpPr>
        <p:spPr>
          <a:xfrm>
            <a:off x="1600200" y="4365104"/>
            <a:ext cx="5856061" cy="17179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5" idx="1"/>
          </p:cNvCxnSpPr>
          <p:nvPr/>
        </p:nvCxnSpPr>
        <p:spPr>
          <a:xfrm flipV="1">
            <a:off x="1600200" y="3922777"/>
            <a:ext cx="5636096" cy="1738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42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76672"/>
            <a:ext cx="807945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ru-RU" sz="2400" b="1" dirty="0" err="1"/>
              <a:t>перетворення</a:t>
            </a:r>
            <a:r>
              <a:rPr lang="ru-RU" sz="2400" b="1" dirty="0"/>
              <a:t> </a:t>
            </a:r>
            <a:r>
              <a:rPr lang="ru-RU" sz="2400" b="1" dirty="0" err="1" smtClean="0"/>
              <a:t>неправильних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дробів</a:t>
            </a:r>
            <a:r>
              <a:rPr lang="ru-RU" sz="2400" b="1" dirty="0" smtClean="0"/>
              <a:t> </a:t>
            </a:r>
            <a:r>
              <a:rPr lang="ru-RU" sz="2400" b="1" dirty="0"/>
              <a:t>в </a:t>
            </a:r>
            <a:r>
              <a:rPr lang="ru-RU" sz="2400" b="1" dirty="0" err="1" smtClean="0"/>
              <a:t>мішані</a:t>
            </a:r>
            <a:r>
              <a:rPr lang="ru-RU" sz="2400" b="1" dirty="0" smtClean="0"/>
              <a:t> числа</a:t>
            </a:r>
            <a:endParaRPr lang="ru-RU" sz="2400" b="1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5250833"/>
              </p:ext>
            </p:extLst>
          </p:nvPr>
        </p:nvGraphicFramePr>
        <p:xfrm>
          <a:off x="2411760" y="1700808"/>
          <a:ext cx="1124744" cy="1131570"/>
        </p:xfrm>
        <a:graphic>
          <a:graphicData uri="http://schemas.openxmlformats.org/drawingml/2006/table">
            <a:tbl>
              <a:tblPr/>
              <a:tblGrid>
                <a:gridCol w="11247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12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9</a:t>
                      </a:r>
                      <a:endParaRPr lang="ru-RU" sz="3200" dirty="0">
                        <a:effectLst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139766"/>
              </p:ext>
            </p:extLst>
          </p:nvPr>
        </p:nvGraphicFramePr>
        <p:xfrm>
          <a:off x="755576" y="1772815"/>
          <a:ext cx="1124744" cy="1131570"/>
        </p:xfrm>
        <a:graphic>
          <a:graphicData uri="http://schemas.openxmlformats.org/drawingml/2006/table">
            <a:tbl>
              <a:tblPr/>
              <a:tblGrid>
                <a:gridCol w="1124744"/>
              </a:tblGrid>
              <a:tr h="363096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12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8</a:t>
                      </a:r>
                      <a:endParaRPr lang="ru-RU" sz="3200" dirty="0">
                        <a:effectLst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780198"/>
              </p:ext>
            </p:extLst>
          </p:nvPr>
        </p:nvGraphicFramePr>
        <p:xfrm>
          <a:off x="580628" y="3861048"/>
          <a:ext cx="1124744" cy="1131570"/>
        </p:xfrm>
        <a:graphic>
          <a:graphicData uri="http://schemas.openxmlformats.org/drawingml/2006/table">
            <a:tbl>
              <a:tblPr/>
              <a:tblGrid>
                <a:gridCol w="11247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17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/>
                        </a:rPr>
                        <a:t>6</a:t>
                      </a:r>
                      <a:endParaRPr lang="ru-RU" sz="3200" dirty="0">
                        <a:effectLst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657837"/>
              </p:ext>
            </p:extLst>
          </p:nvPr>
        </p:nvGraphicFramePr>
        <p:xfrm>
          <a:off x="5724128" y="1700808"/>
          <a:ext cx="1124744" cy="1131570"/>
        </p:xfrm>
        <a:graphic>
          <a:graphicData uri="http://schemas.openxmlformats.org/drawingml/2006/table">
            <a:tbl>
              <a:tblPr/>
              <a:tblGrid>
                <a:gridCol w="11247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/>
                        </a:rPr>
                        <a:t>15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9</a:t>
                      </a:r>
                      <a:endParaRPr lang="ru-RU" sz="3200" dirty="0">
                        <a:effectLst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189490"/>
              </p:ext>
            </p:extLst>
          </p:nvPr>
        </p:nvGraphicFramePr>
        <p:xfrm>
          <a:off x="4211960" y="1700808"/>
          <a:ext cx="1124744" cy="1148338"/>
        </p:xfrm>
        <a:graphic>
          <a:graphicData uri="http://schemas.openxmlformats.org/drawingml/2006/table">
            <a:tbl>
              <a:tblPr/>
              <a:tblGrid>
                <a:gridCol w="1124744"/>
              </a:tblGrid>
              <a:tr h="59588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21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12</a:t>
                      </a:r>
                      <a:endParaRPr lang="ru-RU" sz="3200" dirty="0">
                        <a:effectLst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454233"/>
              </p:ext>
            </p:extLst>
          </p:nvPr>
        </p:nvGraphicFramePr>
        <p:xfrm>
          <a:off x="2555776" y="3933056"/>
          <a:ext cx="1124744" cy="1131570"/>
        </p:xfrm>
        <a:graphic>
          <a:graphicData uri="http://schemas.openxmlformats.org/drawingml/2006/table">
            <a:tbl>
              <a:tblPr/>
              <a:tblGrid>
                <a:gridCol w="1124744"/>
              </a:tblGrid>
              <a:tr h="51549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/>
                        </a:rPr>
                        <a:t>28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21</a:t>
                      </a:r>
                      <a:endParaRPr lang="ru-RU" sz="3200" dirty="0">
                        <a:effectLst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767041"/>
              </p:ext>
            </p:extLst>
          </p:nvPr>
        </p:nvGraphicFramePr>
        <p:xfrm>
          <a:off x="4355976" y="4005064"/>
          <a:ext cx="1124744" cy="1131570"/>
        </p:xfrm>
        <a:graphic>
          <a:graphicData uri="http://schemas.openxmlformats.org/drawingml/2006/table">
            <a:tbl>
              <a:tblPr/>
              <a:tblGrid>
                <a:gridCol w="11247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20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/>
                        </a:rPr>
                        <a:t>11</a:t>
                      </a:r>
                      <a:endParaRPr lang="ru-RU" sz="3200" dirty="0">
                        <a:effectLst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501163"/>
              </p:ext>
            </p:extLst>
          </p:nvPr>
        </p:nvGraphicFramePr>
        <p:xfrm>
          <a:off x="6156176" y="3933056"/>
          <a:ext cx="1124744" cy="1131570"/>
        </p:xfrm>
        <a:graphic>
          <a:graphicData uri="http://schemas.openxmlformats.org/drawingml/2006/table">
            <a:tbl>
              <a:tblPr/>
              <a:tblGrid>
                <a:gridCol w="11247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effectLst/>
                        </a:rPr>
                        <a:t>31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/>
                        </a:rPr>
                        <a:t>8</a:t>
                      </a:r>
                      <a:endParaRPr lang="ru-RU" sz="3200" dirty="0">
                        <a:effectLst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568021" y="1752716"/>
                <a:ext cx="504056" cy="864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021" y="1752716"/>
                <a:ext cx="504056" cy="864096"/>
              </a:xfrm>
              <a:prstGeom prst="rect">
                <a:avLst/>
              </a:prstGeom>
              <a:blipFill rotWithShape="1">
                <a:blip r:embed="rId2"/>
                <a:stretch>
                  <a:fillRect l="-15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203848" y="1752716"/>
                <a:ext cx="504056" cy="864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752716"/>
                <a:ext cx="504056" cy="864096"/>
              </a:xfrm>
              <a:prstGeom prst="rect">
                <a:avLst/>
              </a:prstGeom>
              <a:blipFill rotWithShape="1">
                <a:blip r:embed="rId3"/>
                <a:stretch>
                  <a:fillRect l="-16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004048" y="1789584"/>
                <a:ext cx="504056" cy="864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789584"/>
                <a:ext cx="504056" cy="864096"/>
              </a:xfrm>
              <a:prstGeom prst="rect">
                <a:avLst/>
              </a:prstGeom>
              <a:blipFill rotWithShape="1">
                <a:blip r:embed="rId4"/>
                <a:stretch>
                  <a:fillRect l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588224" y="1791932"/>
                <a:ext cx="504056" cy="864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0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400" b="1" i="0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1791932"/>
                <a:ext cx="504056" cy="864096"/>
              </a:xfrm>
              <a:prstGeom prst="rect">
                <a:avLst/>
              </a:prstGeom>
              <a:blipFill rotWithShape="1">
                <a:blip r:embed="rId5"/>
                <a:stretch>
                  <a:fillRect l="-16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475656" y="3989481"/>
                <a:ext cx="504056" cy="864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989481"/>
                <a:ext cx="504056" cy="864096"/>
              </a:xfrm>
              <a:prstGeom prst="rect">
                <a:avLst/>
              </a:prstGeom>
              <a:blipFill rotWithShape="1">
                <a:blip r:embed="rId6"/>
                <a:stretch>
                  <a:fillRect l="-15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347864" y="4070261"/>
                <a:ext cx="504056" cy="864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070261"/>
                <a:ext cx="504056" cy="864096"/>
              </a:xfrm>
              <a:prstGeom prst="rect">
                <a:avLst/>
              </a:prstGeom>
              <a:blipFill rotWithShape="1">
                <a:blip r:embed="rId7"/>
                <a:stretch>
                  <a:fillRect l="-15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213558" y="4077072"/>
                <a:ext cx="654585" cy="864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𝟗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𝟏𝟏</m:t>
                        </m:r>
                      </m:den>
                    </m:f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558" y="4077072"/>
                <a:ext cx="654585" cy="864096"/>
              </a:xfrm>
              <a:prstGeom prst="rect">
                <a:avLst/>
              </a:prstGeom>
              <a:blipFill rotWithShape="1">
                <a:blip r:embed="rId8"/>
                <a:stretch>
                  <a:fillRect l="-108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6948264" y="4077072"/>
                <a:ext cx="504056" cy="864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077072"/>
                <a:ext cx="504056" cy="864096"/>
              </a:xfrm>
              <a:prstGeom prst="rect">
                <a:avLst/>
              </a:prstGeom>
              <a:blipFill rotWithShape="1">
                <a:blip r:embed="rId9"/>
                <a:stretch>
                  <a:fillRect l="-16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71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96448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перетворення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мішаних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чисел в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неправильні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дроби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06400"/>
              </p:ext>
            </p:extLst>
          </p:nvPr>
        </p:nvGraphicFramePr>
        <p:xfrm>
          <a:off x="4675254" y="1659573"/>
          <a:ext cx="1099592" cy="887730"/>
        </p:xfrm>
        <a:graphic>
          <a:graphicData uri="http://schemas.openxmlformats.org/drawingml/2006/table">
            <a:tbl>
              <a:tblPr/>
              <a:tblGrid>
                <a:gridCol w="549796"/>
                <a:gridCol w="549796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dirty="0" smtClean="0">
                          <a:effectLst/>
                        </a:rPr>
                        <a:t>3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2400" b="1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EFF"/>
                    </a:solidFill>
                  </a:tcPr>
                </a:tc>
              </a:tr>
            </a:tbl>
          </a:graphicData>
        </a:graphic>
      </p:graphicFrame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1143000" y="21034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975386"/>
              </p:ext>
            </p:extLst>
          </p:nvPr>
        </p:nvGraphicFramePr>
        <p:xfrm>
          <a:off x="2699792" y="1647190"/>
          <a:ext cx="1099592" cy="887730"/>
        </p:xfrm>
        <a:graphic>
          <a:graphicData uri="http://schemas.openxmlformats.org/drawingml/2006/table">
            <a:tbl>
              <a:tblPr/>
              <a:tblGrid>
                <a:gridCol w="549796"/>
                <a:gridCol w="549796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dirty="0">
                          <a:effectLst/>
                        </a:rPr>
                        <a:t>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2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2400" b="1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E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959380"/>
              </p:ext>
            </p:extLst>
          </p:nvPr>
        </p:nvGraphicFramePr>
        <p:xfrm>
          <a:off x="957808" y="1672908"/>
          <a:ext cx="1099592" cy="887730"/>
        </p:xfrm>
        <a:graphic>
          <a:graphicData uri="http://schemas.openxmlformats.org/drawingml/2006/table">
            <a:tbl>
              <a:tblPr/>
              <a:tblGrid>
                <a:gridCol w="549796"/>
                <a:gridCol w="549796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dirty="0" smtClean="0">
                          <a:effectLst/>
                        </a:rPr>
                        <a:t>2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5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E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63342"/>
              </p:ext>
            </p:extLst>
          </p:nvPr>
        </p:nvGraphicFramePr>
        <p:xfrm>
          <a:off x="6588224" y="1659573"/>
          <a:ext cx="1099592" cy="887730"/>
        </p:xfrm>
        <a:graphic>
          <a:graphicData uri="http://schemas.openxmlformats.org/drawingml/2006/table">
            <a:tbl>
              <a:tblPr/>
              <a:tblGrid>
                <a:gridCol w="549796"/>
                <a:gridCol w="549796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2400" b="1" dirty="0" smtClean="0">
                          <a:effectLst/>
                        </a:rPr>
                        <a:t>1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3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endParaRPr lang="ru-RU" sz="2400" b="1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E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150492"/>
              </p:ext>
            </p:extLst>
          </p:nvPr>
        </p:nvGraphicFramePr>
        <p:xfrm>
          <a:off x="1143000" y="4149080"/>
          <a:ext cx="1099592" cy="887730"/>
        </p:xfrm>
        <a:graphic>
          <a:graphicData uri="http://schemas.openxmlformats.org/drawingml/2006/table">
            <a:tbl>
              <a:tblPr/>
              <a:tblGrid>
                <a:gridCol w="549796"/>
                <a:gridCol w="549796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dirty="0" smtClean="0">
                          <a:effectLst/>
                        </a:rPr>
                        <a:t>1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2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endParaRPr lang="ru-RU" sz="2400" b="1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E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491035"/>
              </p:ext>
            </p:extLst>
          </p:nvPr>
        </p:nvGraphicFramePr>
        <p:xfrm>
          <a:off x="2987824" y="4077072"/>
          <a:ext cx="1099592" cy="887730"/>
        </p:xfrm>
        <a:graphic>
          <a:graphicData uri="http://schemas.openxmlformats.org/drawingml/2006/table">
            <a:tbl>
              <a:tblPr/>
              <a:tblGrid>
                <a:gridCol w="549796"/>
                <a:gridCol w="549796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dirty="0" smtClean="0">
                          <a:effectLst/>
                        </a:rPr>
                        <a:t>2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4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2400" b="1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E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811490"/>
              </p:ext>
            </p:extLst>
          </p:nvPr>
        </p:nvGraphicFramePr>
        <p:xfrm>
          <a:off x="4860032" y="4077072"/>
          <a:ext cx="1099592" cy="887730"/>
        </p:xfrm>
        <a:graphic>
          <a:graphicData uri="http://schemas.openxmlformats.org/drawingml/2006/table">
            <a:tbl>
              <a:tblPr/>
              <a:tblGrid>
                <a:gridCol w="549796"/>
                <a:gridCol w="549796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dirty="0" smtClean="0">
                          <a:effectLst/>
                        </a:rPr>
                        <a:t>1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E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215573"/>
              </p:ext>
            </p:extLst>
          </p:nvPr>
        </p:nvGraphicFramePr>
        <p:xfrm>
          <a:off x="6948264" y="4005064"/>
          <a:ext cx="1099592" cy="887730"/>
        </p:xfrm>
        <a:graphic>
          <a:graphicData uri="http://schemas.openxmlformats.org/drawingml/2006/table">
            <a:tbl>
              <a:tblPr/>
              <a:tblGrid>
                <a:gridCol w="549796"/>
                <a:gridCol w="549796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2400" b="1" dirty="0" smtClean="0">
                          <a:effectLst/>
                        </a:rPr>
                        <a:t>2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2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ru-RU" sz="2400" b="1" i="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T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E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960313" y="1707394"/>
                <a:ext cx="595536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313" y="1707394"/>
                <a:ext cx="595536" cy="7920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209275" y="4221088"/>
                <a:ext cx="595536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275" y="4221088"/>
                <a:ext cx="595536" cy="7920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7668344" y="1768550"/>
                <a:ext cx="595536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1768550"/>
                <a:ext cx="595536" cy="7920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5724128" y="1768550"/>
                <a:ext cx="595536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768550"/>
                <a:ext cx="595536" cy="7920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779912" y="1768550"/>
                <a:ext cx="595536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768550"/>
                <a:ext cx="595536" cy="7920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8007046" y="4077072"/>
                <a:ext cx="595536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046" y="4077072"/>
                <a:ext cx="595536" cy="79208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868144" y="4221088"/>
                <a:ext cx="595536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221088"/>
                <a:ext cx="595536" cy="79208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077680" y="4221088"/>
                <a:ext cx="595536" cy="7920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/>
                            </a:rPr>
                            <m:t>𝟏𝟒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680" y="4221088"/>
                <a:ext cx="595536" cy="79208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10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РОЗМИНКА «Практична»</a:t>
            </a:r>
          </a:p>
          <a:p>
            <a:pPr marL="0" indent="0">
              <a:buNone/>
            </a:pPr>
            <a:r>
              <a:rPr lang="uk-UA" sz="2800" dirty="0" smtClean="0"/>
              <a:t>З кожної команди – по 3 учня</a:t>
            </a:r>
          </a:p>
          <a:p>
            <a:pPr marL="0" indent="0">
              <a:buNone/>
            </a:pPr>
            <a:r>
              <a:rPr lang="uk-UA" sz="2800" dirty="0" smtClean="0"/>
              <a:t>Кожний відповідає на одне питання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3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173538"/>
            <a:ext cx="30130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04775"/>
            <a:ext cx="4213225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234950" y="698500"/>
            <a:ext cx="5614988" cy="1446213"/>
          </a:xfrm>
          <a:prstGeom prst="wedgeRoundRectCallout">
            <a:avLst>
              <a:gd name="adj1" fmla="val 58588"/>
              <a:gd name="adj2" fmla="val 128746"/>
              <a:gd name="adj3" fmla="val 16667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дробі    .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Назвіть знаменник дробу.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319" y="3118862"/>
            <a:ext cx="2513726" cy="58477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9734" y="4677524"/>
            <a:ext cx="2509311" cy="54225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35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9734" y="5510928"/>
            <a:ext cx="2514600" cy="5334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Інша відповідь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80029" y="3907390"/>
            <a:ext cx="2509311" cy="5334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2497138" y="163513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1300" y="3928759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1300" y="4708597"/>
            <a:ext cx="994947" cy="480104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1300" y="5581169"/>
            <a:ext cx="1024449" cy="463159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135" y="3184999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389" y="6282040"/>
            <a:ext cx="749520" cy="536688"/>
          </a:xfrm>
          <a:prstGeom prst="actionButtonForwardNex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2422525" y="173038"/>
            <a:ext cx="3319463" cy="1228725"/>
          </a:xfrm>
          <a:prstGeom prst="wedgeEllipseCallout">
            <a:avLst>
              <a:gd name="adj1" fmla="val 67674"/>
              <a:gd name="adj2" fmla="val 20541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</a:p>
        </p:txBody>
      </p:sp>
      <p:graphicFrame>
        <p:nvGraphicFramePr>
          <p:cNvPr id="4132" name="Object 4"/>
          <p:cNvGraphicFramePr>
            <a:graphicFrameLocks noChangeAspect="1"/>
          </p:cNvGraphicFramePr>
          <p:nvPr/>
        </p:nvGraphicFramePr>
        <p:xfrm>
          <a:off x="1908175" y="709613"/>
          <a:ext cx="3905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Уравнение" r:id="rId7" imgW="152334" imgH="393529" progId="Equation.3">
                  <p:embed/>
                </p:oleObj>
              </mc:Choice>
              <mc:Fallback>
                <p:oleObj name="Уравнение" r:id="rId7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709613"/>
                        <a:ext cx="3905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8537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173538"/>
            <a:ext cx="30130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04775"/>
            <a:ext cx="4213225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971550" y="698500"/>
            <a:ext cx="4878388" cy="1095375"/>
          </a:xfrm>
          <a:prstGeom prst="wedgeRoundRectCallout">
            <a:avLst>
              <a:gd name="adj1" fmla="val 60292"/>
              <a:gd name="adj2" fmla="val 184448"/>
              <a:gd name="adj3" fmla="val 16667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uk-U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з </a:t>
            </a:r>
            <a:r>
              <a:rPr lang="ru-RU" altLang="uk-UA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altLang="uk-U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дробів </a:t>
            </a:r>
          </a:p>
          <a:p>
            <a:pPr algn="ctr" eaLnBrk="1" hangingPunct="1">
              <a:defRPr/>
            </a:pPr>
            <a:r>
              <a:rPr lang="ru-RU" altLang="uk-U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правильним</a:t>
            </a:r>
            <a:r>
              <a:rPr lang="en-US" altLang="uk-U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altLang="uk-UA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0459" y="2018077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2497138" y="163513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4761230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6733" y="3589296"/>
            <a:ext cx="994947" cy="480104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7231" y="5969821"/>
            <a:ext cx="1024449" cy="463159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370148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389" y="6282040"/>
            <a:ext cx="749520" cy="536688"/>
          </a:xfrm>
          <a:prstGeom prst="actionButtonForwardNex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2422525" y="173038"/>
            <a:ext cx="3319463" cy="1228725"/>
          </a:xfrm>
          <a:prstGeom prst="wedgeEllipseCallout">
            <a:avLst>
              <a:gd name="adj1" fmla="val 67674"/>
              <a:gd name="adj2" fmla="val 20541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0458" y="3246895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0458" y="5675999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0458" y="4461447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80" name="Object 4"/>
          <p:cNvGraphicFramePr>
            <a:graphicFrameLocks noChangeAspect="1"/>
          </p:cNvGraphicFramePr>
          <p:nvPr/>
        </p:nvGraphicFramePr>
        <p:xfrm>
          <a:off x="2138363" y="2076450"/>
          <a:ext cx="5207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Уравнение" r:id="rId7" imgW="203112" imgH="393529" progId="Equation.3">
                  <p:embed/>
                </p:oleObj>
              </mc:Choice>
              <mc:Fallback>
                <p:oleObj name="Уравнение" r:id="rId7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2076450"/>
                        <a:ext cx="5207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1" name="Object 4"/>
          <p:cNvGraphicFramePr>
            <a:graphicFrameLocks noChangeAspect="1"/>
          </p:cNvGraphicFramePr>
          <p:nvPr/>
        </p:nvGraphicFramePr>
        <p:xfrm>
          <a:off x="2203450" y="3230563"/>
          <a:ext cx="3905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Уравнение" r:id="rId9" imgW="152334" imgH="393529" progId="Equation.3">
                  <p:embed/>
                </p:oleObj>
              </mc:Choice>
              <mc:Fallback>
                <p:oleObj name="Уравнение" r:id="rId9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3230563"/>
                        <a:ext cx="3905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2" name="Object 4"/>
          <p:cNvGraphicFramePr>
            <a:graphicFrameLocks noChangeAspect="1"/>
          </p:cNvGraphicFramePr>
          <p:nvPr/>
        </p:nvGraphicFramePr>
        <p:xfrm>
          <a:off x="2211388" y="4519613"/>
          <a:ext cx="3905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Уравнение" r:id="rId11" imgW="152334" imgH="393529" progId="Equation.3">
                  <p:embed/>
                </p:oleObj>
              </mc:Choice>
              <mc:Fallback>
                <p:oleObj name="Уравнение" r:id="rId11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4519613"/>
                        <a:ext cx="3905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3" name="Object 4"/>
          <p:cNvGraphicFramePr>
            <a:graphicFrameLocks noChangeAspect="1"/>
          </p:cNvGraphicFramePr>
          <p:nvPr/>
        </p:nvGraphicFramePr>
        <p:xfrm>
          <a:off x="2219325" y="5705475"/>
          <a:ext cx="3587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Уравнение" r:id="rId13" imgW="139639" imgH="393529" progId="Equation.3">
                  <p:embed/>
                </p:oleObj>
              </mc:Choice>
              <mc:Fallback>
                <p:oleObj name="Уравнение" r:id="rId13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5705475"/>
                        <a:ext cx="35877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44118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173538"/>
            <a:ext cx="30130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04775"/>
            <a:ext cx="4213225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369888" y="487363"/>
            <a:ext cx="5754687" cy="1382712"/>
          </a:xfrm>
          <a:prstGeom prst="wedgeRoundRectCallout">
            <a:avLst>
              <a:gd name="adj1" fmla="val 54754"/>
              <a:gd name="adj2" fmla="val 150396"/>
              <a:gd name="adj3" fmla="val 16667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altLang="uk-U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 частину години становлять 25 хвилин?</a:t>
            </a:r>
            <a:r>
              <a:rPr lang="ru-RU" altLang="uk-UA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0459" y="2018077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2497138" y="163513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0602" y="6020418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6733" y="3589296"/>
            <a:ext cx="994947" cy="480104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0602" y="4763229"/>
            <a:ext cx="1024449" cy="463159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370148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389" y="6282040"/>
            <a:ext cx="749520" cy="536688"/>
          </a:xfrm>
          <a:prstGeom prst="actionButtonForwardNex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2422525" y="173038"/>
            <a:ext cx="3319463" cy="1228725"/>
          </a:xfrm>
          <a:prstGeom prst="wedgeEllipseCallout">
            <a:avLst>
              <a:gd name="adj1" fmla="val 67674"/>
              <a:gd name="adj2" fmla="val 20541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0458" y="3246895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0458" y="5675999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0458" y="4461447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228" name="Object 4"/>
          <p:cNvGraphicFramePr>
            <a:graphicFrameLocks noChangeAspect="1"/>
          </p:cNvGraphicFramePr>
          <p:nvPr/>
        </p:nvGraphicFramePr>
        <p:xfrm>
          <a:off x="2106613" y="2076450"/>
          <a:ext cx="585787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Уравнение" r:id="rId7" imgW="228501" imgH="393529" progId="Equation.3">
                  <p:embed/>
                </p:oleObj>
              </mc:Choice>
              <mc:Fallback>
                <p:oleObj name="Уравнение" r:id="rId7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3" y="2076450"/>
                        <a:ext cx="585787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29" name="Object 4"/>
          <p:cNvGraphicFramePr>
            <a:graphicFrameLocks noChangeAspect="1"/>
          </p:cNvGraphicFramePr>
          <p:nvPr/>
        </p:nvGraphicFramePr>
        <p:xfrm>
          <a:off x="2041525" y="3230563"/>
          <a:ext cx="7159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Уравнение" r:id="rId9" imgW="279279" imgH="393529" progId="Equation.3">
                  <p:embed/>
                </p:oleObj>
              </mc:Choice>
              <mc:Fallback>
                <p:oleObj name="Уравнение" r:id="rId9" imgW="27927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3230563"/>
                        <a:ext cx="71596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0" name="Object 4"/>
          <p:cNvGraphicFramePr>
            <a:graphicFrameLocks noChangeAspect="1"/>
          </p:cNvGraphicFramePr>
          <p:nvPr/>
        </p:nvGraphicFramePr>
        <p:xfrm>
          <a:off x="2114550" y="4519613"/>
          <a:ext cx="58578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Уравнение" r:id="rId11" imgW="228501" imgH="393529" progId="Equation.3">
                  <p:embed/>
                </p:oleObj>
              </mc:Choice>
              <mc:Fallback>
                <p:oleObj name="Уравнение" r:id="rId11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4519613"/>
                        <a:ext cx="585788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1" name="Object 4"/>
          <p:cNvGraphicFramePr>
            <a:graphicFrameLocks noChangeAspect="1"/>
          </p:cNvGraphicFramePr>
          <p:nvPr/>
        </p:nvGraphicFramePr>
        <p:xfrm>
          <a:off x="2106613" y="5705475"/>
          <a:ext cx="585787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Уравнение" r:id="rId13" imgW="228501" imgH="393529" progId="Equation.3">
                  <p:embed/>
                </p:oleObj>
              </mc:Choice>
              <mc:Fallback>
                <p:oleObj name="Уравнение" r:id="rId13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3" y="5705475"/>
                        <a:ext cx="585787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6776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173538"/>
            <a:ext cx="30130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04775"/>
            <a:ext cx="4213225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369888" y="503238"/>
            <a:ext cx="5754687" cy="1384300"/>
          </a:xfrm>
          <a:prstGeom prst="wedgeRoundRectCallout">
            <a:avLst>
              <a:gd name="adj1" fmla="val 54754"/>
              <a:gd name="adj2" fmla="val 150396"/>
              <a:gd name="adj3" fmla="val 16667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altLang="uk-U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найбільший із даних дробів.</a:t>
            </a:r>
            <a:endParaRPr lang="ru-RU" alt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0459" y="2018077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2497138" y="163513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0602" y="3585869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1182" y="5962361"/>
            <a:ext cx="994947" cy="480104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0602" y="4763229"/>
            <a:ext cx="1024449" cy="463159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370148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389" y="6282040"/>
            <a:ext cx="749520" cy="536688"/>
          </a:xfrm>
          <a:prstGeom prst="actionButtonForwardNex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2422525" y="173038"/>
            <a:ext cx="3319463" cy="1228725"/>
          </a:xfrm>
          <a:prstGeom prst="wedgeEllipseCallout">
            <a:avLst>
              <a:gd name="adj1" fmla="val 67674"/>
              <a:gd name="adj2" fmla="val 20541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0458" y="3246895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0458" y="5675999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0458" y="4461447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6" name="Object 4"/>
          <p:cNvGraphicFramePr>
            <a:graphicFrameLocks noChangeAspect="1"/>
          </p:cNvGraphicFramePr>
          <p:nvPr/>
        </p:nvGraphicFramePr>
        <p:xfrm>
          <a:off x="2203450" y="2076450"/>
          <a:ext cx="3905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Уравнение" r:id="rId7" imgW="152334" imgH="393529" progId="Equation.3">
                  <p:embed/>
                </p:oleObj>
              </mc:Choice>
              <mc:Fallback>
                <p:oleObj name="Уравнение" r:id="rId7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2076450"/>
                        <a:ext cx="3905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7" name="Object 4"/>
          <p:cNvGraphicFramePr>
            <a:graphicFrameLocks noChangeAspect="1"/>
          </p:cNvGraphicFramePr>
          <p:nvPr/>
        </p:nvGraphicFramePr>
        <p:xfrm>
          <a:off x="2203450" y="3230563"/>
          <a:ext cx="3921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Уравнение" r:id="rId9" imgW="152334" imgH="393529" progId="Equation.3">
                  <p:embed/>
                </p:oleObj>
              </mc:Choice>
              <mc:Fallback>
                <p:oleObj name="Уравнение" r:id="rId9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3230563"/>
                        <a:ext cx="39211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8" name="Object 4"/>
          <p:cNvGraphicFramePr>
            <a:graphicFrameLocks noChangeAspect="1"/>
          </p:cNvGraphicFramePr>
          <p:nvPr/>
        </p:nvGraphicFramePr>
        <p:xfrm>
          <a:off x="2211388" y="4519613"/>
          <a:ext cx="3905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Уравнение" r:id="rId11" imgW="152334" imgH="393529" progId="Equation.3">
                  <p:embed/>
                </p:oleObj>
              </mc:Choice>
              <mc:Fallback>
                <p:oleObj name="Уравнение" r:id="rId11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4519613"/>
                        <a:ext cx="3905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9" name="Object 4"/>
          <p:cNvGraphicFramePr>
            <a:graphicFrameLocks noChangeAspect="1"/>
          </p:cNvGraphicFramePr>
          <p:nvPr/>
        </p:nvGraphicFramePr>
        <p:xfrm>
          <a:off x="2203450" y="5705475"/>
          <a:ext cx="3905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Уравнение" r:id="rId13" imgW="152334" imgH="393529" progId="Equation.3">
                  <p:embed/>
                </p:oleObj>
              </mc:Choice>
              <mc:Fallback>
                <p:oleObj name="Уравнение" r:id="rId13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5705475"/>
                        <a:ext cx="3905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301526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173538"/>
            <a:ext cx="30130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04775"/>
            <a:ext cx="4213225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234950" y="239713"/>
            <a:ext cx="5873750" cy="2135187"/>
          </a:xfrm>
          <a:prstGeom prst="wedgeRoundRectCallout">
            <a:avLst>
              <a:gd name="adj1" fmla="val 54814"/>
              <a:gd name="adj2" fmla="val 95766"/>
              <a:gd name="adj3" fmla="val 16667"/>
            </a:avLst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uk-U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якому значенні </a:t>
            </a:r>
            <a:r>
              <a:rPr lang="ru-RU" altLang="uk-UA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altLang="uk-U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altLang="uk-U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правильною є дана рівність          </a:t>
            </a:r>
          </a:p>
          <a:p>
            <a:pPr algn="ctr" eaLnBrk="1" hangingPunct="1">
              <a:defRPr/>
            </a:pP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319" y="3118862"/>
            <a:ext cx="2513726" cy="58477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9734" y="4677524"/>
            <a:ext cx="2509311" cy="54225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17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9734" y="5510928"/>
            <a:ext cx="2514600" cy="5334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Інша відповідь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80029" y="3907390"/>
            <a:ext cx="2509311" cy="5334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2497138" y="163513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1300" y="3928759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1300" y="4708597"/>
            <a:ext cx="994947" cy="480104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1300" y="5581169"/>
            <a:ext cx="1024449" cy="463159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135" y="3184999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389" y="6282040"/>
            <a:ext cx="749520" cy="536688"/>
          </a:xfrm>
          <a:prstGeom prst="actionButtonForwardNex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2422525" y="173038"/>
            <a:ext cx="3319463" cy="1228725"/>
          </a:xfrm>
          <a:prstGeom prst="wedgeEllipseCallout">
            <a:avLst>
              <a:gd name="adj1" fmla="val 67674"/>
              <a:gd name="adj2" fmla="val 20541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</a:p>
        </p:txBody>
      </p:sp>
      <p:graphicFrame>
        <p:nvGraphicFramePr>
          <p:cNvPr id="12324" name="Object 4"/>
          <p:cNvGraphicFramePr>
            <a:graphicFrameLocks noChangeAspect="1"/>
          </p:cNvGraphicFramePr>
          <p:nvPr/>
        </p:nvGraphicFramePr>
        <p:xfrm>
          <a:off x="2638425" y="1416050"/>
          <a:ext cx="106838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Уравнение" r:id="rId7" imgW="495085" imgH="393529" progId="Equation.3">
                  <p:embed/>
                </p:oleObj>
              </mc:Choice>
              <mc:Fallback>
                <p:oleObj name="Уравнение" r:id="rId7" imgW="49508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1416050"/>
                        <a:ext cx="1068388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48013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i0.wp.com/cepia.ru/images/u/pages/102/dr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75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3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173538"/>
            <a:ext cx="30130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04775"/>
            <a:ext cx="4213225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Группа 9"/>
          <p:cNvGrpSpPr>
            <a:grpSpLocks/>
          </p:cNvGrpSpPr>
          <p:nvPr/>
        </p:nvGrpSpPr>
        <p:grpSpPr bwMode="auto">
          <a:xfrm>
            <a:off x="487363" y="239713"/>
            <a:ext cx="5181600" cy="1885950"/>
            <a:chOff x="488134" y="240231"/>
            <a:chExt cx="5180285" cy="1886069"/>
          </a:xfrm>
        </p:grpSpPr>
        <p:sp>
          <p:nvSpPr>
            <p:cNvPr id="19" name="Скругленная прямоугольная выноска 18"/>
            <p:cNvSpPr/>
            <p:nvPr/>
          </p:nvSpPr>
          <p:spPr>
            <a:xfrm>
              <a:off x="488134" y="240231"/>
              <a:ext cx="5180285" cy="1716195"/>
            </a:xfrm>
            <a:prstGeom prst="wedgeRoundRectCallout">
              <a:avLst>
                <a:gd name="adj1" fmla="val 63907"/>
                <a:gd name="adj2" fmla="val 129658"/>
                <a:gd name="adj3" fmla="val 16667"/>
              </a:avLst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uk-UA" altLang="uk-UA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якому значенні </a:t>
              </a:r>
              <a:r>
                <a:rPr lang="uk-UA" altLang="uk-UA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r>
                <a:rPr lang="uk-UA" altLang="uk-UA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eaLnBrk="1" hangingPunct="1">
                <a:defRPr/>
              </a:pPr>
              <a:r>
                <a:rPr lang="uk-UA" altLang="uk-UA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дріб     більший за    і менший за        </a:t>
              </a:r>
              <a:endPara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4373" name="Object 5"/>
            <p:cNvGraphicFramePr>
              <a:graphicFrameLocks noChangeAspect="1"/>
            </p:cNvGraphicFramePr>
            <p:nvPr/>
          </p:nvGraphicFramePr>
          <p:xfrm>
            <a:off x="4433015" y="741262"/>
            <a:ext cx="345126" cy="8899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0" name="Формула" r:id="rId7" imgW="152334" imgH="393529" progId="Equation.3">
                    <p:embed/>
                  </p:oleObj>
                </mc:Choice>
                <mc:Fallback>
                  <p:oleObj name="Формула" r:id="rId7" imgW="152334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3015" y="741262"/>
                          <a:ext cx="345126" cy="8899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74" name="Object 5"/>
            <p:cNvGraphicFramePr>
              <a:graphicFrameLocks noChangeAspect="1"/>
            </p:cNvGraphicFramePr>
            <p:nvPr/>
          </p:nvGraphicFramePr>
          <p:xfrm>
            <a:off x="2039249" y="644946"/>
            <a:ext cx="360644" cy="9299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1" name="Уравнение" r:id="rId9" imgW="152334" imgH="393529" progId="Equation.3">
                    <p:embed/>
                  </p:oleObj>
                </mc:Choice>
                <mc:Fallback>
                  <p:oleObj name="Уравнение" r:id="rId9" imgW="152334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9249" y="644946"/>
                          <a:ext cx="360644" cy="9299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75" name="Object 5"/>
            <p:cNvGraphicFramePr>
              <a:graphicFrameLocks noChangeAspect="1"/>
            </p:cNvGraphicFramePr>
            <p:nvPr/>
          </p:nvGraphicFramePr>
          <p:xfrm>
            <a:off x="4061239" y="1186232"/>
            <a:ext cx="424095" cy="9400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2" name="Уравнение" r:id="rId11" imgW="228501" imgH="393529" progId="Equation.3">
                    <p:embed/>
                  </p:oleObj>
                </mc:Choice>
                <mc:Fallback>
                  <p:oleObj name="Уравнение" r:id="rId11" imgW="228501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1239" y="1186232"/>
                          <a:ext cx="424095" cy="9400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1785319" y="3118862"/>
            <a:ext cx="2513726" cy="58477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9734" y="4677524"/>
            <a:ext cx="2509311" cy="54225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9734" y="5510928"/>
            <a:ext cx="2514600" cy="5334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80029" y="3907390"/>
            <a:ext cx="2509311" cy="5334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2497138" y="163513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4471" y="5510928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1300" y="4708597"/>
            <a:ext cx="994947" cy="480104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8134" y="3940533"/>
            <a:ext cx="1024449" cy="463159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135" y="3184999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389" y="6282040"/>
            <a:ext cx="749520" cy="536688"/>
          </a:xfrm>
          <a:prstGeom prst="actionButtonForwardNex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2422525" y="173038"/>
            <a:ext cx="3319463" cy="1228725"/>
          </a:xfrm>
          <a:prstGeom prst="wedgeEllipseCallout">
            <a:avLst>
              <a:gd name="adj1" fmla="val 67674"/>
              <a:gd name="adj2" fmla="val 20541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</a:p>
        </p:txBody>
      </p:sp>
    </p:spTree>
    <p:extLst>
      <p:ext uri="{BB962C8B-B14F-4D97-AF65-F5344CB8AC3E}">
        <p14:creationId xmlns:p14="http://schemas.microsoft.com/office/powerpoint/2010/main" val="221815010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173538"/>
            <a:ext cx="30130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04775"/>
            <a:ext cx="4213225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Группа 8"/>
          <p:cNvGrpSpPr>
            <a:grpSpLocks/>
          </p:cNvGrpSpPr>
          <p:nvPr/>
        </p:nvGrpSpPr>
        <p:grpSpPr bwMode="auto">
          <a:xfrm>
            <a:off x="369888" y="503238"/>
            <a:ext cx="5754687" cy="1433512"/>
            <a:chOff x="370507" y="503973"/>
            <a:chExt cx="5754546" cy="1432777"/>
          </a:xfrm>
        </p:grpSpPr>
        <p:sp>
          <p:nvSpPr>
            <p:cNvPr id="19" name="Скругленная прямоугольная выноска 18"/>
            <p:cNvSpPr/>
            <p:nvPr/>
          </p:nvSpPr>
          <p:spPr>
            <a:xfrm>
              <a:off x="370507" y="503973"/>
              <a:ext cx="5754546" cy="1383590"/>
            </a:xfrm>
            <a:prstGeom prst="wedgeRoundRectCallout">
              <a:avLst>
                <a:gd name="adj1" fmla="val 54754"/>
                <a:gd name="adj2" fmla="val 150396"/>
                <a:gd name="adj3" fmla="val 16667"/>
              </a:avLst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altLang="uk-UA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Знайдіть значення виразу:</a:t>
              </a:r>
            </a:p>
            <a:p>
              <a:pPr algn="ctr" eaLnBrk="1" hangingPunct="1">
                <a:defRPr/>
              </a:pPr>
              <a:endParaRPr lang="ru-RU" alt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6425" name="Object 4"/>
            <p:cNvGraphicFramePr>
              <a:graphicFrameLocks noChangeAspect="1"/>
            </p:cNvGraphicFramePr>
            <p:nvPr/>
          </p:nvGraphicFramePr>
          <p:xfrm>
            <a:off x="1668463" y="1030288"/>
            <a:ext cx="3621087" cy="906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4" name="Уравнение" r:id="rId7" imgW="1054100" imgH="393700" progId="Equation.3">
                    <p:embed/>
                  </p:oleObj>
                </mc:Choice>
                <mc:Fallback>
                  <p:oleObj name="Уравнение" r:id="rId7" imgW="1054100" imgH="393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8463" y="1030288"/>
                          <a:ext cx="3621087" cy="906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1900459" y="2018077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2497138" y="163513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8017" y="2375224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1182" y="5962361"/>
            <a:ext cx="994947" cy="480104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0602" y="4763229"/>
            <a:ext cx="1024449" cy="463159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6939" y="3534926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389" y="6282040"/>
            <a:ext cx="749520" cy="536688"/>
          </a:xfrm>
          <a:prstGeom prst="actionButtonForwardNex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2422525" y="173038"/>
            <a:ext cx="3319463" cy="1228725"/>
          </a:xfrm>
          <a:prstGeom prst="wedgeEllipseCallout">
            <a:avLst>
              <a:gd name="adj1" fmla="val 67674"/>
              <a:gd name="adj2" fmla="val 20541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0458" y="3246895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0458" y="5675999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0458" y="4461447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420" name="Object 4"/>
          <p:cNvGraphicFramePr>
            <a:graphicFrameLocks noChangeAspect="1"/>
          </p:cNvGraphicFramePr>
          <p:nvPr/>
        </p:nvGraphicFramePr>
        <p:xfrm>
          <a:off x="2154238" y="2076450"/>
          <a:ext cx="4889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Уравнение" r:id="rId9" imgW="190417" imgH="393529" progId="Equation.3">
                  <p:embed/>
                </p:oleObj>
              </mc:Choice>
              <mc:Fallback>
                <p:oleObj name="Уравнение" r:id="rId9" imgW="19041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38" y="2076450"/>
                        <a:ext cx="48895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21" name="Object 4"/>
          <p:cNvGraphicFramePr>
            <a:graphicFrameLocks noChangeAspect="1"/>
          </p:cNvGraphicFramePr>
          <p:nvPr/>
        </p:nvGraphicFramePr>
        <p:xfrm>
          <a:off x="2105025" y="3230563"/>
          <a:ext cx="5889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6" name="Уравнение" r:id="rId11" imgW="228501" imgH="393529" progId="Equation.3">
                  <p:embed/>
                </p:oleObj>
              </mc:Choice>
              <mc:Fallback>
                <p:oleObj name="Уравнение" r:id="rId11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3230563"/>
                        <a:ext cx="58896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22" name="Object 4"/>
          <p:cNvGraphicFramePr>
            <a:graphicFrameLocks noChangeAspect="1"/>
          </p:cNvGraphicFramePr>
          <p:nvPr/>
        </p:nvGraphicFramePr>
        <p:xfrm>
          <a:off x="2162175" y="4519613"/>
          <a:ext cx="4889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7" name="Уравнение" r:id="rId13" imgW="190417" imgH="393529" progId="Equation.3">
                  <p:embed/>
                </p:oleObj>
              </mc:Choice>
              <mc:Fallback>
                <p:oleObj name="Уравнение" r:id="rId13" imgW="19041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4519613"/>
                        <a:ext cx="488950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23" name="Object 4"/>
          <p:cNvGraphicFramePr>
            <a:graphicFrameLocks noChangeAspect="1"/>
          </p:cNvGraphicFramePr>
          <p:nvPr/>
        </p:nvGraphicFramePr>
        <p:xfrm>
          <a:off x="2122488" y="5705475"/>
          <a:ext cx="554037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Уравнение" r:id="rId15" imgW="215713" imgH="393359" progId="Equation.3">
                  <p:embed/>
                </p:oleObj>
              </mc:Choice>
              <mc:Fallback>
                <p:oleObj name="Уравнение" r:id="rId15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5705475"/>
                        <a:ext cx="554037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534097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173538"/>
            <a:ext cx="30130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04775"/>
            <a:ext cx="4213225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Группа 8"/>
          <p:cNvGrpSpPr>
            <a:grpSpLocks/>
          </p:cNvGrpSpPr>
          <p:nvPr/>
        </p:nvGrpSpPr>
        <p:grpSpPr bwMode="auto">
          <a:xfrm>
            <a:off x="369888" y="503238"/>
            <a:ext cx="5754687" cy="1449387"/>
            <a:chOff x="370507" y="503973"/>
            <a:chExt cx="5754546" cy="1448722"/>
          </a:xfrm>
        </p:grpSpPr>
        <p:sp>
          <p:nvSpPr>
            <p:cNvPr id="19" name="Скругленная прямоугольная выноска 18"/>
            <p:cNvSpPr/>
            <p:nvPr/>
          </p:nvSpPr>
          <p:spPr>
            <a:xfrm>
              <a:off x="370507" y="503973"/>
              <a:ext cx="5754546" cy="1383665"/>
            </a:xfrm>
            <a:prstGeom prst="wedgeRoundRectCallout">
              <a:avLst>
                <a:gd name="adj1" fmla="val 54754"/>
                <a:gd name="adj2" fmla="val 150396"/>
                <a:gd name="adj3" fmla="val 16667"/>
              </a:avLst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altLang="uk-UA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Запишіть у вигляді мішаного числа дріб</a:t>
              </a:r>
              <a:endParaRPr lang="ru-RU" altLang="uk-UA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473" name="Object 4"/>
            <p:cNvGraphicFramePr>
              <a:graphicFrameLocks noChangeAspect="1"/>
            </p:cNvGraphicFramePr>
            <p:nvPr/>
          </p:nvGraphicFramePr>
          <p:xfrm>
            <a:off x="4182857" y="1046233"/>
            <a:ext cx="797538" cy="906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8" name="Уравнение" r:id="rId7" imgW="253890" imgH="393529" progId="Equation.3">
                    <p:embed/>
                  </p:oleObj>
                </mc:Choice>
                <mc:Fallback>
                  <p:oleObj name="Уравнение" r:id="rId7" imgW="253890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2857" y="1046233"/>
                          <a:ext cx="797538" cy="906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1900459" y="2018077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2497138" y="163513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4599" y="4748453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1182" y="5962361"/>
            <a:ext cx="994947" cy="480104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2834" y="2348901"/>
            <a:ext cx="1024449" cy="463159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6939" y="3534926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389" y="6282040"/>
            <a:ext cx="749520" cy="536688"/>
          </a:xfrm>
          <a:prstGeom prst="actionButtonForwardNex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2422525" y="173038"/>
            <a:ext cx="3319463" cy="1228725"/>
          </a:xfrm>
          <a:prstGeom prst="wedgeEllipseCallout">
            <a:avLst>
              <a:gd name="adj1" fmla="val 67674"/>
              <a:gd name="adj2" fmla="val 20541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0458" y="3246895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0458" y="5675999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0458" y="4461447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68" name="Object 4"/>
          <p:cNvGraphicFramePr>
            <a:graphicFrameLocks noChangeAspect="1"/>
          </p:cNvGraphicFramePr>
          <p:nvPr/>
        </p:nvGraphicFramePr>
        <p:xfrm>
          <a:off x="2122488" y="2076450"/>
          <a:ext cx="554037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Уравнение" r:id="rId9" imgW="215713" imgH="393359" progId="Equation.3">
                  <p:embed/>
                </p:oleObj>
              </mc:Choice>
              <mc:Fallback>
                <p:oleObj name="Уравнение" r:id="rId9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2076450"/>
                        <a:ext cx="554037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69" name="Object 4"/>
          <p:cNvGraphicFramePr>
            <a:graphicFrameLocks noChangeAspect="1"/>
          </p:cNvGraphicFramePr>
          <p:nvPr/>
        </p:nvGraphicFramePr>
        <p:xfrm>
          <a:off x="2089150" y="3230563"/>
          <a:ext cx="6207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Уравнение" r:id="rId11" imgW="241195" imgH="393529" progId="Equation.3">
                  <p:embed/>
                </p:oleObj>
              </mc:Choice>
              <mc:Fallback>
                <p:oleObj name="Уравнение" r:id="rId11" imgW="24119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3230563"/>
                        <a:ext cx="620713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0" name="Object 4"/>
          <p:cNvGraphicFramePr>
            <a:graphicFrameLocks noChangeAspect="1"/>
          </p:cNvGraphicFramePr>
          <p:nvPr/>
        </p:nvGraphicFramePr>
        <p:xfrm>
          <a:off x="2097088" y="4519613"/>
          <a:ext cx="6191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Уравнение" r:id="rId13" imgW="241195" imgH="393529" progId="Equation.3">
                  <p:embed/>
                </p:oleObj>
              </mc:Choice>
              <mc:Fallback>
                <p:oleObj name="Уравнение" r:id="rId13" imgW="24119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088" y="4519613"/>
                        <a:ext cx="6191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1" name="Object 4"/>
          <p:cNvGraphicFramePr>
            <a:graphicFrameLocks noChangeAspect="1"/>
          </p:cNvGraphicFramePr>
          <p:nvPr/>
        </p:nvGraphicFramePr>
        <p:xfrm>
          <a:off x="2090738" y="5705475"/>
          <a:ext cx="6191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Уравнение" r:id="rId15" imgW="241195" imgH="393529" progId="Equation.3">
                  <p:embed/>
                </p:oleObj>
              </mc:Choice>
              <mc:Fallback>
                <p:oleObj name="Уравнение" r:id="rId15" imgW="24119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5705475"/>
                        <a:ext cx="6191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919157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173538"/>
            <a:ext cx="30130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04775"/>
            <a:ext cx="4213225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Группа 8"/>
          <p:cNvGrpSpPr>
            <a:grpSpLocks/>
          </p:cNvGrpSpPr>
          <p:nvPr/>
        </p:nvGrpSpPr>
        <p:grpSpPr bwMode="auto">
          <a:xfrm>
            <a:off x="369888" y="503238"/>
            <a:ext cx="5641975" cy="1384300"/>
            <a:chOff x="370507" y="503973"/>
            <a:chExt cx="5754546" cy="1383340"/>
          </a:xfrm>
        </p:grpSpPr>
        <p:sp>
          <p:nvSpPr>
            <p:cNvPr id="19" name="Скругленная прямоугольная выноска 18"/>
            <p:cNvSpPr/>
            <p:nvPr/>
          </p:nvSpPr>
          <p:spPr>
            <a:xfrm>
              <a:off x="370507" y="503973"/>
              <a:ext cx="5754546" cy="1383340"/>
            </a:xfrm>
            <a:prstGeom prst="wedgeRoundRectCallout">
              <a:avLst>
                <a:gd name="adj1" fmla="val 54754"/>
                <a:gd name="adj2" fmla="val 150396"/>
                <a:gd name="adj3" fmla="val 16667"/>
              </a:avLst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altLang="uk-UA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Знайдіть різницю           </a:t>
              </a:r>
            </a:p>
          </p:txBody>
        </p:sp>
        <p:graphicFrame>
          <p:nvGraphicFramePr>
            <p:cNvPr id="20521" name="Object 4"/>
            <p:cNvGraphicFramePr>
              <a:graphicFrameLocks noChangeAspect="1"/>
            </p:cNvGraphicFramePr>
            <p:nvPr/>
          </p:nvGraphicFramePr>
          <p:xfrm>
            <a:off x="3995034" y="776868"/>
            <a:ext cx="1674812" cy="906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2" name="Уравнение" r:id="rId7" imgW="533169" imgH="393529" progId="Equation.3">
                    <p:embed/>
                  </p:oleObj>
                </mc:Choice>
                <mc:Fallback>
                  <p:oleObj name="Уравнение" r:id="rId7" imgW="533169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5034" y="776868"/>
                          <a:ext cx="1674812" cy="906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1900459" y="2018077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2497138" y="163513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4599" y="2365038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1181" y="5932282"/>
            <a:ext cx="994947" cy="480104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01702" y="4762394"/>
            <a:ext cx="1024449" cy="463159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6939" y="3534926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389" y="6282040"/>
            <a:ext cx="749520" cy="536688"/>
          </a:xfrm>
          <a:prstGeom prst="actionButtonForwardNex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2422525" y="173038"/>
            <a:ext cx="3319463" cy="1228725"/>
          </a:xfrm>
          <a:prstGeom prst="wedgeEllipseCallout">
            <a:avLst>
              <a:gd name="adj1" fmla="val 67674"/>
              <a:gd name="adj2" fmla="val 20541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0458" y="3246895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0458" y="5675999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0458" y="4461447"/>
            <a:ext cx="995287" cy="106672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6" name="Object 4"/>
          <p:cNvGraphicFramePr>
            <a:graphicFrameLocks noChangeAspect="1"/>
          </p:cNvGraphicFramePr>
          <p:nvPr/>
        </p:nvGraphicFramePr>
        <p:xfrm>
          <a:off x="2041525" y="2076450"/>
          <a:ext cx="7175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Уравнение" r:id="rId9" imgW="279279" imgH="393529" progId="Equation.3">
                  <p:embed/>
                </p:oleObj>
              </mc:Choice>
              <mc:Fallback>
                <p:oleObj name="Уравнение" r:id="rId9" imgW="27927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076450"/>
                        <a:ext cx="71755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7" name="Object 4"/>
          <p:cNvGraphicFramePr>
            <a:graphicFrameLocks noChangeAspect="1"/>
          </p:cNvGraphicFramePr>
          <p:nvPr/>
        </p:nvGraphicFramePr>
        <p:xfrm>
          <a:off x="2039938" y="3230563"/>
          <a:ext cx="71913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Уравнение" r:id="rId11" imgW="279279" imgH="393529" progId="Equation.3">
                  <p:embed/>
                </p:oleObj>
              </mc:Choice>
              <mc:Fallback>
                <p:oleObj name="Уравнение" r:id="rId11" imgW="27927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38" y="3230563"/>
                        <a:ext cx="719137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8" name="Object 4"/>
          <p:cNvGraphicFramePr>
            <a:graphicFrameLocks noChangeAspect="1"/>
          </p:cNvGraphicFramePr>
          <p:nvPr/>
        </p:nvGraphicFramePr>
        <p:xfrm>
          <a:off x="2128838" y="4519613"/>
          <a:ext cx="55403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Уравнение" r:id="rId13" imgW="215713" imgH="393359" progId="Equation.3">
                  <p:embed/>
                </p:oleObj>
              </mc:Choice>
              <mc:Fallback>
                <p:oleObj name="Уравнение" r:id="rId13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4519613"/>
                        <a:ext cx="554037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9" name="Object 4"/>
          <p:cNvGraphicFramePr>
            <a:graphicFrameLocks noChangeAspect="1"/>
          </p:cNvGraphicFramePr>
          <p:nvPr/>
        </p:nvGraphicFramePr>
        <p:xfrm>
          <a:off x="2041525" y="5705475"/>
          <a:ext cx="7175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Уравнение" r:id="rId15" imgW="279279" imgH="393529" progId="Equation.3">
                  <p:embed/>
                </p:oleObj>
              </mc:Choice>
              <mc:Fallback>
                <p:oleObj name="Уравнение" r:id="rId15" imgW="27927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5705475"/>
                        <a:ext cx="71755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48181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173538"/>
            <a:ext cx="30130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04775"/>
            <a:ext cx="4213225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2" name="Группа 8"/>
          <p:cNvGrpSpPr>
            <a:grpSpLocks/>
          </p:cNvGrpSpPr>
          <p:nvPr/>
        </p:nvGrpSpPr>
        <p:grpSpPr bwMode="auto">
          <a:xfrm>
            <a:off x="230188" y="442913"/>
            <a:ext cx="5624512" cy="1417637"/>
            <a:chOff x="230305" y="442962"/>
            <a:chExt cx="5623753" cy="1418333"/>
          </a:xfrm>
        </p:grpSpPr>
        <p:sp>
          <p:nvSpPr>
            <p:cNvPr id="19" name="Скругленная прямоугольная выноска 18"/>
            <p:cNvSpPr/>
            <p:nvPr/>
          </p:nvSpPr>
          <p:spPr>
            <a:xfrm>
              <a:off x="230305" y="442962"/>
              <a:ext cx="5623753" cy="1418333"/>
            </a:xfrm>
            <a:prstGeom prst="wedgeRoundRectCallout">
              <a:avLst>
                <a:gd name="adj1" fmla="val 58263"/>
                <a:gd name="adj2" fmla="val 147537"/>
                <a:gd name="adj3" fmla="val 16667"/>
              </a:avLst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uk-UA" altLang="uk-UA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Вкажіть градусну міру кута, що становить     прямого кута:</a:t>
              </a:r>
              <a:r>
                <a:rPr lang="ru-RU" altLang="uk-UA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</a:p>
            <a:p>
              <a:pPr algn="ctr" eaLnBrk="1" hangingPunct="1">
                <a:defRPr/>
              </a:pPr>
              <a:endPara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2565" name="Object 4"/>
            <p:cNvGraphicFramePr>
              <a:graphicFrameLocks noChangeAspect="1"/>
            </p:cNvGraphicFramePr>
            <p:nvPr/>
          </p:nvGraphicFramePr>
          <p:xfrm>
            <a:off x="2870378" y="758521"/>
            <a:ext cx="328612" cy="1000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6" name="Уравнение" r:id="rId7" imgW="152334" imgH="393529" progId="Equation.3">
                    <p:embed/>
                  </p:oleObj>
                </mc:Choice>
                <mc:Fallback>
                  <p:oleObj name="Уравнение" r:id="rId7" imgW="152334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378" y="758521"/>
                          <a:ext cx="328612" cy="1000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1785319" y="3118862"/>
            <a:ext cx="2513726" cy="58477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9734" y="4677524"/>
            <a:ext cx="2509311" cy="54225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70°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9734" y="5510928"/>
            <a:ext cx="2514600" cy="5334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160°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80029" y="3907390"/>
            <a:ext cx="2509311" cy="5334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90°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2497138" y="163513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8135" y="4706200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1300" y="3934037"/>
            <a:ext cx="994947" cy="480104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71798" y="5546048"/>
            <a:ext cx="1024449" cy="463159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135" y="3184999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389" y="6282040"/>
            <a:ext cx="749520" cy="536688"/>
          </a:xfrm>
          <a:prstGeom prst="actionButtonForwardNex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2422525" y="173038"/>
            <a:ext cx="3319463" cy="1228725"/>
          </a:xfrm>
          <a:prstGeom prst="wedgeEllipseCallout">
            <a:avLst>
              <a:gd name="adj1" fmla="val 67674"/>
              <a:gd name="adj2" fmla="val 20541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</a:p>
        </p:txBody>
      </p:sp>
    </p:spTree>
    <p:extLst>
      <p:ext uri="{BB962C8B-B14F-4D97-AF65-F5344CB8AC3E}">
        <p14:creationId xmlns:p14="http://schemas.microsoft.com/office/powerpoint/2010/main" val="203545627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173538"/>
            <a:ext cx="30130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04775"/>
            <a:ext cx="4213225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0" name="Группа 8"/>
          <p:cNvGrpSpPr>
            <a:grpSpLocks/>
          </p:cNvGrpSpPr>
          <p:nvPr/>
        </p:nvGrpSpPr>
        <p:grpSpPr bwMode="auto">
          <a:xfrm>
            <a:off x="230188" y="442913"/>
            <a:ext cx="5186362" cy="1754187"/>
            <a:chOff x="230305" y="442962"/>
            <a:chExt cx="5185769" cy="1754704"/>
          </a:xfrm>
        </p:grpSpPr>
        <p:sp>
          <p:nvSpPr>
            <p:cNvPr id="19" name="Скругленная прямоугольная выноска 18"/>
            <p:cNvSpPr/>
            <p:nvPr/>
          </p:nvSpPr>
          <p:spPr>
            <a:xfrm>
              <a:off x="230305" y="442962"/>
              <a:ext cx="5185769" cy="1754704"/>
            </a:xfrm>
            <a:prstGeom prst="wedgeRoundRectCallout">
              <a:avLst>
                <a:gd name="adj1" fmla="val 68415"/>
                <a:gd name="adj2" fmla="val 115165"/>
                <a:gd name="adj3" fmla="val 16667"/>
              </a:avLst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altLang="uk-UA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Вкажіть довжину відрізка </a:t>
              </a:r>
              <a:r>
                <a:rPr lang="ru-RU" altLang="uk-UA" sz="32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АВ</a:t>
              </a:r>
              <a:r>
                <a:rPr lang="ru-RU" altLang="uk-UA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якщо    його довжини дорівнюють 20 см?</a:t>
              </a:r>
              <a:endPara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4613" name="Object 4"/>
            <p:cNvGraphicFramePr>
              <a:graphicFrameLocks noChangeAspect="1"/>
            </p:cNvGraphicFramePr>
            <p:nvPr/>
          </p:nvGraphicFramePr>
          <p:xfrm>
            <a:off x="2258468" y="861170"/>
            <a:ext cx="328612" cy="1000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0" name="Уравнение" r:id="rId7" imgW="152334" imgH="393529" progId="Equation.3">
                    <p:embed/>
                  </p:oleObj>
                </mc:Choice>
                <mc:Fallback>
                  <p:oleObj name="Уравнение" r:id="rId7" imgW="152334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8468" y="861170"/>
                          <a:ext cx="328612" cy="1000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1785319" y="3118862"/>
            <a:ext cx="2513726" cy="58477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 см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9734" y="4677524"/>
            <a:ext cx="2509311" cy="54225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100 см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9734" y="5510928"/>
            <a:ext cx="2514600" cy="5334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 см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80029" y="3907390"/>
            <a:ext cx="2509311" cy="5334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см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2497138" y="163513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9468" y="5517629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637" y="3934037"/>
            <a:ext cx="994947" cy="480104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8135" y="4717069"/>
            <a:ext cx="1024449" cy="463159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7637" y="3184998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389" y="6282040"/>
            <a:ext cx="749520" cy="536688"/>
          </a:xfrm>
          <a:prstGeom prst="actionButtonForwardNex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2422525" y="173038"/>
            <a:ext cx="3319463" cy="1228725"/>
          </a:xfrm>
          <a:prstGeom prst="wedgeEllipseCallout">
            <a:avLst>
              <a:gd name="adj1" fmla="val 67674"/>
              <a:gd name="adj2" fmla="val 20541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</a:p>
        </p:txBody>
      </p:sp>
    </p:spTree>
    <p:extLst>
      <p:ext uri="{BB962C8B-B14F-4D97-AF65-F5344CB8AC3E}">
        <p14:creationId xmlns:p14="http://schemas.microsoft.com/office/powerpoint/2010/main" val="9688307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173538"/>
            <a:ext cx="30130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04775"/>
            <a:ext cx="4213225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8" name="Группа 8"/>
          <p:cNvGrpSpPr>
            <a:grpSpLocks/>
          </p:cNvGrpSpPr>
          <p:nvPr/>
        </p:nvGrpSpPr>
        <p:grpSpPr bwMode="auto">
          <a:xfrm>
            <a:off x="230188" y="104775"/>
            <a:ext cx="5438775" cy="2374900"/>
            <a:chOff x="230305" y="104248"/>
            <a:chExt cx="5438113" cy="2374721"/>
          </a:xfrm>
        </p:grpSpPr>
        <p:sp>
          <p:nvSpPr>
            <p:cNvPr id="19" name="Скругленная прямоугольная выноска 18"/>
            <p:cNvSpPr/>
            <p:nvPr/>
          </p:nvSpPr>
          <p:spPr>
            <a:xfrm>
              <a:off x="230305" y="104248"/>
              <a:ext cx="5438113" cy="2374721"/>
            </a:xfrm>
            <a:prstGeom prst="wedgeRoundRectCallout">
              <a:avLst>
                <a:gd name="adj1" fmla="val 63829"/>
                <a:gd name="adj2" fmla="val 84827"/>
                <a:gd name="adj3" fmla="val 16667"/>
              </a:avLst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altLang="uk-UA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саду ростуть яблуні та груші. Яблунь    від кількості всіх дерев. Скільки груш росте у саду, якщо всіх дерев – 200?</a:t>
              </a:r>
              <a:endPara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661" name="Object 4"/>
            <p:cNvGraphicFramePr>
              <a:graphicFrameLocks noChangeAspect="1"/>
            </p:cNvGraphicFramePr>
            <p:nvPr/>
          </p:nvGraphicFramePr>
          <p:xfrm>
            <a:off x="3753893" y="387453"/>
            <a:ext cx="328612" cy="1000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4" name="Уравнение" r:id="rId7" imgW="152334" imgH="393529" progId="Equation.3">
                    <p:embed/>
                  </p:oleObj>
                </mc:Choice>
                <mc:Fallback>
                  <p:oleObj name="Уравнение" r:id="rId7" imgW="152334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3893" y="387453"/>
                          <a:ext cx="328612" cy="1000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1785319" y="3118862"/>
            <a:ext cx="2513726" cy="584775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89734" y="4677524"/>
            <a:ext cx="2509311" cy="54225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9734" y="5510928"/>
            <a:ext cx="2514600" cy="5334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80029" y="3907390"/>
            <a:ext cx="2509311" cy="5334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glow rad="139700">
              <a:schemeClr val="accent4">
                <a:lumMod val="50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2497138" y="163513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3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2497138" y="173038"/>
            <a:ext cx="3171825" cy="1227137"/>
          </a:xfrm>
          <a:prstGeom prst="wedgeEllipseCallout">
            <a:avLst>
              <a:gd name="adj1" fmla="val 69046"/>
              <a:gd name="adj2" fmla="val 196110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ПОДУМАЙ!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9930" y="3951033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7139" y="5510928"/>
            <a:ext cx="994947" cy="480104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7637" y="4717069"/>
            <a:ext cx="1024449" cy="463159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7637" y="3184998"/>
            <a:ext cx="1008112" cy="490661"/>
          </a:xfrm>
          <a:prstGeom prst="rec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389" y="6282040"/>
            <a:ext cx="749520" cy="536688"/>
          </a:xfrm>
          <a:prstGeom prst="actionButtonForwardNext">
            <a:avLst/>
          </a:prstGeom>
          <a:solidFill>
            <a:srgbClr val="7E35DF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" name="AutoShape 4"/>
          <p:cNvSpPr>
            <a:spLocks noChangeArrowheads="1"/>
          </p:cNvSpPr>
          <p:nvPr/>
        </p:nvSpPr>
        <p:spPr bwMode="auto">
          <a:xfrm>
            <a:off x="2422525" y="173038"/>
            <a:ext cx="3319463" cy="1228725"/>
          </a:xfrm>
          <a:prstGeom prst="wedgeEllipseCallout">
            <a:avLst>
              <a:gd name="adj1" fmla="val 67674"/>
              <a:gd name="adj2" fmla="val 20541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</a:p>
        </p:txBody>
      </p:sp>
    </p:spTree>
    <p:extLst>
      <p:ext uri="{BB962C8B-B14F-4D97-AF65-F5344CB8AC3E}">
        <p14:creationId xmlns:p14="http://schemas.microsoft.com/office/powerpoint/2010/main" val="31851117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012" y="1601143"/>
            <a:ext cx="5770563" cy="3168352"/>
          </a:xfrm>
          <a:prstGeom prst="rect">
            <a:avLst/>
          </a:prstGeom>
          <a:solidFill>
            <a:srgbClr val="F8F8F8"/>
          </a:solidFill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800" b="1" i="1" dirty="0" err="1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Молодці</a:t>
            </a:r>
            <a:r>
              <a:rPr lang="ru-RU" sz="8800" b="1" i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</a:rPr>
              <a:t>!</a:t>
            </a:r>
            <a:endParaRPr lang="ru-RU" sz="8800" b="1" i="1" dirty="0">
              <a:ln w="22225">
                <a:solidFill>
                  <a:srgbClr val="7030A0"/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867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4173538"/>
            <a:ext cx="301307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04775"/>
            <a:ext cx="4213225" cy="616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74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581"/>
            <a:ext cx="9144000" cy="683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16636"/>
          <a:ext cx="8640958" cy="4248468"/>
        </p:xfrm>
        <a:graphic>
          <a:graphicData uri="http://schemas.openxmlformats.org/drawingml/2006/table">
            <a:tbl>
              <a:tblPr/>
              <a:tblGrid>
                <a:gridCol w="864529"/>
                <a:gridCol w="863446"/>
                <a:gridCol w="863446"/>
                <a:gridCol w="863446"/>
                <a:gridCol w="863446"/>
                <a:gridCol w="864529"/>
                <a:gridCol w="864529"/>
                <a:gridCol w="864529"/>
                <a:gridCol w="864529"/>
                <a:gridCol w="864529"/>
              </a:tblGrid>
              <a:tr h="35403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0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879046"/>
            <a:ext cx="748070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/>
            <a:r>
              <a:rPr lang="uk-UA" b="1" dirty="0" smtClean="0"/>
              <a:t>  </a:t>
            </a:r>
            <a:r>
              <a:rPr lang="uk-UA" b="1" dirty="0" smtClean="0">
                <a:solidFill>
                  <a:srgbClr val="002060"/>
                </a:solidFill>
              </a:rPr>
              <a:t>1. Число, записане під рискою дробу.</a:t>
            </a:r>
          </a:p>
          <a:p>
            <a:pPr marL="228600" indent="-228600"/>
            <a:r>
              <a:rPr lang="uk-UA" b="1" dirty="0" smtClean="0">
                <a:solidFill>
                  <a:srgbClr val="002060"/>
                </a:solidFill>
              </a:rPr>
              <a:t>  2. Результат дії ділення.</a:t>
            </a:r>
          </a:p>
          <a:p>
            <a:pPr marL="228600" indent="-228600"/>
            <a:r>
              <a:rPr lang="uk-UA" b="1" dirty="0" smtClean="0">
                <a:solidFill>
                  <a:srgbClr val="002060"/>
                </a:solidFill>
              </a:rPr>
              <a:t>  3. Число, яке має тільки два дільники.</a:t>
            </a:r>
          </a:p>
          <a:p>
            <a:pPr marL="228600" indent="-228600"/>
            <a:r>
              <a:rPr lang="uk-UA" b="1" dirty="0" smtClean="0">
                <a:solidFill>
                  <a:srgbClr val="002060"/>
                </a:solidFill>
              </a:rPr>
              <a:t>  4. Число, записане над рискою дробу.</a:t>
            </a:r>
          </a:p>
          <a:p>
            <a:pPr marL="228600" indent="-228600"/>
            <a:r>
              <a:rPr lang="uk-UA" b="1" dirty="0" smtClean="0">
                <a:solidFill>
                  <a:srgbClr val="002060"/>
                </a:solidFill>
              </a:rPr>
              <a:t>  5. Результат дії додавання.</a:t>
            </a:r>
          </a:p>
          <a:p>
            <a:pPr marL="228600" indent="-228600"/>
            <a:r>
              <a:rPr lang="uk-UA" b="1" dirty="0" smtClean="0">
                <a:solidFill>
                  <a:srgbClr val="002060"/>
                </a:solidFill>
              </a:rPr>
              <a:t>  6. Числа, які діляться на два без остачі.</a:t>
            </a:r>
          </a:p>
          <a:p>
            <a:pPr marL="228600" indent="-228600"/>
            <a:r>
              <a:rPr lang="uk-UA" b="1" dirty="0" smtClean="0">
                <a:solidFill>
                  <a:srgbClr val="002060"/>
                </a:solidFill>
              </a:rPr>
              <a:t>  7. Квадрат десяти.</a:t>
            </a:r>
          </a:p>
          <a:p>
            <a:pPr marL="228600" indent="-228600"/>
            <a:r>
              <a:rPr lang="uk-UA" b="1" dirty="0" smtClean="0">
                <a:solidFill>
                  <a:srgbClr val="002060"/>
                </a:solidFill>
              </a:rPr>
              <a:t>  8. Число, на яке будь-яке число ділиться без остачі.</a:t>
            </a:r>
          </a:p>
          <a:p>
            <a:pPr marL="228600" indent="-228600"/>
            <a:r>
              <a:rPr lang="uk-UA" b="1" dirty="0" smtClean="0">
                <a:solidFill>
                  <a:srgbClr val="002060"/>
                </a:solidFill>
              </a:rPr>
              <a:t>  9. Фігура, яка складається з двох променів, що виходять із однієї точки.</a:t>
            </a:r>
          </a:p>
          <a:p>
            <a:pPr marL="228600" indent="-228600"/>
            <a:r>
              <a:rPr lang="uk-UA" b="1" dirty="0" smtClean="0">
                <a:solidFill>
                  <a:srgbClr val="002060"/>
                </a:solidFill>
              </a:rPr>
              <a:t>10. Дріб, у якого чисельник менший за знаменник.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834" y="385500"/>
            <a:ext cx="35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З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934" y="745540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950" y="110558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6934" y="2492896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6934" y="2132856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1825660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1465620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61870" y="1105580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Ч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980" y="3212976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920" y="2852936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672" y="146562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19672" y="2492896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19672" y="2852936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9672" y="182566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С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9672" y="2132856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05126" y="25460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П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89096" y="745540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40392" y="3855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56422" y="1825660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53216" y="1465620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40392" y="110558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С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47864" y="745540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47864" y="404664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Ч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47864" y="1825660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47864" y="1465620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47864" y="110558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С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47864" y="2545740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47864" y="2905780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47864" y="218570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39952" y="1465620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М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11960" y="110558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47864" y="3212976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76056" y="1105580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П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11960" y="182566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05430" y="146562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48064" y="2545740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І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76056" y="2185700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32680" y="182566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45784" y="3985900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45784" y="3573016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553798" y="3212976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581050" y="290578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Ь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553798" y="2545740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545784" y="2185700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77844" y="182566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532440" y="1465620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589064" y="110558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Р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553798" y="745540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П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737792" y="2185700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18556" y="1825660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У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713748" y="146562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25606" y="1825660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Н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804248" y="1465620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09576" y="1105580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Д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809576" y="764704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0152" y="110558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С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940152" y="1465620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945480" y="1825660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11960" y="74554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С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016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277" y="188640"/>
            <a:ext cx="6512511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Ланцюжок </a:t>
            </a:r>
            <a:br>
              <a:rPr lang="uk-UA" dirty="0" smtClean="0"/>
            </a:br>
            <a:r>
              <a:rPr lang="uk-UA" dirty="0" smtClean="0"/>
              <a:t>«Додавання і віднімання»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43608" y="2492896"/>
                <a:ext cx="648072" cy="13681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uk-UA" sz="24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492896"/>
                <a:ext cx="648072" cy="13681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835696" y="3068960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+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267744" y="2528900"/>
                <a:ext cx="648072" cy="13681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528900"/>
                <a:ext cx="648072" cy="13681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3059832" y="3068960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=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2492896"/>
            <a:ext cx="64807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306896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-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932040" y="2492896"/>
                <a:ext cx="720080" cy="13681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492896"/>
                <a:ext cx="720080" cy="13681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5788527" y="306896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=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10242" y="2492896"/>
            <a:ext cx="63802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056276" y="3068960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-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641855" y="2492896"/>
                <a:ext cx="603505" cy="13681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855" y="2492896"/>
                <a:ext cx="603505" cy="13681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8389377" y="3062211"/>
            <a:ext cx="2880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=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4293096"/>
            <a:ext cx="64807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79712" y="4725144"/>
            <a:ext cx="2880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+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519772" y="4293096"/>
                <a:ext cx="540060" cy="12961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uk-UA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772" y="4293096"/>
                <a:ext cx="540060" cy="12961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3239852" y="4725144"/>
            <a:ext cx="324036" cy="324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=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3743908" y="4437112"/>
            <a:ext cx="97210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317022" y="2528900"/>
                <a:ext cx="648072" cy="13681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022" y="2528900"/>
                <a:ext cx="648072" cy="13681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043608" y="4286868"/>
                <a:ext cx="648072" cy="13681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286868"/>
                <a:ext cx="648072" cy="13681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548978" y="2516769"/>
                <a:ext cx="648072" cy="13681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978" y="2516769"/>
                <a:ext cx="648072" cy="136815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00113" y="836613"/>
            <a:ext cx="7920037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uk-UA" sz="3600" b="1">
                <a:solidFill>
                  <a:srgbClr val="FF0000"/>
                </a:solidFill>
                <a:latin typeface="Times New Roman" panose="02020603050405020304" pitchFamily="18" charset="0"/>
              </a:rPr>
              <a:t>Девіз уроку</a:t>
            </a:r>
          </a:p>
          <a:p>
            <a:endParaRPr lang="uk-UA" altLang="uk-UA" sz="3200"/>
          </a:p>
          <a:p>
            <a:r>
              <a:rPr lang="uk-UA" altLang="uk-UA" sz="4400" b="1">
                <a:solidFill>
                  <a:srgbClr val="800080"/>
                </a:solidFill>
                <a:latin typeface="Monotype Corsiva" panose="03010101010201010101" pitchFamily="66" charset="0"/>
              </a:rPr>
              <a:t>«Щоб дійти до мети, </a:t>
            </a:r>
            <a:br>
              <a:rPr lang="uk-UA" altLang="uk-UA" sz="4400" b="1">
                <a:solidFill>
                  <a:srgbClr val="800080"/>
                </a:solidFill>
                <a:latin typeface="Monotype Corsiva" panose="03010101010201010101" pitchFamily="66" charset="0"/>
              </a:rPr>
            </a:br>
            <a:r>
              <a:rPr lang="uk-UA" altLang="uk-UA" sz="4400" b="1">
                <a:solidFill>
                  <a:srgbClr val="800080"/>
                </a:solidFill>
                <a:latin typeface="Monotype Corsiva" panose="03010101010201010101" pitchFamily="66" charset="0"/>
              </a:rPr>
              <a:t>                   треба перш за все йти»</a:t>
            </a:r>
            <a:r>
              <a:rPr lang="uk-UA" altLang="uk-UA" sz="4400">
                <a:latin typeface="Monotype Corsiva" panose="03010101010201010101" pitchFamily="66" charset="0"/>
              </a:rPr>
              <a:t>        </a:t>
            </a:r>
            <a:br>
              <a:rPr lang="uk-UA" altLang="uk-UA" sz="4400">
                <a:latin typeface="Monotype Corsiva" panose="03010101010201010101" pitchFamily="66" charset="0"/>
              </a:rPr>
            </a:br>
            <a:r>
              <a:rPr lang="uk-UA" altLang="uk-UA" sz="4400">
                <a:latin typeface="Monotype Corsiva" panose="03010101010201010101" pitchFamily="66" charset="0"/>
              </a:rPr>
              <a:t> </a:t>
            </a:r>
            <a:br>
              <a:rPr lang="uk-UA" altLang="uk-UA" sz="4400">
                <a:latin typeface="Monotype Corsiva" panose="03010101010201010101" pitchFamily="66" charset="0"/>
              </a:rPr>
            </a:br>
            <a:r>
              <a:rPr lang="uk-UA" altLang="uk-UA" sz="4400">
                <a:latin typeface="Monotype Corsiva" panose="03010101010201010101" pitchFamily="66" charset="0"/>
              </a:rPr>
              <a:t>                                    </a:t>
            </a:r>
            <a:r>
              <a:rPr lang="uk-UA" altLang="uk-UA" sz="2800" b="1" i="1"/>
              <a:t>Оноре де Бальзак</a:t>
            </a:r>
            <a:r>
              <a:rPr lang="uk-UA" altLang="uk-UA" sz="3200"/>
              <a:t> </a:t>
            </a:r>
            <a:br>
              <a:rPr lang="uk-UA" altLang="uk-UA" sz="3200"/>
            </a:br>
            <a:endParaRPr lang="ru-RU" altLang="uk-UA" sz="3200"/>
          </a:p>
        </p:txBody>
      </p:sp>
      <p:pic>
        <p:nvPicPr>
          <p:cNvPr id="27655" name="Picture 7" descr="mini_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860800"/>
            <a:ext cx="35274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0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063277"/>
            <a:ext cx="8424936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6600" b="1" dirty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Найкраща помилка та, яку допускають під час </a:t>
            </a:r>
            <a:r>
              <a:rPr lang="uk-UA" sz="66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навчання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5400" i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Григорій Сковорода</a:t>
            </a:r>
            <a:endParaRPr lang="ru-RU" sz="5400" i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21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327" y="116632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Ланцюжок </a:t>
            </a:r>
            <a:br>
              <a:rPr lang="uk-UA" dirty="0" smtClean="0"/>
            </a:br>
            <a:r>
              <a:rPr lang="uk-UA" dirty="0" smtClean="0"/>
              <a:t>«Множення і ділення»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27584" y="2204864"/>
                <a:ext cx="792088" cy="16561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uk-UA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04864"/>
                <a:ext cx="792088" cy="165618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835696" y="285293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*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339752" y="2236765"/>
                <a:ext cx="792088" cy="16561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uk-UA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236765"/>
                <a:ext cx="792088" cy="165618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3923928" y="2236765"/>
            <a:ext cx="79208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2238877"/>
            <a:ext cx="79208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580112" y="2238877"/>
                <a:ext cx="792088" cy="16561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/>
                        </a:rPr>
                        <m:t>1</m:t>
                      </m:r>
                      <m:f>
                        <m:fPr>
                          <m:ctrlPr>
                            <a:rPr lang="uk-UA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24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238877"/>
                <a:ext cx="792088" cy="165618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3347864" y="2837803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=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28253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88224" y="28253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=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172400" y="282531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*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373912" y="4080908"/>
            <a:ext cx="79208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835696" y="453656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=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827584" y="4140296"/>
                <a:ext cx="792088" cy="15567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4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uk-UA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140296"/>
                <a:ext cx="792088" cy="155673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4824028" y="4600396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=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923928" y="4080908"/>
                <a:ext cx="792088" cy="16561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uk-UA" sz="24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080908"/>
                <a:ext cx="792088" cy="16561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3347864" y="4578723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5454098" y="4396057"/>
            <a:ext cx="104411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7164288" y="2242968"/>
                <a:ext cx="792088" cy="16561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2242968"/>
                <a:ext cx="792088" cy="16561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394012" y="4060737"/>
                <a:ext cx="792088" cy="16561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012" y="4060737"/>
                <a:ext cx="792088" cy="165618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898179" y="2236765"/>
                <a:ext cx="792088" cy="165618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0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0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179" y="2236765"/>
                <a:ext cx="792088" cy="165618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22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4" grpId="0" animBg="1"/>
      <p:bldP spid="26" grpId="0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512511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err="1"/>
              <a:t>Гра</a:t>
            </a:r>
            <a:r>
              <a:rPr lang="ru-RU" dirty="0"/>
              <a:t> «</a:t>
            </a:r>
            <a:r>
              <a:rPr lang="ru-RU" dirty="0" err="1"/>
              <a:t>Знайди</a:t>
            </a:r>
            <a:r>
              <a:rPr lang="ru-RU" dirty="0"/>
              <a:t> </a:t>
            </a:r>
            <a:r>
              <a:rPr lang="ru-RU" dirty="0" err="1"/>
              <a:t>помилку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  <p:pic>
        <p:nvPicPr>
          <p:cNvPr id="24" name="Рисунок 23" descr="https://nadoest.com/prosmotr/248/247808/247808_html_m5722579a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2016224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s://nadoest.com/prosmotr/248/247808/247808_html_m1a483f9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84784"/>
            <a:ext cx="1584176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https://nadoest.com/prosmotr/248/247808/247808_html_7b27d179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02638"/>
            <a:ext cx="1728192" cy="116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s://nadoest.com/prosmotr/248/247808/247808_html_748eda07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56890"/>
            <a:ext cx="1872208" cy="1164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s://nadoest.com/prosmotr/248/247808/247808_html_3151cabc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9917"/>
            <a:ext cx="1728192" cy="978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https://nadoest.com/prosmotr/248/247808/247808_html_m44e4132d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83" y="3149916"/>
            <a:ext cx="1587361" cy="10711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229813" y="1340768"/>
            <a:ext cx="1758011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</a:t>
            </a:r>
            <a:endParaRPr lang="ru-RU" sz="28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534069" y="1402638"/>
            <a:ext cx="1758011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</a:t>
            </a:r>
            <a:endParaRPr lang="ru-RU" sz="2800" b="1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315867" y="3039378"/>
            <a:ext cx="1758011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так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35371" y="1299695"/>
            <a:ext cx="1945770" cy="13681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ні</a:t>
            </a:r>
            <a:endParaRPr lang="ru-RU" sz="24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935371" y="3130800"/>
            <a:ext cx="1945770" cy="13681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ні</a:t>
            </a:r>
            <a:endParaRPr lang="ru-RU" sz="24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707904" y="3149916"/>
            <a:ext cx="194577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так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940152" y="1340768"/>
                <a:ext cx="1940989" cy="129614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3600" b="1" dirty="0" smtClean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uk-UA" sz="3600" b="1" i="1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1340768"/>
                <a:ext cx="1940989" cy="129614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5896300" y="3149917"/>
                <a:ext cx="1984841" cy="129614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uk-UA" sz="3200" b="1" dirty="0" smtClean="0"/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32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uk-UA" sz="3200" b="1" i="1" smtClean="0"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300" y="3149917"/>
                <a:ext cx="1984841" cy="129614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8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7" grpId="0" animBg="1"/>
      <p:bldP spid="7" grpId="1" animBg="1"/>
      <p:bldP spid="40" grpId="0" animBg="1"/>
      <p:bldP spid="40" grpId="1" animBg="1"/>
      <p:bldP spid="41" grpId="0" animBg="1"/>
      <p:bldP spid="4" grpId="0" animBg="1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LI\Downloads\117647708_671290433464476_6697818302632374855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3"/>
          <a:stretch/>
        </p:blipFill>
        <p:spPr bwMode="auto">
          <a:xfrm>
            <a:off x="0" y="0"/>
            <a:ext cx="9144000" cy="615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1556792"/>
            <a:ext cx="74888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Знайди ціле, якщо вказана частина від цілого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88611" y="3789040"/>
            <a:ext cx="288032" cy="366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3799074"/>
            <a:ext cx="288032" cy="366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3789040"/>
            <a:ext cx="288032" cy="366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020272" y="3789040"/>
            <a:ext cx="288032" cy="366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348551" y="2398742"/>
            <a:ext cx="1368152" cy="1353933"/>
            <a:chOff x="1348551" y="2398742"/>
            <a:chExt cx="1368152" cy="1353933"/>
          </a:xfrm>
        </p:grpSpPr>
        <p:sp>
          <p:nvSpPr>
            <p:cNvPr id="8" name="Овал 7"/>
            <p:cNvSpPr/>
            <p:nvPr/>
          </p:nvSpPr>
          <p:spPr>
            <a:xfrm>
              <a:off x="1348551" y="2398742"/>
              <a:ext cx="1368152" cy="135393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07056" y="2814099"/>
              <a:ext cx="451141" cy="52322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rgbClr val="FF0000"/>
                  </a:solidFill>
                </a:rPr>
                <a:t>8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Овал 13"/>
          <p:cNvSpPr/>
          <p:nvPr/>
        </p:nvSpPr>
        <p:spPr>
          <a:xfrm>
            <a:off x="4824028" y="2398740"/>
            <a:ext cx="1368152" cy="13539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12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095836" y="2383269"/>
            <a:ext cx="1368152" cy="1353933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16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448520" y="2371026"/>
            <a:ext cx="1368152" cy="135393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12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Улыбающееся лицо 16"/>
          <p:cNvSpPr/>
          <p:nvPr/>
        </p:nvSpPr>
        <p:spPr>
          <a:xfrm>
            <a:off x="2258197" y="4509120"/>
            <a:ext cx="1161675" cy="1224136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5652120" y="4534481"/>
            <a:ext cx="1161675" cy="1224136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лыбающееся лицо 19"/>
          <p:cNvSpPr/>
          <p:nvPr/>
        </p:nvSpPr>
        <p:spPr>
          <a:xfrm>
            <a:off x="3902491" y="4559544"/>
            <a:ext cx="1161675" cy="1224136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980668" y="214661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5360399" y="216323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624001" y="216053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1888610" y="20608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007604" y="2674027"/>
                <a:ext cx="360040" cy="7724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uk-UA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04" y="2674027"/>
                <a:ext cx="360040" cy="7724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2740723" y="2689501"/>
                <a:ext cx="360040" cy="7724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uk-UA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723" y="2689501"/>
                <a:ext cx="360040" cy="77241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493494" y="2689501"/>
                <a:ext cx="360040" cy="7724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uk-UA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494" y="2689501"/>
                <a:ext cx="360040" cy="7724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6112500" y="2758681"/>
                <a:ext cx="360040" cy="7724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uk-UA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500" y="2758681"/>
                <a:ext cx="360040" cy="7724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23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6" grpId="0" animBg="1"/>
      <p:bldP spid="24" grpId="0" animBg="1"/>
      <p:bldP spid="25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512511" cy="1143000"/>
          </a:xfrm>
        </p:spPr>
        <p:txBody>
          <a:bodyPr/>
          <a:lstStyle/>
          <a:p>
            <a:r>
              <a:rPr lang="ru-RU" b="0" dirty="0" err="1">
                <a:effectLst/>
              </a:rPr>
              <a:t>Перетворення</a:t>
            </a:r>
            <a:r>
              <a:rPr lang="ru-RU" b="0" dirty="0">
                <a:effectLst/>
              </a:rPr>
              <a:t> </a:t>
            </a:r>
            <a:r>
              <a:rPr lang="ru-RU" b="0" dirty="0" err="1">
                <a:effectLst/>
              </a:rPr>
              <a:t>звичайних</a:t>
            </a:r>
            <a:r>
              <a:rPr lang="ru-RU" b="0" dirty="0">
                <a:effectLst/>
              </a:rPr>
              <a:t> </a:t>
            </a:r>
            <a:r>
              <a:rPr lang="ru-RU" b="0" dirty="0" err="1">
                <a:effectLst/>
              </a:rPr>
              <a:t>дробів</a:t>
            </a:r>
            <a:r>
              <a:rPr lang="ru-RU" b="0" dirty="0">
                <a:effectLst/>
              </a:rPr>
              <a:t> у </a:t>
            </a:r>
            <a:r>
              <a:rPr lang="ru-RU" b="0" dirty="0" err="1">
                <a:effectLst/>
              </a:rPr>
              <a:t>десяткові</a:t>
            </a:r>
            <a:endParaRPr lang="ru-RU" dirty="0"/>
          </a:p>
        </p:txBody>
      </p:sp>
      <p:pic>
        <p:nvPicPr>
          <p:cNvPr id="15365" name="Picture 5" descr="https://fizmat.7mile.net/mat-6/35.files/image0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51" y="3379667"/>
            <a:ext cx="678873" cy="120146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fizmat.7mile.net/mat-6/35.files/image0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79666"/>
            <a:ext cx="886720" cy="134907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https://fizmat.7mile.net/mat-6/35.files/image0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11" y="3324455"/>
            <a:ext cx="872480" cy="14412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fizmat.7mile.net/mat-6/35.files/image0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50" y="3248979"/>
            <a:ext cx="887855" cy="147976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s://fizmat.7mile.net/mat-6/35.files/image01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44" y="4793637"/>
            <a:ext cx="468466" cy="131756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https://fizmat.7mile.net/mat-6/35.files/image01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268" y="4845489"/>
            <a:ext cx="739225" cy="133060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s://fizmat.7mile.net/mat-6/35.files/image01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26" y="4728742"/>
            <a:ext cx="771922" cy="144735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9" name="Picture 19" descr="http://prostoshkola.com/data/b/91/answers/gimdvt4edz9ax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755576" y="2492896"/>
            <a:ext cx="790575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843452" y="4845489"/>
                <a:ext cx="504056" cy="125781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36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uk-UA" sz="3600" b="0" i="0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452" y="4845489"/>
                <a:ext cx="504056" cy="125781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732447" y="3476341"/>
            <a:ext cx="747663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0,75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31841" y="3573016"/>
            <a:ext cx="86409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0,125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796510" y="3550147"/>
            <a:ext cx="643703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0,15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44208" y="3541019"/>
            <a:ext cx="64807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2,4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4948363"/>
            <a:ext cx="93244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0,1(3)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250492" y="4970342"/>
            <a:ext cx="867857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1,1(6)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790180" y="4948363"/>
            <a:ext cx="717923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0,(3)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347508" y="4948364"/>
            <a:ext cx="74477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0,(1)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36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LI\Downloads\123073916_1173380566396008_4720472243022491319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3"/>
            <a:ext cx="9144000" cy="686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4759" y="332655"/>
            <a:ext cx="828092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Мета:</a:t>
            </a:r>
            <a:r>
              <a:rPr lang="ru-RU" sz="3200" dirty="0"/>
              <a:t> </a:t>
            </a:r>
            <a:endParaRPr lang="ru-RU" sz="3200" i="1" dirty="0" smtClean="0"/>
          </a:p>
          <a:p>
            <a:r>
              <a:rPr lang="ru-RU" sz="3200" i="1" dirty="0"/>
              <a:t>-</a:t>
            </a:r>
            <a:r>
              <a:rPr lang="ru-RU" sz="3200" i="1" dirty="0" smtClean="0"/>
              <a:t> </a:t>
            </a:r>
            <a:r>
              <a:rPr lang="ru-RU" sz="3200" i="1" dirty="0" err="1"/>
              <a:t>навчальна</a:t>
            </a:r>
            <a:r>
              <a:rPr lang="ru-RU" sz="3200" i="1" dirty="0"/>
              <a:t>: </a:t>
            </a:r>
            <a:r>
              <a:rPr lang="ru-RU" sz="3200" i="1" dirty="0" err="1"/>
              <a:t>систематизувати</a:t>
            </a:r>
            <a:r>
              <a:rPr lang="ru-RU" sz="3200" i="1" dirty="0"/>
              <a:t> і </a:t>
            </a:r>
            <a:r>
              <a:rPr lang="ru-RU" sz="3200" i="1" dirty="0" err="1"/>
              <a:t>узагальнити</a:t>
            </a:r>
            <a:r>
              <a:rPr lang="ru-RU" sz="3200" i="1" dirty="0"/>
              <a:t> </a:t>
            </a:r>
            <a:r>
              <a:rPr lang="ru-RU" sz="3200" i="1" dirty="0" err="1"/>
              <a:t>теоретичні</a:t>
            </a:r>
            <a:r>
              <a:rPr lang="ru-RU" sz="3200" i="1" dirty="0"/>
              <a:t> і </a:t>
            </a:r>
            <a:r>
              <a:rPr lang="ru-RU" sz="3200" i="1" dirty="0" err="1"/>
              <a:t>практичні</a:t>
            </a:r>
            <a:r>
              <a:rPr lang="ru-RU" sz="3200" i="1" dirty="0"/>
              <a:t> </a:t>
            </a:r>
            <a:r>
              <a:rPr lang="ru-RU" sz="3200" i="1" dirty="0" err="1"/>
              <a:t>знання</a:t>
            </a:r>
            <a:r>
              <a:rPr lang="ru-RU" sz="3200" i="1" dirty="0"/>
              <a:t> </a:t>
            </a:r>
            <a:r>
              <a:rPr lang="ru-RU" sz="3200" i="1" dirty="0" err="1"/>
              <a:t>учнів</a:t>
            </a:r>
            <a:r>
              <a:rPr lang="ru-RU" sz="3200" i="1" dirty="0"/>
              <a:t> з теми в </a:t>
            </a:r>
            <a:r>
              <a:rPr lang="ru-RU" sz="3200" i="1" dirty="0" err="1"/>
              <a:t>процесі</a:t>
            </a:r>
            <a:r>
              <a:rPr lang="ru-RU" sz="3200" i="1" dirty="0"/>
              <a:t> </a:t>
            </a:r>
            <a:r>
              <a:rPr lang="ru-RU" sz="3200" i="1" dirty="0" err="1"/>
              <a:t>розв’язування</a:t>
            </a:r>
            <a:r>
              <a:rPr lang="ru-RU" sz="3200" i="1" dirty="0"/>
              <a:t> </a:t>
            </a:r>
            <a:r>
              <a:rPr lang="ru-RU" sz="3200" i="1" dirty="0" err="1"/>
              <a:t>вправ</a:t>
            </a:r>
            <a:r>
              <a:rPr lang="ru-RU" sz="3200" i="1" dirty="0"/>
              <a:t> і задач;</a:t>
            </a:r>
            <a:endParaRPr lang="ru-RU" sz="3200" dirty="0"/>
          </a:p>
          <a:p>
            <a:r>
              <a:rPr lang="ru-RU" sz="3200" i="1" dirty="0"/>
              <a:t>- </a:t>
            </a:r>
            <a:r>
              <a:rPr lang="ru-RU" sz="3200" i="1" dirty="0" err="1"/>
              <a:t>розвиваюча</a:t>
            </a:r>
            <a:r>
              <a:rPr lang="ru-RU" sz="3200" i="1" dirty="0"/>
              <a:t>: </a:t>
            </a:r>
            <a:r>
              <a:rPr lang="ru-RU" sz="3200" i="1" dirty="0" err="1"/>
              <a:t>стимулювати</a:t>
            </a:r>
            <a:r>
              <a:rPr lang="ru-RU" sz="3200" i="1" dirty="0"/>
              <a:t> </a:t>
            </a:r>
            <a:r>
              <a:rPr lang="ru-RU" sz="3200" i="1" dirty="0" err="1"/>
              <a:t>творчу</a:t>
            </a:r>
            <a:r>
              <a:rPr lang="ru-RU" sz="3200" i="1" dirty="0"/>
              <a:t> та </a:t>
            </a:r>
            <a:r>
              <a:rPr lang="ru-RU" sz="3200" i="1" dirty="0" err="1"/>
              <a:t>пізнавальну</a:t>
            </a:r>
            <a:r>
              <a:rPr lang="ru-RU" sz="3200" i="1" dirty="0"/>
              <a:t> </a:t>
            </a:r>
            <a:r>
              <a:rPr lang="ru-RU" sz="3200" i="1" dirty="0" err="1"/>
              <a:t>діяльність</a:t>
            </a:r>
            <a:r>
              <a:rPr lang="ru-RU" sz="3200" i="1" dirty="0"/>
              <a:t> </a:t>
            </a:r>
            <a:r>
              <a:rPr lang="ru-RU" sz="3200" i="1" dirty="0" err="1"/>
              <a:t>учнів</a:t>
            </a:r>
            <a:r>
              <a:rPr lang="ru-RU" sz="3200" i="1" dirty="0"/>
              <a:t>, </a:t>
            </a:r>
            <a:r>
              <a:rPr lang="ru-RU" sz="3200" i="1" dirty="0" err="1"/>
              <a:t>розвивати</a:t>
            </a:r>
            <a:r>
              <a:rPr lang="ru-RU" sz="3200" i="1" dirty="0"/>
              <a:t> </a:t>
            </a:r>
            <a:r>
              <a:rPr lang="ru-RU" sz="3200" i="1" dirty="0" err="1"/>
              <a:t>навички</a:t>
            </a:r>
            <a:r>
              <a:rPr lang="ru-RU" sz="3200" i="1" dirty="0"/>
              <a:t> </a:t>
            </a:r>
            <a:r>
              <a:rPr lang="ru-RU" sz="3200" i="1" dirty="0" err="1"/>
              <a:t>самореалізації</a:t>
            </a:r>
            <a:r>
              <a:rPr lang="ru-RU" sz="3200" i="1" dirty="0"/>
              <a:t>, </a:t>
            </a:r>
            <a:r>
              <a:rPr lang="ru-RU" sz="3200" i="1" dirty="0" err="1"/>
              <a:t>співпраці</a:t>
            </a:r>
            <a:r>
              <a:rPr lang="ru-RU" sz="3200" i="1" dirty="0"/>
              <a:t>, </a:t>
            </a:r>
            <a:r>
              <a:rPr lang="ru-RU" sz="3200" i="1" dirty="0" err="1"/>
              <a:t>вміння</a:t>
            </a:r>
            <a:r>
              <a:rPr lang="ru-RU" sz="3200" i="1" dirty="0"/>
              <a:t> </a:t>
            </a:r>
            <a:r>
              <a:rPr lang="ru-RU" sz="3200" i="1" dirty="0" err="1"/>
              <a:t>аналізувати</a:t>
            </a:r>
            <a:r>
              <a:rPr lang="ru-RU" sz="3200" i="1" dirty="0"/>
              <a:t>, </a:t>
            </a:r>
            <a:r>
              <a:rPr lang="ru-RU" sz="3200" i="1" dirty="0" err="1"/>
              <a:t>оцінювати</a:t>
            </a:r>
            <a:r>
              <a:rPr lang="ru-RU" sz="3200" i="1" dirty="0"/>
              <a:t> </a:t>
            </a:r>
            <a:r>
              <a:rPr lang="ru-RU" sz="3200" i="1" dirty="0" err="1"/>
              <a:t>свої</a:t>
            </a:r>
            <a:r>
              <a:rPr lang="ru-RU" sz="3200" i="1" dirty="0"/>
              <a:t> </a:t>
            </a:r>
            <a:r>
              <a:rPr lang="ru-RU" sz="3200" i="1" dirty="0" err="1"/>
              <a:t>дії</a:t>
            </a:r>
            <a:r>
              <a:rPr lang="ru-RU" sz="3200" i="1" dirty="0"/>
              <a:t> та </a:t>
            </a:r>
            <a:r>
              <a:rPr lang="ru-RU" sz="3200" i="1" dirty="0" err="1"/>
              <a:t>дії</a:t>
            </a:r>
            <a:r>
              <a:rPr lang="ru-RU" sz="3200" i="1" dirty="0"/>
              <a:t> </a:t>
            </a:r>
            <a:r>
              <a:rPr lang="ru-RU" sz="3200" i="1" dirty="0" err="1"/>
              <a:t>інших</a:t>
            </a:r>
            <a:r>
              <a:rPr lang="ru-RU" sz="3200" i="1" dirty="0"/>
              <a:t>, </a:t>
            </a:r>
            <a:r>
              <a:rPr lang="ru-RU" sz="3200" i="1" dirty="0" err="1"/>
              <a:t>сприяти</a:t>
            </a:r>
            <a:r>
              <a:rPr lang="ru-RU" sz="3200" i="1" dirty="0"/>
              <a:t> </a:t>
            </a:r>
            <a:r>
              <a:rPr lang="ru-RU" sz="3200" i="1" dirty="0" err="1"/>
              <a:t>розвитку</a:t>
            </a:r>
            <a:r>
              <a:rPr lang="ru-RU" sz="3200" i="1" dirty="0"/>
              <a:t> </a:t>
            </a:r>
            <a:r>
              <a:rPr lang="ru-RU" sz="3200" i="1" dirty="0" err="1"/>
              <a:t>логічного</a:t>
            </a:r>
            <a:r>
              <a:rPr lang="ru-RU" sz="3200" i="1" dirty="0"/>
              <a:t> </a:t>
            </a:r>
            <a:r>
              <a:rPr lang="ru-RU" sz="3200" i="1" dirty="0" err="1"/>
              <a:t>мислення</a:t>
            </a:r>
            <a:r>
              <a:rPr lang="ru-RU" sz="3200" i="1" dirty="0"/>
              <a:t>;</a:t>
            </a:r>
            <a:endParaRPr lang="ru-RU" sz="3200" dirty="0"/>
          </a:p>
          <a:p>
            <a:r>
              <a:rPr lang="ru-RU" sz="3200" i="1" dirty="0"/>
              <a:t>- </a:t>
            </a:r>
            <a:r>
              <a:rPr lang="ru-RU" sz="3200" i="1" dirty="0" err="1"/>
              <a:t>виховна</a:t>
            </a:r>
            <a:r>
              <a:rPr lang="ru-RU" sz="3200" i="1" dirty="0"/>
              <a:t>: </a:t>
            </a:r>
            <a:r>
              <a:rPr lang="ru-RU" sz="3200" i="1" dirty="0" err="1"/>
              <a:t>виховувати</a:t>
            </a:r>
            <a:r>
              <a:rPr lang="ru-RU" sz="3200" i="1" dirty="0"/>
              <a:t> </a:t>
            </a:r>
            <a:r>
              <a:rPr lang="ru-RU" sz="3200" i="1" dirty="0" err="1"/>
              <a:t>увагу</a:t>
            </a:r>
            <a:r>
              <a:rPr lang="ru-RU" sz="3200" i="1" dirty="0"/>
              <a:t>, </a:t>
            </a:r>
            <a:r>
              <a:rPr lang="ru-RU" sz="3200" i="1" dirty="0" err="1"/>
              <a:t>наполегливість</a:t>
            </a:r>
            <a:r>
              <a:rPr lang="ru-RU" sz="3200" i="1" dirty="0"/>
              <a:t>, </a:t>
            </a:r>
            <a:r>
              <a:rPr lang="ru-RU" sz="3200" i="1" dirty="0" err="1"/>
              <a:t>працьовитість</a:t>
            </a:r>
            <a:r>
              <a:rPr lang="ru-RU" sz="3200" i="1" dirty="0"/>
              <a:t>, </a:t>
            </a:r>
            <a:r>
              <a:rPr lang="ru-RU" sz="3200" i="1" dirty="0" err="1"/>
              <a:t>самостійність</a:t>
            </a:r>
            <a:r>
              <a:rPr lang="ru-RU" sz="3200" i="1" dirty="0"/>
              <a:t>, </a:t>
            </a:r>
            <a:r>
              <a:rPr lang="ru-RU" sz="3200" i="1" dirty="0" err="1"/>
              <a:t>відповідальність</a:t>
            </a:r>
            <a:r>
              <a:rPr lang="ru-RU" sz="3200" i="1" dirty="0"/>
              <a:t> та </a:t>
            </a:r>
            <a:r>
              <a:rPr lang="ru-RU" sz="3200" i="1" dirty="0" err="1"/>
              <a:t>вимогливість</a:t>
            </a:r>
            <a:r>
              <a:rPr lang="ru-RU" sz="3200" i="1" dirty="0"/>
              <a:t> до себе.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399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m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1" y="0"/>
            <a:ext cx="9125614" cy="360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979613" y="404813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 altLang="uk-UA"/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Формула" r:id="rId5" imgW="114120" imgH="215640" progId="Equation.3">
                  <p:embed/>
                </p:oleObj>
              </mc:Choice>
              <mc:Fallback>
                <p:oleObj name="Формула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4514850" y="3213100"/>
          <a:ext cx="114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Формула" r:id="rId7" imgW="114120" imgH="431640" progId="Equation.3">
                  <p:embed/>
                </p:oleObj>
              </mc:Choice>
              <mc:Fallback>
                <p:oleObj name="Формула" r:id="rId7" imgW="114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213100"/>
                        <a:ext cx="114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9" name="Picture 15" descr="http://uznaiki.ru/Detskie_igrushki/Razvivayushhie_igry/images/Drobi-malie-N1-Krug-Art..-D14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3" y="3601668"/>
            <a:ext cx="9152563" cy="32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53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vitppt.com.ua/images/35/34385/96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3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548680"/>
            <a:ext cx="70567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4400" b="1" dirty="0">
                <a:solidFill>
                  <a:srgbClr val="FF0000"/>
                </a:solidFill>
              </a:rPr>
              <a:t>У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sz="4400" dirty="0"/>
              <a:t>- </a:t>
            </a:r>
            <a:r>
              <a:rPr lang="ru-RU" sz="4400" dirty="0" err="1"/>
              <a:t>усміхненими</a:t>
            </a:r>
            <a:endParaRPr lang="ru-RU" sz="4400" dirty="0"/>
          </a:p>
          <a:p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4400" b="1" dirty="0">
                <a:solidFill>
                  <a:srgbClr val="FF0000"/>
                </a:solidFill>
              </a:rPr>
              <a:t>С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ru-RU" sz="4400" dirty="0"/>
              <a:t> - </a:t>
            </a:r>
            <a:r>
              <a:rPr lang="ru-RU" sz="4400" dirty="0" err="1"/>
              <a:t>спокійними</a:t>
            </a:r>
            <a:endParaRPr lang="ru-RU" sz="4400" dirty="0"/>
          </a:p>
          <a:p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4400" b="1" dirty="0">
                <a:solidFill>
                  <a:srgbClr val="FF0000"/>
                </a:solidFill>
              </a:rPr>
              <a:t>П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ru-RU" sz="4400" dirty="0"/>
              <a:t> - </a:t>
            </a:r>
            <a:r>
              <a:rPr lang="ru-RU" sz="4400" dirty="0" err="1"/>
              <a:t>прогресивними</a:t>
            </a:r>
            <a:endParaRPr lang="ru-RU" sz="4400" dirty="0"/>
          </a:p>
          <a:p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4400" b="1" dirty="0">
                <a:solidFill>
                  <a:srgbClr val="FF0000"/>
                </a:solidFill>
              </a:rPr>
              <a:t>І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ru-RU" sz="4400" dirty="0"/>
              <a:t> - </a:t>
            </a:r>
            <a:r>
              <a:rPr lang="ru-RU" sz="4400" dirty="0" err="1"/>
              <a:t>ініціативними</a:t>
            </a:r>
            <a:endParaRPr lang="ru-RU" sz="4400" dirty="0"/>
          </a:p>
          <a:p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4400" b="1" dirty="0">
                <a:solidFill>
                  <a:srgbClr val="FF0000"/>
                </a:solidFill>
              </a:rPr>
              <a:t>Х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ru-RU" sz="4400" dirty="0"/>
              <a:t> - </a:t>
            </a:r>
            <a:r>
              <a:rPr lang="ru-RU" sz="4400" dirty="0" err="1"/>
              <a:t>хоробрими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7118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7272808" cy="57554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4000" b="1" dirty="0"/>
              <a:t>Мотивація навчальної </a:t>
            </a:r>
            <a:r>
              <a:rPr lang="uk-UA" sz="4000" b="1" dirty="0" smtClean="0"/>
              <a:t>діяльності</a:t>
            </a:r>
          </a:p>
          <a:p>
            <a:endParaRPr lang="ru-RU" sz="4000" dirty="0"/>
          </a:p>
          <a:p>
            <a:r>
              <a:rPr lang="uk-UA" sz="3600" b="1" u="sng" dirty="0">
                <a:solidFill>
                  <a:schemeClr val="accent2">
                    <a:lumMod val="75000"/>
                  </a:schemeClr>
                </a:solidFill>
              </a:rPr>
              <a:t>Відгадайте </a:t>
            </a:r>
            <a:r>
              <a:rPr lang="uk-UA" sz="3600" b="1" u="sng" dirty="0" smtClean="0">
                <a:solidFill>
                  <a:schemeClr val="accent2">
                    <a:lumMod val="75000"/>
                  </a:schemeClr>
                </a:solidFill>
              </a:rPr>
              <a:t>загадку</a:t>
            </a:r>
          </a:p>
          <a:p>
            <a:endParaRPr lang="uk-UA" sz="3600" b="1" u="sng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4400" dirty="0" smtClean="0"/>
              <a:t>На </a:t>
            </a:r>
            <a:r>
              <a:rPr lang="uk-UA" sz="4400" dirty="0"/>
              <a:t>базарі їх не купиш, </a:t>
            </a:r>
            <a:endParaRPr lang="uk-UA" sz="4400" dirty="0" smtClean="0"/>
          </a:p>
          <a:p>
            <a:r>
              <a:rPr lang="uk-UA" sz="4400" dirty="0" smtClean="0"/>
              <a:t>на </a:t>
            </a:r>
            <a:r>
              <a:rPr lang="uk-UA" sz="4400" dirty="0"/>
              <a:t>дорозі не </a:t>
            </a:r>
            <a:r>
              <a:rPr lang="uk-UA" sz="4400" dirty="0" smtClean="0"/>
              <a:t>знайдеш.</a:t>
            </a:r>
            <a:endParaRPr lang="ru-RU" sz="4400" dirty="0"/>
          </a:p>
          <a:p>
            <a:r>
              <a:rPr lang="uk-UA" sz="4400" dirty="0"/>
              <a:t>Їх не зважиш на терезах, </a:t>
            </a:r>
            <a:endParaRPr lang="uk-UA" sz="4400" dirty="0" smtClean="0"/>
          </a:p>
          <a:p>
            <a:r>
              <a:rPr lang="uk-UA" sz="4400" dirty="0" smtClean="0"/>
              <a:t>і </a:t>
            </a:r>
            <a:r>
              <a:rPr lang="uk-UA" sz="4400" dirty="0"/>
              <a:t>ціни не підбереш. </a:t>
            </a:r>
            <a:endParaRPr lang="ru-RU" sz="4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44008" y="2132856"/>
            <a:ext cx="3528392" cy="15095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ЗНАННЯ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8781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63860"/>
            <a:ext cx="87129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Розминка«Теоретична</a:t>
            </a:r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</a:rPr>
              <a:t>»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3200" dirty="0"/>
              <a:t>Закінчити речення…</a:t>
            </a:r>
            <a:r>
              <a:rPr lang="uk-UA" sz="3200" b="1" i="1" dirty="0"/>
              <a:t> </a:t>
            </a:r>
            <a:endParaRPr lang="ru-RU" sz="3200" dirty="0"/>
          </a:p>
          <a:p>
            <a:r>
              <a:rPr lang="uk-UA" sz="2800" dirty="0"/>
              <a:t>1 Дріб складається з ….</a:t>
            </a:r>
            <a:endParaRPr lang="ru-RU" sz="2800" dirty="0"/>
          </a:p>
          <a:p>
            <a:r>
              <a:rPr lang="uk-UA" sz="2800" dirty="0"/>
              <a:t>2. Значення дробу не зміниться якщо …</a:t>
            </a:r>
            <a:endParaRPr lang="ru-RU" sz="2800" dirty="0"/>
          </a:p>
          <a:p>
            <a:r>
              <a:rPr lang="uk-UA" sz="2800" dirty="0"/>
              <a:t>3. </a:t>
            </a:r>
            <a:r>
              <a:rPr lang="uk-UA" sz="2800" dirty="0" smtClean="0"/>
              <a:t>Сформулюйте основну властивість дробу…</a:t>
            </a:r>
            <a:endParaRPr lang="ru-RU" sz="2800" dirty="0"/>
          </a:p>
          <a:p>
            <a:r>
              <a:rPr lang="uk-UA" sz="2800" dirty="0"/>
              <a:t>4. Скоротити дріб означає…</a:t>
            </a:r>
            <a:endParaRPr lang="ru-RU" sz="2800" dirty="0"/>
          </a:p>
          <a:p>
            <a:r>
              <a:rPr lang="uk-UA" sz="2800" dirty="0"/>
              <a:t>5. Щоб знайти суму або різницю дробів  з рівними (різними)  </a:t>
            </a:r>
            <a:r>
              <a:rPr lang="uk-UA" sz="2800" dirty="0" smtClean="0"/>
              <a:t>знаменниками  …</a:t>
            </a:r>
            <a:endParaRPr lang="ru-RU" sz="2800" dirty="0"/>
          </a:p>
          <a:p>
            <a:r>
              <a:rPr lang="uk-UA" sz="2800" dirty="0"/>
              <a:t>6. Щоб помножити дріб на дріб </a:t>
            </a:r>
            <a:r>
              <a:rPr lang="uk-UA" sz="2800" dirty="0" smtClean="0"/>
              <a:t>…</a:t>
            </a:r>
            <a:endParaRPr lang="ru-RU" sz="2800" dirty="0"/>
          </a:p>
          <a:p>
            <a:r>
              <a:rPr lang="uk-UA" sz="2800" dirty="0"/>
              <a:t>7. Числа називаються </a:t>
            </a:r>
            <a:r>
              <a:rPr lang="uk-UA" sz="2800" dirty="0" err="1"/>
              <a:t>взаємнооберненими</a:t>
            </a:r>
            <a:r>
              <a:rPr lang="uk-UA" sz="2800" dirty="0"/>
              <a:t> якщо…</a:t>
            </a:r>
            <a:endParaRPr lang="ru-RU" sz="2800" dirty="0"/>
          </a:p>
          <a:p>
            <a:r>
              <a:rPr lang="uk-UA" sz="2800" dirty="0"/>
              <a:t>8. Щоб поділити один дріб на другий </a:t>
            </a:r>
            <a:r>
              <a:rPr lang="uk-UA" sz="2800" dirty="0" smtClean="0"/>
              <a:t>…</a:t>
            </a:r>
            <a:endParaRPr lang="ru-RU" sz="2800" dirty="0"/>
          </a:p>
          <a:p>
            <a:r>
              <a:rPr lang="uk-UA" sz="2800" dirty="0"/>
              <a:t>9. Щоб перетворити звичайний дріб у десятковий </a:t>
            </a:r>
            <a:r>
              <a:rPr lang="uk-UA" sz="2800" dirty="0" smtClean="0"/>
              <a:t>…</a:t>
            </a:r>
            <a:endParaRPr lang="ru-RU" sz="2800" dirty="0"/>
          </a:p>
          <a:p>
            <a:r>
              <a:rPr lang="uk-UA" sz="2800" dirty="0"/>
              <a:t>10. Щоб помножити або поділити мішані </a:t>
            </a:r>
            <a:r>
              <a:rPr lang="uk-UA" sz="2800" dirty="0" smtClean="0"/>
              <a:t>числа…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84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286</TotalTime>
  <Words>983</Words>
  <Application>Microsoft Office PowerPoint</Application>
  <PresentationFormat>Экран (4:3)</PresentationFormat>
  <Paragraphs>384</Paragraphs>
  <Slides>35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Воздушный поток</vt:lpstr>
      <vt:lpstr>Формула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Ланцюжок  «Додавання і віднімання»</vt:lpstr>
      <vt:lpstr>Презентация PowerPoint</vt:lpstr>
      <vt:lpstr>Ланцюжок  «Множення і ділення»</vt:lpstr>
      <vt:lpstr>Гра «Знайди помилку» </vt:lpstr>
      <vt:lpstr>Презентация PowerPoint</vt:lpstr>
      <vt:lpstr>Перетворення звичайних дробів у десяткові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</dc:creator>
  <cp:lastModifiedBy>LI</cp:lastModifiedBy>
  <cp:revision>29</cp:revision>
  <dcterms:created xsi:type="dcterms:W3CDTF">2020-11-11T13:27:40Z</dcterms:created>
  <dcterms:modified xsi:type="dcterms:W3CDTF">2020-11-14T16:25:54Z</dcterms:modified>
</cp:coreProperties>
</file>