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59" r:id="rId6"/>
    <p:sldId id="264" r:id="rId7"/>
    <p:sldId id="261" r:id="rId8"/>
    <p:sldId id="258" r:id="rId9"/>
    <p:sldId id="263" r:id="rId10"/>
    <p:sldId id="270" r:id="rId11"/>
    <p:sldId id="269" r:id="rId12"/>
    <p:sldId id="262" r:id="rId13"/>
    <p:sldId id="267" r:id="rId14"/>
    <p:sldId id="26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147116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27261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311143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77031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246966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425471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266430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354842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279784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2574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F3AC25-0D0A-4B45-80AB-D9CF384E988F}" type="datetimeFigureOut">
              <a:rPr lang="ru-RU" smtClean="0"/>
              <a:t>05.11.2020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4C95541-BA08-4F2A-B73C-E696B1E6A62B}" type="slidenum">
              <a:rPr lang="ru-RU" smtClean="0"/>
              <a:t>‹#›</a:t>
            </a:fld>
            <a:endParaRPr lang="ru-RU" dirty="0"/>
          </a:p>
        </p:txBody>
      </p:sp>
    </p:spTree>
    <p:extLst>
      <p:ext uri="{BB962C8B-B14F-4D97-AF65-F5344CB8AC3E}">
        <p14:creationId xmlns:p14="http://schemas.microsoft.com/office/powerpoint/2010/main" val="28102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3AC25-0D0A-4B45-80AB-D9CF384E988F}" type="datetimeFigureOut">
              <a:rPr lang="ru-RU" smtClean="0"/>
              <a:t>05.11.2020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95541-BA08-4F2A-B73C-E696B1E6A62B}" type="slidenum">
              <a:rPr lang="ru-RU" smtClean="0"/>
              <a:t>‹#›</a:t>
            </a:fld>
            <a:endParaRPr lang="ru-RU" dirty="0"/>
          </a:p>
        </p:txBody>
      </p:sp>
    </p:spTree>
    <p:extLst>
      <p:ext uri="{BB962C8B-B14F-4D97-AF65-F5344CB8AC3E}">
        <p14:creationId xmlns:p14="http://schemas.microsoft.com/office/powerpoint/2010/main" val="306094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1524000" y="638629"/>
            <a:ext cx="9144000" cy="2583542"/>
          </a:xfrm>
          <a:solidFill>
            <a:schemeClr val="accent4">
              <a:lumMod val="60000"/>
              <a:lumOff val="40000"/>
            </a:schemeClr>
          </a:solidFill>
        </p:spPr>
        <p:txBody>
          <a:bodyPr>
            <a:noAutofit/>
          </a:bodyPr>
          <a:lstStyle/>
          <a:p>
            <a:r>
              <a:rPr lang="uk-UA" sz="6600" dirty="0" smtClean="0">
                <a:latin typeface="Times New Roman" panose="02020603050405020304" pitchFamily="18" charset="0"/>
                <a:cs typeface="Times New Roman" panose="02020603050405020304" pitchFamily="18" charset="0"/>
              </a:rPr>
              <a:t>Стежками </a:t>
            </a:r>
            <a:br>
              <a:rPr lang="uk-UA" sz="6600" dirty="0" smtClean="0">
                <a:latin typeface="Times New Roman" panose="02020603050405020304" pitchFamily="18" charset="0"/>
                <a:cs typeface="Times New Roman" panose="02020603050405020304" pitchFamily="18" charset="0"/>
              </a:rPr>
            </a:br>
            <a:r>
              <a:rPr lang="uk-UA" sz="6600" dirty="0" smtClean="0">
                <a:latin typeface="Times New Roman" panose="02020603050405020304" pitchFamily="18" charset="0"/>
                <a:cs typeface="Times New Roman" panose="02020603050405020304" pitchFamily="18" charset="0"/>
              </a:rPr>
              <a:t>літературних творів</a:t>
            </a:r>
            <a:br>
              <a:rPr lang="uk-UA" sz="6600" dirty="0" smtClean="0">
                <a:latin typeface="Times New Roman" panose="02020603050405020304" pitchFamily="18" charset="0"/>
                <a:cs typeface="Times New Roman" panose="02020603050405020304" pitchFamily="18" charset="0"/>
              </a:rPr>
            </a:br>
            <a:r>
              <a:rPr lang="uk-UA" sz="4000" b="1" dirty="0" smtClean="0">
                <a:latin typeface="Times New Roman" panose="02020603050405020304" pitchFamily="18" charset="0"/>
                <a:cs typeface="Times New Roman" panose="02020603050405020304" pitchFamily="18" charset="0"/>
              </a:rPr>
              <a:t>(урок-узагальнення)</a:t>
            </a:r>
            <a:endParaRPr lang="ru-RU" sz="40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026162" y="4078514"/>
            <a:ext cx="3641838" cy="24724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uk-UA" sz="2000" dirty="0" smtClean="0">
                <a:latin typeface="Times New Roman" panose="02020603050405020304" pitchFamily="18" charset="0"/>
                <a:cs typeface="Times New Roman" panose="02020603050405020304" pitchFamily="18" charset="0"/>
              </a:rPr>
              <a:t>Підготувала</a:t>
            </a:r>
          </a:p>
          <a:p>
            <a:r>
              <a:rPr lang="uk-UA" sz="2000" dirty="0" smtClean="0">
                <a:latin typeface="Times New Roman" panose="02020603050405020304" pitchFamily="18" charset="0"/>
                <a:cs typeface="Times New Roman" panose="02020603050405020304" pitchFamily="18" charset="0"/>
              </a:rPr>
              <a:t>Пархоменко Г.А.,</a:t>
            </a:r>
          </a:p>
          <a:p>
            <a:r>
              <a:rPr lang="uk-UA" sz="2000" dirty="0" smtClean="0">
                <a:latin typeface="Times New Roman" panose="02020603050405020304" pitchFamily="18" charset="0"/>
                <a:cs typeface="Times New Roman" panose="02020603050405020304" pitchFamily="18" charset="0"/>
              </a:rPr>
              <a:t>учитель української мови </a:t>
            </a:r>
          </a:p>
          <a:p>
            <a:r>
              <a:rPr lang="uk-UA" sz="2000" dirty="0" smtClean="0">
                <a:latin typeface="Times New Roman" panose="02020603050405020304" pitchFamily="18" charset="0"/>
                <a:cs typeface="Times New Roman" panose="02020603050405020304" pitchFamily="18" charset="0"/>
              </a:rPr>
              <a:t>та літератури</a:t>
            </a:r>
          </a:p>
          <a:p>
            <a:r>
              <a:rPr lang="uk-UA" sz="2000" dirty="0" smtClean="0">
                <a:latin typeface="Times New Roman" panose="02020603050405020304" pitchFamily="18" charset="0"/>
                <a:cs typeface="Times New Roman" panose="02020603050405020304" pitchFamily="18" charset="0"/>
              </a:rPr>
              <a:t>Комишуватської ЗОШ</a:t>
            </a:r>
          </a:p>
          <a:p>
            <a:r>
              <a:rPr lang="uk-UA" sz="2000" dirty="0" smtClean="0">
                <a:latin typeface="Times New Roman" panose="02020603050405020304" pitchFamily="18" charset="0"/>
                <a:cs typeface="Times New Roman" panose="02020603050405020304" pitchFamily="18" charset="0"/>
              </a:rPr>
              <a:t>І-ІІІ ступенів</a:t>
            </a:r>
          </a:p>
          <a:p>
            <a:r>
              <a:rPr lang="uk-UA" sz="2000" dirty="0" smtClean="0">
                <a:latin typeface="Times New Roman" panose="02020603050405020304" pitchFamily="18" charset="0"/>
                <a:cs typeface="Times New Roman" panose="02020603050405020304" pitchFamily="18" charset="0"/>
              </a:rPr>
              <a:t>Першотравневої районної ради</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2317637" y="3447823"/>
            <a:ext cx="3184525" cy="3184525"/>
          </a:xfrm>
          <a:prstGeom prst="rect">
            <a:avLst/>
          </a:prstGeom>
        </p:spPr>
      </p:pic>
    </p:spTree>
    <p:extLst>
      <p:ext uri="{BB962C8B-B14F-4D97-AF65-F5344CB8AC3E}">
        <p14:creationId xmlns:p14="http://schemas.microsoft.com/office/powerpoint/2010/main" val="313264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3" name="Прямоугольник 2"/>
          <p:cNvSpPr/>
          <p:nvPr/>
        </p:nvSpPr>
        <p:spPr>
          <a:xfrm>
            <a:off x="512618" y="332509"/>
            <a:ext cx="11402291" cy="11637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uk-UA" sz="2400" b="1" dirty="0" smtClean="0">
                <a:latin typeface="Times New Roman" pitchFamily="18" charset="0"/>
                <a:cs typeface="Times New Roman" pitchFamily="18" charset="0"/>
              </a:rPr>
              <a:t>Конкурс </a:t>
            </a:r>
            <a:r>
              <a:rPr lang="en-US" sz="2400" b="1" dirty="0" smtClean="0">
                <a:latin typeface="Times New Roman" pitchFamily="18" charset="0"/>
                <a:cs typeface="Times New Roman" pitchFamily="18" charset="0"/>
              </a:rPr>
              <a:t>V</a:t>
            </a:r>
            <a:r>
              <a:rPr lang="uk-UA" sz="2400" b="1" dirty="0" smtClean="0">
                <a:latin typeface="Times New Roman" pitchFamily="18" charset="0"/>
                <a:cs typeface="Times New Roman" pitchFamily="18" charset="0"/>
              </a:rPr>
              <a:t>. «Так чи Ні»</a:t>
            </a:r>
          </a:p>
          <a:p>
            <a:r>
              <a:rPr lang="uk-UA" sz="2400" b="1" dirty="0" smtClean="0">
                <a:latin typeface="Times New Roman" pitchFamily="18" charset="0"/>
                <a:cs typeface="Times New Roman" pitchFamily="18" charset="0"/>
              </a:rPr>
              <a:t>Завдання.  </a:t>
            </a:r>
            <a:r>
              <a:rPr lang="uk-UA" sz="2400" dirty="0" smtClean="0">
                <a:latin typeface="Times New Roman" pitchFamily="18" charset="0"/>
                <a:cs typeface="Times New Roman" pitchFamily="18" charset="0"/>
              </a:rPr>
              <a:t>Кожен член команди отримує 1 питання, на яке треба надати відповідь одним словом.</a:t>
            </a:r>
            <a:endParaRPr lang="ru-RU" sz="2400" dirty="0">
              <a:latin typeface="Times New Roman" pitchFamily="18" charset="0"/>
              <a:cs typeface="Times New Roman" pitchFamily="18" charset="0"/>
            </a:endParaRPr>
          </a:p>
        </p:txBody>
      </p:sp>
      <p:pic>
        <p:nvPicPr>
          <p:cNvPr id="12" name="Рисунок 11"/>
          <p:cNvPicPr>
            <a:picLocks noChangeAspect="1"/>
          </p:cNvPicPr>
          <p:nvPr/>
        </p:nvPicPr>
        <p:blipFill>
          <a:blip r:embed="rId3"/>
          <a:stretch>
            <a:fillRect/>
          </a:stretch>
        </p:blipFill>
        <p:spPr>
          <a:xfrm>
            <a:off x="512618" y="1733259"/>
            <a:ext cx="2343150" cy="4762500"/>
          </a:xfrm>
          <a:prstGeom prst="rect">
            <a:avLst/>
          </a:prstGeom>
        </p:spPr>
      </p:pic>
      <p:pic>
        <p:nvPicPr>
          <p:cNvPr id="13" name="Рисунок 12"/>
          <p:cNvPicPr>
            <a:picLocks noChangeAspect="1"/>
          </p:cNvPicPr>
          <p:nvPr/>
        </p:nvPicPr>
        <p:blipFill>
          <a:blip r:embed="rId4"/>
          <a:stretch>
            <a:fillRect/>
          </a:stretch>
        </p:blipFill>
        <p:spPr>
          <a:xfrm>
            <a:off x="9359466" y="1738022"/>
            <a:ext cx="2524125" cy="4752975"/>
          </a:xfrm>
          <a:prstGeom prst="rect">
            <a:avLst/>
          </a:prstGeom>
        </p:spPr>
      </p:pic>
      <p:sp>
        <p:nvSpPr>
          <p:cNvPr id="14" name="Прямоугольник 13"/>
          <p:cNvSpPr/>
          <p:nvPr/>
        </p:nvSpPr>
        <p:spPr>
          <a:xfrm>
            <a:off x="3251200" y="1733259"/>
            <a:ext cx="5717309" cy="47577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AutoNum type="arabicPeriod"/>
            </a:pPr>
            <a:r>
              <a:rPr lang="uk-UA" dirty="0" smtClean="0">
                <a:latin typeface="Times New Roman" panose="02020603050405020304" pitchFamily="18" charset="0"/>
                <a:cs typeface="Times New Roman" panose="02020603050405020304" pitchFamily="18" charset="0"/>
              </a:rPr>
              <a:t>Справжнє прізвище Івана Карпенка-Карого – Тобілевич</a:t>
            </a:r>
            <a:r>
              <a:rPr lang="uk-UA" dirty="0" smtClean="0"/>
              <a:t>.</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Михайло Старицький  - один з корифеїв побутового театру.</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П’єса «За двома зайцями» М. Старицького – це переробка твору «На Кожум’яках» І. Нечуя-Левицького.</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Вірш «Ой ти, дівчино, з горіха зерня» І. Франка входить до збірки «Мій Ізмарагд».</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Мирний – це псевдонім Панаса Рудченка.</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У повісті «Кайдашева сім’я» описується пореформена доба.</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«Хіба ревуть воли, як ясла повні»  - соціально-психологічна повість.</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Підзаголовок «Лірична драма» має новела «Сойчине крило» І. Франка.</a:t>
            </a:r>
          </a:p>
          <a:p>
            <a:endParaRPr lang="ru-RU" dirty="0"/>
          </a:p>
        </p:txBody>
      </p:sp>
    </p:spTree>
    <p:extLst>
      <p:ext uri="{BB962C8B-B14F-4D97-AF65-F5344CB8AC3E}">
        <p14:creationId xmlns:p14="http://schemas.microsoft.com/office/powerpoint/2010/main" val="391741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b="3492"/>
          <a:stretch/>
        </p:blipFill>
        <p:spPr>
          <a:xfrm>
            <a:off x="-19134" y="-86597"/>
            <a:ext cx="12322629" cy="6944597"/>
          </a:xfrm>
          <a:prstGeom prst="rect">
            <a:avLst/>
          </a:prstGeom>
        </p:spPr>
      </p:pic>
      <p:sp>
        <p:nvSpPr>
          <p:cNvPr id="2" name="Заголовок 1"/>
          <p:cNvSpPr>
            <a:spLocks noGrp="1"/>
          </p:cNvSpPr>
          <p:nvPr>
            <p:ph type="title"/>
          </p:nvPr>
        </p:nvSpPr>
        <p:spPr>
          <a:xfrm>
            <a:off x="7093527" y="365126"/>
            <a:ext cx="4932218" cy="812656"/>
          </a:xfrm>
        </p:spPr>
        <p:txBody>
          <a:bodyPr>
            <a:normAutofit fontScale="90000"/>
          </a:bodyPr>
          <a:lstStyle/>
          <a:p>
            <a:r>
              <a:rPr lang="uk-UA" sz="2400" b="1" dirty="0" smtClean="0">
                <a:latin typeface="Times New Roman" pitchFamily="18" charset="0"/>
                <a:cs typeface="Times New Roman" pitchFamily="18" charset="0"/>
              </a:rPr>
              <a:t/>
            </a:r>
            <a:br>
              <a:rPr lang="uk-UA" sz="2400" b="1"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4" name="Прямоугольник 3"/>
          <p:cNvSpPr/>
          <p:nvPr/>
        </p:nvSpPr>
        <p:spPr>
          <a:xfrm>
            <a:off x="258618" y="83127"/>
            <a:ext cx="11767127" cy="7158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400" b="1" dirty="0">
                <a:latin typeface="Times New Roman" panose="02020603050405020304" pitchFamily="18" charset="0"/>
                <a:cs typeface="Times New Roman" panose="02020603050405020304" pitchFamily="18" charset="0"/>
              </a:rPr>
              <a:t>Конкурс </a:t>
            </a:r>
            <a:r>
              <a:rPr lang="en-US" sz="2400" b="1" dirty="0" smtClean="0">
                <a:latin typeface="Times New Roman" panose="02020603050405020304" pitchFamily="18" charset="0"/>
                <a:cs typeface="Times New Roman" panose="02020603050405020304" pitchFamily="18" charset="0"/>
              </a:rPr>
              <a:t>V</a:t>
            </a:r>
            <a:r>
              <a:rPr lang="uk-UA" sz="2400" b="1" dirty="0" smtClean="0">
                <a:latin typeface="Times New Roman" panose="02020603050405020304" pitchFamily="18" charset="0"/>
                <a:cs typeface="Times New Roman" panose="02020603050405020304" pitchFamily="18" charset="0"/>
              </a:rPr>
              <a:t>І</a:t>
            </a:r>
            <a:r>
              <a:rPr lang="en-US" sz="2400" b="1" dirty="0" smtClean="0">
                <a:latin typeface="Times New Roman" panose="02020603050405020304" pitchFamily="18" charset="0"/>
                <a:cs typeface="Times New Roman" panose="02020603050405020304" pitchFamily="18" charset="0"/>
              </a:rPr>
              <a:t>.</a:t>
            </a:r>
            <a:r>
              <a:rPr lang="uk-UA" sz="2400" b="1" dirty="0" smtClean="0">
                <a:latin typeface="Times New Roman" panose="02020603050405020304" pitchFamily="18" charset="0"/>
                <a:cs typeface="Times New Roman" panose="02020603050405020304" pitchFamily="18" charset="0"/>
              </a:rPr>
              <a:t> «Термінологічний кросворд»</a:t>
            </a:r>
          </a:p>
          <a:p>
            <a:r>
              <a:rPr lang="uk-UA" sz="2400" b="1" dirty="0" smtClean="0">
                <a:latin typeface="Times New Roman" panose="02020603050405020304" pitchFamily="18" charset="0"/>
                <a:cs typeface="Times New Roman" panose="02020603050405020304" pitchFamily="18" charset="0"/>
              </a:rPr>
              <a:t>Завдання. Впишіть літературні терміни в поля кросворду</a:t>
            </a:r>
            <a:r>
              <a:rPr lang="en-US"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121890" y="1874981"/>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 name="Прямоугольник 8"/>
          <p:cNvSpPr/>
          <p:nvPr/>
        </p:nvSpPr>
        <p:spPr>
          <a:xfrm>
            <a:off x="3121890" y="1496290"/>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10" name="Прямоугольник 9"/>
          <p:cNvSpPr/>
          <p:nvPr/>
        </p:nvSpPr>
        <p:spPr>
          <a:xfrm>
            <a:off x="6779491" y="1320800"/>
            <a:ext cx="5310909" cy="52185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uk-UA" dirty="0" smtClean="0"/>
          </a:p>
          <a:p>
            <a:pPr marL="342900" indent="-342900">
              <a:buAutoNum type="arabicPeriod"/>
            </a:pPr>
            <a:r>
              <a:rPr lang="ru-RU" dirty="0" err="1"/>
              <a:t>Драматичний</a:t>
            </a:r>
            <a:r>
              <a:rPr lang="ru-RU" dirty="0"/>
              <a:t> </a:t>
            </a:r>
            <a:r>
              <a:rPr lang="ru-RU" dirty="0" err="1"/>
              <a:t>твір</a:t>
            </a:r>
            <a:r>
              <a:rPr lang="ru-RU" dirty="0"/>
              <a:t>, </a:t>
            </a:r>
            <a:r>
              <a:rPr lang="ru-RU" dirty="0" err="1" smtClean="0"/>
              <a:t>зазвичай</a:t>
            </a:r>
            <a:r>
              <a:rPr lang="ru-RU" dirty="0" smtClean="0"/>
              <a:t> </a:t>
            </a:r>
            <a:r>
              <a:rPr lang="ru-RU" dirty="0" err="1" smtClean="0"/>
              <a:t>призначений</a:t>
            </a:r>
            <a:r>
              <a:rPr lang="ru-RU" dirty="0" smtClean="0"/>
              <a:t> </a:t>
            </a:r>
            <a:r>
              <a:rPr lang="ru-RU" dirty="0"/>
              <a:t>для </a:t>
            </a:r>
            <a:r>
              <a:rPr lang="ru-RU" dirty="0" smtClean="0"/>
              <a:t>показу </a:t>
            </a:r>
            <a:r>
              <a:rPr lang="ru-RU" dirty="0"/>
              <a:t>на </a:t>
            </a:r>
            <a:r>
              <a:rPr lang="ru-RU" dirty="0" err="1"/>
              <a:t>сцені</a:t>
            </a:r>
            <a:r>
              <a:rPr lang="ru-RU" dirty="0" smtClean="0"/>
              <a:t>.</a:t>
            </a:r>
          </a:p>
          <a:p>
            <a:pPr marL="342900" indent="-342900">
              <a:buAutoNum type="arabicPeriod"/>
            </a:pPr>
            <a:r>
              <a:rPr lang="uk-UA" dirty="0" smtClean="0"/>
              <a:t>Один з родів літератури.</a:t>
            </a:r>
          </a:p>
          <a:p>
            <a:pPr marL="342900" indent="-342900">
              <a:buAutoNum type="arabicPeriod"/>
            </a:pPr>
            <a:r>
              <a:rPr lang="ru-RU" dirty="0" err="1"/>
              <a:t>Зумисне</a:t>
            </a:r>
            <a:r>
              <a:rPr lang="ru-RU" dirty="0"/>
              <a:t> </a:t>
            </a:r>
            <a:r>
              <a:rPr lang="ru-RU" dirty="0" err="1"/>
              <a:t>привласнення</a:t>
            </a:r>
            <a:r>
              <a:rPr lang="ru-RU" dirty="0"/>
              <a:t> авторства на чужий </a:t>
            </a:r>
            <a:r>
              <a:rPr lang="ru-RU" dirty="0" err="1" smtClean="0"/>
              <a:t>твір</a:t>
            </a:r>
            <a:r>
              <a:rPr lang="ru-RU" dirty="0" smtClean="0"/>
              <a:t>.</a:t>
            </a:r>
          </a:p>
          <a:p>
            <a:pPr marL="342900" indent="-342900">
              <a:buAutoNum type="arabicPeriod"/>
            </a:pPr>
            <a:r>
              <a:rPr lang="ru-RU" dirty="0"/>
              <a:t> </a:t>
            </a:r>
            <a:r>
              <a:rPr lang="ru-RU" dirty="0" err="1" smtClean="0"/>
              <a:t>Урочиста</a:t>
            </a:r>
            <a:r>
              <a:rPr lang="ru-RU" dirty="0" smtClean="0"/>
              <a:t> </a:t>
            </a:r>
            <a:r>
              <a:rPr lang="ru-RU" dirty="0" err="1"/>
              <a:t>пісня</a:t>
            </a:r>
            <a:r>
              <a:rPr lang="ru-RU" dirty="0"/>
              <a:t>, яка </a:t>
            </a:r>
            <a:r>
              <a:rPr lang="ru-RU" dirty="0" err="1"/>
              <a:t>вихваляє</a:t>
            </a:r>
            <a:r>
              <a:rPr lang="ru-RU" dirty="0"/>
              <a:t> та </a:t>
            </a:r>
            <a:r>
              <a:rPr lang="ru-RU" dirty="0" err="1"/>
              <a:t>прославляє</a:t>
            </a:r>
            <a:r>
              <a:rPr lang="ru-RU" dirty="0"/>
              <a:t> кого-</a:t>
            </a:r>
            <a:r>
              <a:rPr lang="ru-RU" dirty="0" err="1"/>
              <a:t>небудь</a:t>
            </a:r>
            <a:r>
              <a:rPr lang="ru-RU" dirty="0"/>
              <a:t> </a:t>
            </a:r>
            <a:r>
              <a:rPr lang="ru-RU" dirty="0" err="1"/>
              <a:t>або</a:t>
            </a:r>
            <a:r>
              <a:rPr lang="ru-RU" dirty="0"/>
              <a:t> </a:t>
            </a:r>
            <a:r>
              <a:rPr lang="ru-RU" dirty="0" err="1" smtClean="0"/>
              <a:t>що-небудь</a:t>
            </a:r>
            <a:r>
              <a:rPr lang="ru-RU" dirty="0" smtClean="0"/>
              <a:t>.</a:t>
            </a:r>
            <a:endParaRPr lang="ru-RU" dirty="0"/>
          </a:p>
          <a:p>
            <a:pPr marL="342900" indent="-342900">
              <a:buAutoNum type="arabicPeriod"/>
            </a:pPr>
            <a:endParaRPr lang="ru-RU" dirty="0"/>
          </a:p>
        </p:txBody>
      </p:sp>
      <p:sp>
        <p:nvSpPr>
          <p:cNvPr id="11" name="Прямоугольник 10"/>
          <p:cNvSpPr/>
          <p:nvPr/>
        </p:nvSpPr>
        <p:spPr>
          <a:xfrm>
            <a:off x="3121890" y="1117599"/>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 name="Прямоугольник 11"/>
          <p:cNvSpPr/>
          <p:nvPr/>
        </p:nvSpPr>
        <p:spPr>
          <a:xfrm>
            <a:off x="3509817" y="1117599"/>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 name="Прямоугольник 12"/>
          <p:cNvSpPr/>
          <p:nvPr/>
        </p:nvSpPr>
        <p:spPr>
          <a:xfrm>
            <a:off x="2346038"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0" name="Прямоугольник 19"/>
          <p:cNvSpPr/>
          <p:nvPr/>
        </p:nvSpPr>
        <p:spPr>
          <a:xfrm>
            <a:off x="3897744" y="1117599"/>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1" name="Прямоугольник 20"/>
          <p:cNvSpPr/>
          <p:nvPr/>
        </p:nvSpPr>
        <p:spPr>
          <a:xfrm>
            <a:off x="2381660" y="1177781"/>
            <a:ext cx="240147" cy="2490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2</a:t>
            </a:r>
            <a:endParaRPr lang="ru-RU"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195779" y="833726"/>
            <a:ext cx="240147" cy="2490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1</a:t>
            </a:r>
            <a:endParaRPr lang="ru-RU"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121888"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1" name="Прямоугольник 30"/>
          <p:cNvSpPr/>
          <p:nvPr/>
        </p:nvSpPr>
        <p:spPr>
          <a:xfrm>
            <a:off x="2733963"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4" name="Прямоугольник 33"/>
          <p:cNvSpPr/>
          <p:nvPr/>
        </p:nvSpPr>
        <p:spPr>
          <a:xfrm>
            <a:off x="3509816"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5" name="Прямоугольник 34"/>
          <p:cNvSpPr/>
          <p:nvPr/>
        </p:nvSpPr>
        <p:spPr>
          <a:xfrm>
            <a:off x="3897744"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6" name="Прямоугольник 35"/>
          <p:cNvSpPr/>
          <p:nvPr/>
        </p:nvSpPr>
        <p:spPr>
          <a:xfrm>
            <a:off x="4285671" y="2253672"/>
            <a:ext cx="44334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7" name="Прямоугольник 36"/>
          <p:cNvSpPr/>
          <p:nvPr/>
        </p:nvSpPr>
        <p:spPr>
          <a:xfrm>
            <a:off x="4655127"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40" name="Прямоугольник 39"/>
          <p:cNvSpPr/>
          <p:nvPr/>
        </p:nvSpPr>
        <p:spPr>
          <a:xfrm>
            <a:off x="2733961" y="1117599"/>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44" name="Прямоугольник 43"/>
          <p:cNvSpPr/>
          <p:nvPr/>
        </p:nvSpPr>
        <p:spPr>
          <a:xfrm>
            <a:off x="1958113" y="2318325"/>
            <a:ext cx="249383" cy="26785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3</a:t>
            </a:r>
            <a:endParaRPr lang="ru-RU" b="1" dirty="0">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6790058" y="1320800"/>
            <a:ext cx="5310909" cy="52185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uk-UA" dirty="0" smtClean="0"/>
          </a:p>
          <a:p>
            <a:pPr marL="342900" indent="-342900">
              <a:buAutoNum type="arabicPeriod"/>
            </a:pPr>
            <a:r>
              <a:rPr lang="ru-RU" dirty="0">
                <a:latin typeface="Times New Roman" panose="02020603050405020304" pitchFamily="18" charset="0"/>
                <a:cs typeface="Times New Roman" panose="02020603050405020304" pitchFamily="18" charset="0"/>
              </a:rPr>
              <a:t>Драматичний твір, </a:t>
            </a:r>
            <a:r>
              <a:rPr lang="ru-RU" dirty="0" smtClean="0">
                <a:latin typeface="Times New Roman" panose="02020603050405020304" pitchFamily="18" charset="0"/>
                <a:cs typeface="Times New Roman" panose="02020603050405020304" pitchFamily="18" charset="0"/>
              </a:rPr>
              <a:t>зазвичай призначений </a:t>
            </a:r>
            <a:r>
              <a:rPr lang="ru-RU" dirty="0">
                <a:latin typeface="Times New Roman" panose="02020603050405020304" pitchFamily="18" charset="0"/>
                <a:cs typeface="Times New Roman" panose="02020603050405020304" pitchFamily="18" charset="0"/>
              </a:rPr>
              <a:t>для </a:t>
            </a:r>
            <a:r>
              <a:rPr lang="ru-RU" dirty="0" smtClean="0">
                <a:latin typeface="Times New Roman" panose="02020603050405020304" pitchFamily="18" charset="0"/>
                <a:cs typeface="Times New Roman" panose="02020603050405020304" pitchFamily="18" charset="0"/>
              </a:rPr>
              <a:t>показу </a:t>
            </a:r>
            <a:r>
              <a:rPr lang="ru-RU" dirty="0">
                <a:latin typeface="Times New Roman" panose="02020603050405020304" pitchFamily="18" charset="0"/>
                <a:cs typeface="Times New Roman" panose="02020603050405020304" pitchFamily="18" charset="0"/>
              </a:rPr>
              <a:t>на сцені</a:t>
            </a:r>
            <a:r>
              <a:rPr lang="ru-RU" dirty="0" smtClean="0">
                <a:latin typeface="Times New Roman" panose="02020603050405020304" pitchFamily="18" charset="0"/>
                <a:cs typeface="Times New Roman" panose="02020603050405020304" pitchFamily="18" charset="0"/>
              </a:rPr>
              <a:t>.</a:t>
            </a:r>
          </a:p>
          <a:p>
            <a:pPr marL="342900" indent="-342900">
              <a:buAutoNum type="arabicPeriod"/>
            </a:pPr>
            <a:r>
              <a:rPr lang="uk-UA" dirty="0" smtClean="0">
                <a:latin typeface="Times New Roman" panose="02020603050405020304" pitchFamily="18" charset="0"/>
                <a:cs typeface="Times New Roman" panose="02020603050405020304" pitchFamily="18" charset="0"/>
              </a:rPr>
              <a:t>Один з родів літератури.</a:t>
            </a:r>
          </a:p>
          <a:p>
            <a:pPr marL="342900" indent="-342900">
              <a:buAutoNum type="arabicPeriod"/>
            </a:pPr>
            <a:r>
              <a:rPr lang="ru-RU" dirty="0">
                <a:latin typeface="Times New Roman" panose="02020603050405020304" pitchFamily="18" charset="0"/>
                <a:cs typeface="Times New Roman" panose="02020603050405020304" pitchFamily="18" charset="0"/>
              </a:rPr>
              <a:t>Зумисне привласнення авторства на чужий </a:t>
            </a:r>
            <a:r>
              <a:rPr lang="ru-RU" dirty="0" smtClean="0">
                <a:latin typeface="Times New Roman" panose="02020603050405020304" pitchFamily="18" charset="0"/>
                <a:cs typeface="Times New Roman" panose="02020603050405020304" pitchFamily="18" charset="0"/>
              </a:rPr>
              <a:t>твір.</a:t>
            </a:r>
          </a:p>
          <a:p>
            <a:pPr marL="342900" indent="-342900">
              <a:buAutoNum type="arabicPeriod"/>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Урочиста </a:t>
            </a:r>
            <a:r>
              <a:rPr lang="ru-RU" dirty="0">
                <a:latin typeface="Times New Roman" panose="02020603050405020304" pitchFamily="18" charset="0"/>
                <a:cs typeface="Times New Roman" panose="02020603050405020304" pitchFamily="18" charset="0"/>
              </a:rPr>
              <a:t>пісня, яка вихваляє та прославляє кого-небудь або </a:t>
            </a:r>
            <a:r>
              <a:rPr lang="ru-RU" dirty="0" smtClean="0">
                <a:latin typeface="Times New Roman" panose="02020603050405020304" pitchFamily="18" charset="0"/>
                <a:cs typeface="Times New Roman" panose="02020603050405020304" pitchFamily="18" charset="0"/>
              </a:rPr>
              <a:t>що-небудь.</a:t>
            </a:r>
          </a:p>
          <a:p>
            <a:pPr marL="342900" indent="-342900">
              <a:buAutoNum type="arabicPeriod"/>
            </a:pPr>
            <a:r>
              <a:rPr lang="ru-RU" dirty="0">
                <a:latin typeface="Times New Roman" panose="02020603050405020304" pitchFamily="18" charset="0"/>
                <a:cs typeface="Times New Roman" panose="02020603050405020304" pitchFamily="18" charset="0"/>
              </a:rPr>
              <a:t>Тривале зв'язне висловлювання, що належить одному </a:t>
            </a:r>
            <a:r>
              <a:rPr lang="ru-RU" dirty="0" err="1" smtClean="0">
                <a:latin typeface="Times New Roman" panose="02020603050405020304" pitchFamily="18" charset="0"/>
                <a:cs typeface="Times New Roman" panose="02020603050405020304" pitchFamily="18" charset="0"/>
              </a:rPr>
              <a:t>суб'єктові</a:t>
            </a:r>
            <a:r>
              <a:rPr lang="ru-RU" dirty="0" smtClean="0">
                <a:latin typeface="Times New Roman" panose="02020603050405020304" pitchFamily="18" charset="0"/>
                <a:cs typeface="Times New Roman" panose="02020603050405020304" pitchFamily="18" charset="0"/>
              </a:rPr>
              <a:t>.</a:t>
            </a:r>
          </a:p>
          <a:p>
            <a:pPr marL="342900" indent="-342900">
              <a:buAutoNum type="arabicPeriod"/>
            </a:pPr>
            <a:r>
              <a:rPr lang="ru-RU" dirty="0" err="1">
                <a:latin typeface="Times New Roman" panose="02020603050405020304" pitchFamily="18" charset="0"/>
                <a:cs typeface="Times New Roman" panose="02020603050405020304" pitchFamily="18" charset="0"/>
              </a:rPr>
              <a:t>Народне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сказання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оповідання про </a:t>
            </a:r>
            <a:r>
              <a:rPr lang="ru-RU" dirty="0" err="1">
                <a:latin typeface="Times New Roman" panose="02020603050405020304" pitchFamily="18" charset="0"/>
                <a:cs typeface="Times New Roman" panose="02020603050405020304" pitchFamily="18" charset="0"/>
              </a:rPr>
              <a:t>якісь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життя</a:t>
            </a:r>
            <a:r>
              <a:rPr lang="ru-RU" dirty="0">
                <a:latin typeface="Times New Roman" panose="02020603050405020304" pitchFamily="18" charset="0"/>
                <a:cs typeface="Times New Roman" panose="02020603050405020304" pitchFamily="18" charset="0"/>
              </a:rPr>
              <a:t> людей, </a:t>
            </a:r>
            <a:r>
              <a:rPr lang="ru-RU" dirty="0" err="1">
                <a:latin typeface="Times New Roman" panose="02020603050405020304" pitchFamily="18" charset="0"/>
                <a:cs typeface="Times New Roman" panose="02020603050405020304" pitchFamily="18" charset="0"/>
              </a:rPr>
              <a:t>оповите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казковістю</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фантастикою.</a:t>
            </a:r>
          </a:p>
          <a:p>
            <a:pPr marL="342900" indent="-342900">
              <a:buAutoNum type="arabicPeriod"/>
            </a:pPr>
            <a:r>
              <a:rPr lang="ru-RU" dirty="0" err="1">
                <a:latin typeface="Times New Roman" panose="02020603050405020304" pitchFamily="18" charset="0"/>
                <a:cs typeface="Times New Roman" panose="02020603050405020304" pitchFamily="18" charset="0"/>
              </a:rPr>
              <a:t>Друковане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періодичне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видання</a:t>
            </a:r>
            <a:r>
              <a:rPr lang="ru-RU" dirty="0">
                <a:latin typeface="Times New Roman" panose="02020603050405020304" pitchFamily="18" charset="0"/>
                <a:cs typeface="Times New Roman" panose="02020603050405020304" pitchFamily="18" charset="0"/>
              </a:rPr>
              <a:t>, один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засобів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масової</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інформації</a:t>
            </a:r>
            <a:r>
              <a:rPr lang="ru-RU" dirty="0" smtClean="0">
                <a:latin typeface="Times New Roman" panose="02020603050405020304" pitchFamily="18" charset="0"/>
                <a:cs typeface="Times New Roman" panose="02020603050405020304" pitchFamily="18" charset="0"/>
              </a:rPr>
              <a:t>.</a:t>
            </a:r>
          </a:p>
          <a:p>
            <a:pPr marL="342900" indent="-342900">
              <a:buAutoNum type="arabicPeriod"/>
            </a:pPr>
            <a:r>
              <a:rPr lang="ru-RU" dirty="0" err="1" smtClean="0">
                <a:latin typeface="Times New Roman" panose="02020603050405020304" pitchFamily="18" charset="0"/>
                <a:cs typeface="Times New Roman" panose="02020603050405020304" pitchFamily="18" charset="0"/>
              </a:rPr>
              <a:t>Єдинопочаток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повторення</a:t>
            </a:r>
            <a:r>
              <a:rPr lang="ru-RU" dirty="0">
                <a:latin typeface="Times New Roman" panose="02020603050405020304" pitchFamily="18" charset="0"/>
                <a:cs typeface="Times New Roman" panose="02020603050405020304" pitchFamily="18" charset="0"/>
              </a:rPr>
              <a:t> на початку </a:t>
            </a:r>
            <a:r>
              <a:rPr lang="ru-RU" dirty="0" err="1">
                <a:latin typeface="Times New Roman" panose="02020603050405020304" pitchFamily="18" charset="0"/>
                <a:cs typeface="Times New Roman" panose="02020603050405020304" pitchFamily="18" charset="0"/>
              </a:rPr>
              <a:t>віршових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рядків</a:t>
            </a:r>
            <a:r>
              <a:rPr lang="ru-RU" dirty="0">
                <a:latin typeface="Times New Roman" panose="02020603050405020304" pitchFamily="18" charset="0"/>
                <a:cs typeface="Times New Roman" panose="02020603050405020304" pitchFamily="18" charset="0"/>
              </a:rPr>
              <a:t>, строф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однакових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співзвучних</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слів.</a:t>
            </a:r>
          </a:p>
          <a:p>
            <a:pPr marL="342900" indent="-342900">
              <a:buAutoNum type="arabicPeriod"/>
            </a:pP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pPr marL="342900" indent="-342900">
              <a:buAutoNum type="arabicPeriod"/>
            </a:pPr>
            <a:endParaRPr lang="ru-RU" dirty="0"/>
          </a:p>
          <a:p>
            <a:pPr marL="342900" indent="-342900">
              <a:buAutoNum type="arabicPeriod"/>
            </a:pPr>
            <a:endParaRPr lang="ru-RU" dirty="0"/>
          </a:p>
        </p:txBody>
      </p:sp>
      <p:sp>
        <p:nvSpPr>
          <p:cNvPr id="46" name="Прямоугольник 45"/>
          <p:cNvSpPr/>
          <p:nvPr/>
        </p:nvSpPr>
        <p:spPr>
          <a:xfrm>
            <a:off x="3908311" y="225367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47" name="Прямоугольник 46"/>
          <p:cNvSpPr/>
          <p:nvPr/>
        </p:nvSpPr>
        <p:spPr>
          <a:xfrm>
            <a:off x="3887175" y="1884218"/>
            <a:ext cx="407734"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48" name="Прямоугольник 47"/>
          <p:cNvSpPr/>
          <p:nvPr/>
        </p:nvSpPr>
        <p:spPr>
          <a:xfrm>
            <a:off x="3906982" y="2623126"/>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49" name="Прямоугольник 48"/>
          <p:cNvSpPr/>
          <p:nvPr/>
        </p:nvSpPr>
        <p:spPr>
          <a:xfrm>
            <a:off x="3906982"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50" name="Прямоугольник 49"/>
          <p:cNvSpPr/>
          <p:nvPr/>
        </p:nvSpPr>
        <p:spPr>
          <a:xfrm>
            <a:off x="3990109" y="1574801"/>
            <a:ext cx="221672" cy="24938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4</a:t>
            </a:r>
            <a:endParaRPr lang="ru-RU" b="1" dirty="0">
              <a:latin typeface="Times New Roman" panose="02020603050405020304" pitchFamily="18" charset="0"/>
              <a:cs typeface="Times New Roman" panose="02020603050405020304" pitchFamily="18" charset="0"/>
            </a:endParaRPr>
          </a:p>
        </p:txBody>
      </p:sp>
      <p:sp>
        <p:nvSpPr>
          <p:cNvPr id="55" name="Прямоугольник 54"/>
          <p:cNvSpPr/>
          <p:nvPr/>
        </p:nvSpPr>
        <p:spPr>
          <a:xfrm>
            <a:off x="3519055"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56" name="Прямоугольник 55"/>
          <p:cNvSpPr/>
          <p:nvPr/>
        </p:nvSpPr>
        <p:spPr>
          <a:xfrm>
            <a:off x="3121888"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57" name="Прямоугольник 56"/>
          <p:cNvSpPr/>
          <p:nvPr/>
        </p:nvSpPr>
        <p:spPr>
          <a:xfrm>
            <a:off x="4299529"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58" name="Прямоугольник 57"/>
          <p:cNvSpPr/>
          <p:nvPr/>
        </p:nvSpPr>
        <p:spPr>
          <a:xfrm>
            <a:off x="4692076"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59" name="Прямоугольник 58"/>
          <p:cNvSpPr/>
          <p:nvPr/>
        </p:nvSpPr>
        <p:spPr>
          <a:xfrm>
            <a:off x="5090570"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0" name="Прямоугольник 59"/>
          <p:cNvSpPr/>
          <p:nvPr/>
        </p:nvSpPr>
        <p:spPr>
          <a:xfrm>
            <a:off x="5489064" y="3001815"/>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1" name="Прямоугольник 60"/>
          <p:cNvSpPr/>
          <p:nvPr/>
        </p:nvSpPr>
        <p:spPr>
          <a:xfrm>
            <a:off x="2733961" y="3011054"/>
            <a:ext cx="270521" cy="295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5</a:t>
            </a:r>
            <a:endParaRPr lang="ru-RU" b="1" dirty="0">
              <a:latin typeface="Times New Roman" panose="02020603050405020304" pitchFamily="18" charset="0"/>
              <a:cs typeface="Times New Roman" panose="02020603050405020304" pitchFamily="18" charset="0"/>
            </a:endParaRPr>
          </a:p>
        </p:txBody>
      </p:sp>
      <p:sp>
        <p:nvSpPr>
          <p:cNvPr id="62" name="Прямоугольник 61"/>
          <p:cNvSpPr/>
          <p:nvPr/>
        </p:nvSpPr>
        <p:spPr>
          <a:xfrm>
            <a:off x="4692075" y="3380504"/>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3" name="Прямоугольник 62"/>
          <p:cNvSpPr/>
          <p:nvPr/>
        </p:nvSpPr>
        <p:spPr>
          <a:xfrm>
            <a:off x="4692075" y="3749958"/>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8" name="Прямоугольник 67"/>
          <p:cNvSpPr/>
          <p:nvPr/>
        </p:nvSpPr>
        <p:spPr>
          <a:xfrm>
            <a:off x="4692075" y="4119412"/>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9" name="Прямоугольник 68"/>
          <p:cNvSpPr/>
          <p:nvPr/>
        </p:nvSpPr>
        <p:spPr>
          <a:xfrm>
            <a:off x="4692075" y="4451306"/>
            <a:ext cx="387927" cy="369765"/>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74" name="Прямоугольник 73"/>
          <p:cNvSpPr/>
          <p:nvPr/>
        </p:nvSpPr>
        <p:spPr>
          <a:xfrm>
            <a:off x="4729020" y="2676454"/>
            <a:ext cx="314036" cy="278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6</a:t>
            </a:r>
            <a:endParaRPr lang="ru-RU" b="1" dirty="0">
              <a:latin typeface="Times New Roman" panose="02020603050405020304" pitchFamily="18" charset="0"/>
              <a:cs typeface="Times New Roman" panose="02020603050405020304" pitchFamily="18" charset="0"/>
            </a:endParaRPr>
          </a:p>
        </p:txBody>
      </p:sp>
      <p:sp>
        <p:nvSpPr>
          <p:cNvPr id="75" name="Прямоугольник 74"/>
          <p:cNvSpPr/>
          <p:nvPr/>
        </p:nvSpPr>
        <p:spPr>
          <a:xfrm>
            <a:off x="4687456" y="4821071"/>
            <a:ext cx="403114"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76" name="Прямоугольник 75"/>
          <p:cNvSpPr/>
          <p:nvPr/>
        </p:nvSpPr>
        <p:spPr>
          <a:xfrm>
            <a:off x="4687456" y="5199760"/>
            <a:ext cx="403114"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83" name="Прямоугольник 82"/>
          <p:cNvSpPr/>
          <p:nvPr/>
        </p:nvSpPr>
        <p:spPr>
          <a:xfrm>
            <a:off x="5082976" y="4451306"/>
            <a:ext cx="403114"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84" name="Прямоугольник 83"/>
          <p:cNvSpPr/>
          <p:nvPr/>
        </p:nvSpPr>
        <p:spPr>
          <a:xfrm>
            <a:off x="5486090" y="4451306"/>
            <a:ext cx="403114"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85" name="Прямоугольник 84"/>
          <p:cNvSpPr/>
          <p:nvPr/>
        </p:nvSpPr>
        <p:spPr>
          <a:xfrm>
            <a:off x="4692075" y="4110177"/>
            <a:ext cx="387927" cy="340818"/>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86" name="Прямоугольник 85"/>
          <p:cNvSpPr/>
          <p:nvPr/>
        </p:nvSpPr>
        <p:spPr>
          <a:xfrm>
            <a:off x="4279059" y="4451306"/>
            <a:ext cx="403114"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87" name="Прямоугольник 86"/>
          <p:cNvSpPr/>
          <p:nvPr/>
        </p:nvSpPr>
        <p:spPr>
          <a:xfrm>
            <a:off x="3872971" y="4450995"/>
            <a:ext cx="403114" cy="37256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0" name="Прямоугольник 89"/>
          <p:cNvSpPr/>
          <p:nvPr/>
        </p:nvSpPr>
        <p:spPr>
          <a:xfrm>
            <a:off x="3493142" y="4451306"/>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1" name="Прямоугольник 90"/>
          <p:cNvSpPr/>
          <p:nvPr/>
        </p:nvSpPr>
        <p:spPr>
          <a:xfrm>
            <a:off x="3195779" y="4488866"/>
            <a:ext cx="240147" cy="2586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7</a:t>
            </a:r>
            <a:endParaRPr lang="ru-RU" b="1" dirty="0">
              <a:latin typeface="Times New Roman" panose="02020603050405020304" pitchFamily="18" charset="0"/>
              <a:cs typeface="Times New Roman" panose="02020603050405020304" pitchFamily="18" charset="0"/>
            </a:endParaRPr>
          </a:p>
        </p:txBody>
      </p:sp>
      <p:sp>
        <p:nvSpPr>
          <p:cNvPr id="92" name="Прямоугольник 91"/>
          <p:cNvSpPr/>
          <p:nvPr/>
        </p:nvSpPr>
        <p:spPr>
          <a:xfrm>
            <a:off x="4294909" y="5199760"/>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3" name="Прямоугольник 92"/>
          <p:cNvSpPr/>
          <p:nvPr/>
        </p:nvSpPr>
        <p:spPr>
          <a:xfrm>
            <a:off x="3906982" y="5199760"/>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4" name="Прямоугольник 93"/>
          <p:cNvSpPr/>
          <p:nvPr/>
        </p:nvSpPr>
        <p:spPr>
          <a:xfrm>
            <a:off x="3516413" y="5199760"/>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5" name="Прямоугольник 94"/>
          <p:cNvSpPr/>
          <p:nvPr/>
        </p:nvSpPr>
        <p:spPr>
          <a:xfrm>
            <a:off x="3125185" y="5203127"/>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6" name="Прямоугольник 95"/>
          <p:cNvSpPr/>
          <p:nvPr/>
        </p:nvSpPr>
        <p:spPr>
          <a:xfrm>
            <a:off x="2726688" y="5199760"/>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9" name="Прямоугольник 98"/>
          <p:cNvSpPr/>
          <p:nvPr/>
        </p:nvSpPr>
        <p:spPr>
          <a:xfrm>
            <a:off x="2338761" y="5199760"/>
            <a:ext cx="387927" cy="369454"/>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100" name="Прямоугольник 99"/>
          <p:cNvSpPr/>
          <p:nvPr/>
        </p:nvSpPr>
        <p:spPr>
          <a:xfrm>
            <a:off x="1958114" y="5264727"/>
            <a:ext cx="259947" cy="3044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8</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41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6" name="Круглая лента лицом вниз 5"/>
          <p:cNvSpPr/>
          <p:nvPr/>
        </p:nvSpPr>
        <p:spPr>
          <a:xfrm>
            <a:off x="358124" y="0"/>
            <a:ext cx="11833875" cy="2798618"/>
          </a:xfrm>
          <a:prstGeom prst="ellipse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4800" dirty="0" smtClean="0">
                <a:latin typeface="Times New Roman" panose="02020603050405020304" pitchFamily="18" charset="0"/>
                <a:cs typeface="Times New Roman" panose="02020603050405020304" pitchFamily="18" charset="0"/>
              </a:rPr>
              <a:t>«Учітесь, читайте,</a:t>
            </a:r>
          </a:p>
          <a:p>
            <a:pPr algn="ctr"/>
            <a:r>
              <a:rPr lang="uk-UA" sz="4800" dirty="0" smtClean="0">
                <a:latin typeface="Times New Roman" panose="02020603050405020304" pitchFamily="18" charset="0"/>
                <a:cs typeface="Times New Roman" panose="02020603050405020304" pitchFamily="18" charset="0"/>
              </a:rPr>
              <a:t> і чужому научайтесь, </a:t>
            </a:r>
          </a:p>
          <a:p>
            <a:pPr algn="ctr"/>
            <a:r>
              <a:rPr lang="uk-UA" sz="4800" dirty="0" smtClean="0">
                <a:latin typeface="Times New Roman" panose="02020603050405020304" pitchFamily="18" charset="0"/>
                <a:cs typeface="Times New Roman" panose="02020603050405020304" pitchFamily="18" charset="0"/>
              </a:rPr>
              <a:t>й свого не цурайтесь»</a:t>
            </a:r>
            <a:endParaRPr lang="ru-RU" sz="48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812145" y="5273964"/>
            <a:ext cx="7167419" cy="1043709"/>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uk-UA" sz="6000" dirty="0" smtClean="0">
                <a:solidFill>
                  <a:srgbClr val="002060"/>
                </a:solidFill>
                <a:latin typeface="Times New Roman" panose="02020603050405020304" pitchFamily="18" charset="0"/>
                <a:cs typeface="Times New Roman" panose="02020603050405020304" pitchFamily="18" charset="0"/>
              </a:rPr>
              <a:t>До нових зустрічей!</a:t>
            </a:r>
            <a:endParaRPr lang="ru-RU" sz="60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640945" y="3059668"/>
            <a:ext cx="3371273" cy="461665"/>
          </a:xfrm>
          <a:prstGeom prst="rect">
            <a:avLst/>
          </a:prstGeom>
          <a:noFill/>
        </p:spPr>
        <p:txBody>
          <a:bodyPr wrap="square" rtlCol="0">
            <a:spAutoFit/>
          </a:bodyPr>
          <a:lstStyle/>
          <a:p>
            <a:pPr algn="ctr"/>
            <a:r>
              <a:rPr lang="uk-UA" sz="2400" b="1" dirty="0" smtClean="0">
                <a:latin typeface="Times New Roman" panose="02020603050405020304" pitchFamily="18" charset="0"/>
                <a:cs typeface="Times New Roman" panose="02020603050405020304" pitchFamily="18" charset="0"/>
              </a:rPr>
              <a:t>Тарас Шевченко</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5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2" name="Заголовок 1"/>
          <p:cNvSpPr>
            <a:spLocks noGrp="1"/>
          </p:cNvSpPr>
          <p:nvPr>
            <p:ph type="title"/>
          </p:nvPr>
        </p:nvSpPr>
        <p:spPr>
          <a:xfrm>
            <a:off x="360219" y="365125"/>
            <a:ext cx="11665526" cy="6132657"/>
          </a:xfrm>
        </p:spPr>
        <p:txBody>
          <a:bodyPr>
            <a:normAutofit/>
          </a:bodyPr>
          <a:lstStyle/>
          <a:p>
            <a:r>
              <a:rPr lang="uk-UA" sz="2400" b="1" dirty="0" smtClean="0">
                <a:latin typeface="Times New Roman" pitchFamily="18" charset="0"/>
                <a:cs typeface="Times New Roman" pitchFamily="18" charset="0"/>
              </a:rPr>
              <a:t>Додатки</a:t>
            </a:r>
            <a:br>
              <a:rPr lang="uk-UA" sz="2400" b="1"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Аркуш з відповідями</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Розминка. Зайві портрети: Л.Українка, В.Винниченко, П. Куліш, М. Коцюбинський.</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Конкурс І. Портрети: М.Старицький, І.Франко, І.Карпенко-Карий, П. Мирний, І. Нечуй-Левицький.</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Конкурс ІІ. Зайві </a:t>
            </a:r>
            <a:r>
              <a:rPr lang="uk-UA" sz="2000" dirty="0">
                <a:latin typeface="Times New Roman" pitchFamily="18" charset="0"/>
                <a:cs typeface="Times New Roman" pitchFamily="18" charset="0"/>
              </a:rPr>
              <a:t>твердження: Мав знайомства з К. Брюлловим, В.Жуковським, Є.Гребінкою, І.Сошенком</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Одною з коханих жінок була Варвара Рєпніна</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За </a:t>
            </a:r>
            <a:r>
              <a:rPr lang="ru-RU" sz="2000" dirty="0">
                <a:latin typeface="Times New Roman" pitchFamily="18" charset="0"/>
                <a:cs typeface="Times New Roman" pitchFamily="18" charset="0"/>
              </a:rPr>
              <a:t>власні кошти видав перший в Україні «Буквар».</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Йому  </a:t>
            </a:r>
            <a:r>
              <a:rPr lang="ru-RU" sz="2000" dirty="0">
                <a:latin typeface="Times New Roman" pitchFamily="18" charset="0"/>
                <a:cs typeface="Times New Roman" pitchFamily="18" charset="0"/>
              </a:rPr>
              <a:t>встановлено понад 1200 пам’ятників.</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Конкурс ІІІ.  Твори:</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1. «Кайдашева сім’я» І.Нечую-Левицького</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2. «Сойчине крило» І.Франка</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3. «Облога Буші» М.Старицького</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4. «Мартин Боруля» І.Карпенка-Карого</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5. «Хіба ревуть воли, як ясла повні» П. Мирного</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Конкурс І</a:t>
            </a:r>
            <a:r>
              <a:rPr lang="en-US" sz="2000" dirty="0" smtClean="0">
                <a:latin typeface="Times New Roman" pitchFamily="18" charset="0"/>
                <a:cs typeface="Times New Roman" pitchFamily="18" charset="0"/>
              </a:rPr>
              <a:t>V.</a:t>
            </a:r>
            <a:r>
              <a:rPr lang="uk-UA" sz="2000" dirty="0" smtClean="0">
                <a:latin typeface="Times New Roman" pitchFamily="18" charset="0"/>
                <a:cs typeface="Times New Roman" pitchFamily="18" charset="0"/>
              </a:rPr>
              <a:t>  Правильні пазли додаються</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Конкурс </a:t>
            </a:r>
            <a:r>
              <a:rPr lang="en-US" sz="2000" dirty="0" smtClean="0">
                <a:latin typeface="Times New Roman" pitchFamily="18" charset="0"/>
                <a:cs typeface="Times New Roman" pitchFamily="18" charset="0"/>
              </a:rPr>
              <a:t>V.</a:t>
            </a:r>
            <a:r>
              <a:rPr lang="uk-UA" sz="2000" dirty="0" smtClean="0">
                <a:latin typeface="Times New Roman" pitchFamily="18" charset="0"/>
                <a:cs typeface="Times New Roman" pitchFamily="18" charset="0"/>
              </a:rPr>
              <a:t>  1. Так, 2. Так, 3. Так, 4. Ні, 5.Так, 6. Так, 7.  Ні, 8. Ні.</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Конкурс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V</a:t>
            </a:r>
            <a:r>
              <a:rPr lang="uk-UA" sz="2000" dirty="0" smtClean="0">
                <a:latin typeface="Times New Roman" pitchFamily="18" charset="0"/>
                <a:cs typeface="Times New Roman" pitchFamily="18" charset="0"/>
              </a:rPr>
              <a:t>І</a:t>
            </a:r>
            <a:r>
              <a:rPr lang="en-US"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1. П’єса, 2. Епос, 3. Плагіат, 4. Гімн, 5 Монолог, 6. Легенда, 7. Журнал, 8. Анафора.</a:t>
            </a:r>
            <a:br>
              <a:rPr lang="uk-UA"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749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2" name="Заголовок 1"/>
          <p:cNvSpPr>
            <a:spLocks noGrp="1"/>
          </p:cNvSpPr>
          <p:nvPr>
            <p:ph type="title"/>
          </p:nvPr>
        </p:nvSpPr>
        <p:spPr>
          <a:xfrm>
            <a:off x="360218" y="365126"/>
            <a:ext cx="9185563" cy="798656"/>
          </a:xfrm>
        </p:spPr>
        <p:txBody>
          <a:bodyPr>
            <a:noAutofit/>
          </a:bodyPr>
          <a:lstStyle/>
          <a:p>
            <a:r>
              <a:rPr lang="uk-UA" sz="2400" b="1" dirty="0" smtClean="0">
                <a:latin typeface="Times New Roman" pitchFamily="18" charset="0"/>
                <a:cs typeface="Times New Roman" pitchFamily="18" charset="0"/>
              </a:rPr>
              <a:t>Пазли для розрізування (для використання збільшити) </a:t>
            </a:r>
            <a:br>
              <a:rPr lang="uk-UA" sz="2400" b="1"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
            </a:r>
            <a:br>
              <a:rPr lang="uk-UA"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3" name="Рисунок 2"/>
          <p:cNvPicPr>
            <a:picLocks noChangeAspect="1"/>
          </p:cNvPicPr>
          <p:nvPr/>
        </p:nvPicPr>
        <p:blipFill rotWithShape="1">
          <a:blip r:embed="rId3"/>
          <a:srcRect l="17492" t="25464" r="51323" b="15796"/>
          <a:stretch/>
        </p:blipFill>
        <p:spPr>
          <a:xfrm>
            <a:off x="360218" y="701964"/>
            <a:ext cx="3617816" cy="3833091"/>
          </a:xfrm>
          <a:prstGeom prst="rect">
            <a:avLst/>
          </a:prstGeom>
        </p:spPr>
      </p:pic>
      <p:pic>
        <p:nvPicPr>
          <p:cNvPr id="7" name="Рисунок 6"/>
          <p:cNvPicPr>
            <a:picLocks noChangeAspect="1"/>
          </p:cNvPicPr>
          <p:nvPr/>
        </p:nvPicPr>
        <p:blipFill rotWithShape="1">
          <a:blip r:embed="rId4"/>
          <a:srcRect l="17698" t="25006" r="52405" b="17812"/>
          <a:stretch/>
        </p:blipFill>
        <p:spPr>
          <a:xfrm>
            <a:off x="4221017" y="2738708"/>
            <a:ext cx="3683987" cy="3963463"/>
          </a:xfrm>
          <a:prstGeom prst="rect">
            <a:avLst/>
          </a:prstGeom>
        </p:spPr>
      </p:pic>
      <p:pic>
        <p:nvPicPr>
          <p:cNvPr id="8" name="Рисунок 7"/>
          <p:cNvPicPr>
            <a:picLocks noChangeAspect="1"/>
          </p:cNvPicPr>
          <p:nvPr/>
        </p:nvPicPr>
        <p:blipFill rotWithShape="1">
          <a:blip r:embed="rId5"/>
          <a:srcRect l="17595" t="18316" r="52147" b="24869"/>
          <a:stretch/>
        </p:blipFill>
        <p:spPr>
          <a:xfrm>
            <a:off x="8137927" y="701963"/>
            <a:ext cx="3629072" cy="3833091"/>
          </a:xfrm>
          <a:prstGeom prst="rect">
            <a:avLst/>
          </a:prstGeom>
        </p:spPr>
      </p:pic>
    </p:spTree>
    <p:extLst>
      <p:ext uri="{BB962C8B-B14F-4D97-AF65-F5344CB8AC3E}">
        <p14:creationId xmlns:p14="http://schemas.microsoft.com/office/powerpoint/2010/main" val="50317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2" name="Заголовок 1"/>
          <p:cNvSpPr>
            <a:spLocks noGrp="1"/>
          </p:cNvSpPr>
          <p:nvPr>
            <p:ph type="title"/>
          </p:nvPr>
        </p:nvSpPr>
        <p:spPr>
          <a:xfrm>
            <a:off x="378691" y="365125"/>
            <a:ext cx="11665527" cy="6303530"/>
          </a:xfrm>
        </p:spPr>
        <p:txBody>
          <a:bodyPr>
            <a:normAutofit/>
          </a:bodyPr>
          <a:lstStyle/>
          <a:p>
            <a:r>
              <a:rPr lang="uk-UA" sz="3200" dirty="0" smtClean="0">
                <a:latin typeface="Times New Roman" panose="02020603050405020304" pitchFamily="18" charset="0"/>
                <a:cs typeface="Times New Roman" panose="02020603050405020304" pitchFamily="18" charset="0"/>
              </a:rPr>
              <a:t>Мета:</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 навчальна: узагальнити знання, вміння та навички, засвоєні впродовж І семестру;</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 розвивальна: розвивати усне мовлення, логічне мислення, пам’ять, увагу;</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 виховна: виховувати шанобливе ставлення до літературного слова, його митців</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Тип уроку: урок узагальнення й систематизації знань, умінь та навичок</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Форма уроку: урок-</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Обладнання: портрети письменників, мультимедійна презентація, роздатковий матеріал, картки із завданнями</a:t>
            </a:r>
            <a:br>
              <a:rPr lang="uk-UA"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31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2" name="Заголовок 1"/>
          <p:cNvSpPr>
            <a:spLocks noGrp="1"/>
          </p:cNvSpPr>
          <p:nvPr>
            <p:ph type="title"/>
          </p:nvPr>
        </p:nvSpPr>
        <p:spPr>
          <a:xfrm>
            <a:off x="378691" y="365125"/>
            <a:ext cx="6152738" cy="6303530"/>
          </a:xfrm>
        </p:spPr>
        <p:txBody>
          <a:bodyPr>
            <a:normAutofit/>
          </a:bodyPr>
          <a:lstStyle/>
          <a:p>
            <a:r>
              <a:rPr lang="uk-UA" sz="3200" b="1" dirty="0" smtClean="0">
                <a:latin typeface="Times New Roman" panose="02020603050405020304" pitchFamily="18" charset="0"/>
                <a:cs typeface="Times New Roman" panose="02020603050405020304" pitchFamily="18" charset="0"/>
              </a:rPr>
              <a:t>          План роботи</a:t>
            </a:r>
            <a:br>
              <a:rPr lang="uk-UA" sz="3200" b="1" dirty="0" smtClean="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Поділ на команди (жеребкування)</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Представлення журі.</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Конкурсна програма.</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Підведення підсумків.</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Нагородження переможців.</a:t>
            </a:r>
            <a:br>
              <a:rPr lang="uk-UA" sz="3200" dirty="0" smtClean="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
            </a:r>
            <a:br>
              <a:rPr lang="uk-UA" sz="3200" dirty="0" smtClean="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36" t="2930" r="11364"/>
          <a:stretch/>
        </p:blipFill>
        <p:spPr bwMode="auto">
          <a:xfrm>
            <a:off x="7259781" y="1080654"/>
            <a:ext cx="3096000" cy="393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57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2" name="Заголовок 1"/>
          <p:cNvSpPr>
            <a:spLocks noGrp="1"/>
          </p:cNvSpPr>
          <p:nvPr>
            <p:ph type="title"/>
          </p:nvPr>
        </p:nvSpPr>
        <p:spPr>
          <a:xfrm>
            <a:off x="775855" y="0"/>
            <a:ext cx="11253848" cy="3574473"/>
          </a:xfrm>
        </p:spPr>
        <p:txBody>
          <a:bodyPr>
            <a:normAutofit/>
          </a:bodyPr>
          <a:lstStyle/>
          <a:p>
            <a:pPr algn="ctr"/>
            <a:r>
              <a:rPr lang="uk-UA" sz="3200" b="1" dirty="0" smtClean="0">
                <a:latin typeface="Times New Roman" panose="02020603050405020304" pitchFamily="18" charset="0"/>
                <a:cs typeface="Times New Roman" panose="02020603050405020304" pitchFamily="18" charset="0"/>
              </a:rPr>
              <a:t>          Правила  роботи  в команді</a:t>
            </a:r>
            <a:br>
              <a:rPr lang="uk-UA" sz="3200" b="1" dirty="0" smtClean="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
            </a:r>
            <a:br>
              <a:rPr lang="uk-UA" sz="3200" dirty="0" smtClean="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
            </a:r>
            <a:br>
              <a:rPr lang="uk-UA" sz="3200" dirty="0" smtClean="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165" y="998826"/>
            <a:ext cx="7022824" cy="526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65315" y="0"/>
            <a:ext cx="12322629" cy="6858000"/>
          </a:xfrm>
          <a:prstGeom prst="rect">
            <a:avLst/>
          </a:prstGeom>
        </p:spPr>
      </p:pic>
      <p:pic>
        <p:nvPicPr>
          <p:cNvPr id="3" name="Рисунок 2"/>
          <p:cNvPicPr>
            <a:picLocks noChangeAspect="1"/>
          </p:cNvPicPr>
          <p:nvPr/>
        </p:nvPicPr>
        <p:blipFill>
          <a:blip r:embed="rId3"/>
          <a:stretch>
            <a:fillRect/>
          </a:stretch>
        </p:blipFill>
        <p:spPr>
          <a:xfrm>
            <a:off x="4011004" y="1372199"/>
            <a:ext cx="1810596" cy="2488337"/>
          </a:xfrm>
          <a:prstGeom prst="rect">
            <a:avLst/>
          </a:prstGeom>
        </p:spPr>
      </p:pic>
      <p:pic>
        <p:nvPicPr>
          <p:cNvPr id="4" name="Рисунок 3"/>
          <p:cNvPicPr>
            <a:picLocks noChangeAspect="1"/>
          </p:cNvPicPr>
          <p:nvPr/>
        </p:nvPicPr>
        <p:blipFill>
          <a:blip r:embed="rId4"/>
          <a:stretch>
            <a:fillRect/>
          </a:stretch>
        </p:blipFill>
        <p:spPr>
          <a:xfrm>
            <a:off x="5038714" y="4035865"/>
            <a:ext cx="2000826" cy="2693849"/>
          </a:xfrm>
          <a:prstGeom prst="rect">
            <a:avLst/>
          </a:prstGeom>
        </p:spPr>
      </p:pic>
      <p:pic>
        <p:nvPicPr>
          <p:cNvPr id="6" name="Рисунок 5"/>
          <p:cNvPicPr>
            <a:picLocks noChangeAspect="1"/>
          </p:cNvPicPr>
          <p:nvPr/>
        </p:nvPicPr>
        <p:blipFill>
          <a:blip r:embed="rId5"/>
          <a:stretch>
            <a:fillRect/>
          </a:stretch>
        </p:blipFill>
        <p:spPr>
          <a:xfrm>
            <a:off x="2898405" y="3954779"/>
            <a:ext cx="1717686" cy="2688143"/>
          </a:xfrm>
          <a:prstGeom prst="rect">
            <a:avLst/>
          </a:prstGeom>
        </p:spPr>
      </p:pic>
      <p:pic>
        <p:nvPicPr>
          <p:cNvPr id="7" name="Рисунок 6"/>
          <p:cNvPicPr>
            <a:picLocks noChangeAspect="1"/>
          </p:cNvPicPr>
          <p:nvPr/>
        </p:nvPicPr>
        <p:blipFill>
          <a:blip r:embed="rId6"/>
          <a:stretch>
            <a:fillRect/>
          </a:stretch>
        </p:blipFill>
        <p:spPr>
          <a:xfrm>
            <a:off x="6012874" y="1352331"/>
            <a:ext cx="1856508" cy="2555249"/>
          </a:xfrm>
          <a:prstGeom prst="rect">
            <a:avLst/>
          </a:prstGeom>
        </p:spPr>
      </p:pic>
      <p:pic>
        <p:nvPicPr>
          <p:cNvPr id="8" name="Рисунок 7"/>
          <p:cNvPicPr>
            <a:picLocks noChangeAspect="1"/>
          </p:cNvPicPr>
          <p:nvPr/>
        </p:nvPicPr>
        <p:blipFill>
          <a:blip r:embed="rId7"/>
          <a:stretch>
            <a:fillRect/>
          </a:stretch>
        </p:blipFill>
        <p:spPr>
          <a:xfrm>
            <a:off x="7462164" y="4025758"/>
            <a:ext cx="1774314" cy="2688143"/>
          </a:xfrm>
          <a:prstGeom prst="rect">
            <a:avLst/>
          </a:prstGeom>
        </p:spPr>
      </p:pic>
      <p:sp>
        <p:nvSpPr>
          <p:cNvPr id="9" name="Прямоугольник 8"/>
          <p:cNvSpPr/>
          <p:nvPr/>
        </p:nvSpPr>
        <p:spPr>
          <a:xfrm>
            <a:off x="273132" y="142504"/>
            <a:ext cx="11756572" cy="11222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uk-UA" sz="2400" b="1" dirty="0" smtClean="0">
                <a:latin typeface="Times New Roman" panose="02020603050405020304" pitchFamily="18" charset="0"/>
                <a:cs typeface="Times New Roman" panose="02020603050405020304" pitchFamily="18" charset="0"/>
              </a:rPr>
              <a:t>Розминка. «Портрети митців слова»</a:t>
            </a:r>
          </a:p>
          <a:p>
            <a:r>
              <a:rPr lang="uk-UA" sz="2400" b="1" dirty="0" smtClean="0">
                <a:latin typeface="Times New Roman" panose="02020603050405020304" pitchFamily="18" charset="0"/>
                <a:cs typeface="Times New Roman" panose="02020603050405020304" pitchFamily="18" charset="0"/>
              </a:rPr>
              <a:t>Завдання. </a:t>
            </a:r>
            <a:r>
              <a:rPr lang="uk-UA" sz="2400" dirty="0" smtClean="0">
                <a:latin typeface="Times New Roman" panose="02020603050405020304" pitchFamily="18" charset="0"/>
                <a:cs typeface="Times New Roman" panose="02020603050405020304" pitchFamily="18" charset="0"/>
              </a:rPr>
              <a:t>Перед вами </a:t>
            </a:r>
            <a:r>
              <a:rPr lang="ru-RU" sz="2400" dirty="0">
                <a:latin typeface="Times New Roman" panose="02020603050405020304" pitchFamily="18" charset="0"/>
                <a:cs typeface="Times New Roman" panose="02020603050405020304" pitchFamily="18" charset="0"/>
              </a:rPr>
              <a:t>7</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портретів на дошці,  </a:t>
            </a:r>
            <a:r>
              <a:rPr lang="ru-RU" sz="2400" smtClean="0">
                <a:latin typeface="Times New Roman" panose="02020603050405020304" pitchFamily="18" charset="0"/>
                <a:cs typeface="Times New Roman" panose="02020603050405020304" pitchFamily="18" charset="0"/>
              </a:rPr>
              <a:t>зніміть </a:t>
            </a:r>
            <a:r>
              <a:rPr lang="ru-RU" sz="2400" dirty="0" smtClean="0">
                <a:latin typeface="Times New Roman" panose="02020603050405020304" pitchFamily="18" charset="0"/>
                <a:cs typeface="Times New Roman" panose="02020603050405020304" pitchFamily="18" charset="0"/>
              </a:rPr>
              <a:t>фото тих </a:t>
            </a:r>
            <a:r>
              <a:rPr lang="ru-RU" sz="2400" dirty="0">
                <a:latin typeface="Times New Roman" panose="02020603050405020304" pitchFamily="18" charset="0"/>
                <a:cs typeface="Times New Roman" panose="02020603050405020304" pitchFamily="18" charset="0"/>
              </a:rPr>
              <a:t>письменників, що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не </a:t>
            </a:r>
            <a:r>
              <a:rPr lang="ru-RU" sz="2400" dirty="0" smtClean="0">
                <a:latin typeface="Times New Roman" panose="02020603050405020304" pitchFamily="18" charset="0"/>
                <a:cs typeface="Times New Roman" panose="02020603050405020304" pitchFamily="18" charset="0"/>
              </a:rPr>
              <a:t>вивчалися  в </a:t>
            </a:r>
            <a:r>
              <a:rPr lang="ru-RU" sz="2400" dirty="0">
                <a:latin typeface="Times New Roman" panose="02020603050405020304" pitchFamily="18" charset="0"/>
                <a:cs typeface="Times New Roman" panose="02020603050405020304" pitchFamily="18" charset="0"/>
              </a:rPr>
              <a:t>1 семестрі</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2618" y="1372199"/>
            <a:ext cx="1831633" cy="253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4470"/>
          <a:stretch/>
        </p:blipFill>
        <p:spPr bwMode="auto">
          <a:xfrm>
            <a:off x="1901750" y="1352332"/>
            <a:ext cx="1880541" cy="252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5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65315" y="0"/>
            <a:ext cx="12322629" cy="6858000"/>
          </a:xfrm>
          <a:prstGeom prst="rect">
            <a:avLst/>
          </a:prstGeom>
        </p:spPr>
      </p:pic>
      <p:pic>
        <p:nvPicPr>
          <p:cNvPr id="3" name="Рисунок 2"/>
          <p:cNvPicPr>
            <a:picLocks noChangeAspect="1"/>
          </p:cNvPicPr>
          <p:nvPr/>
        </p:nvPicPr>
        <p:blipFill>
          <a:blip r:embed="rId3"/>
          <a:stretch>
            <a:fillRect/>
          </a:stretch>
        </p:blipFill>
        <p:spPr>
          <a:xfrm>
            <a:off x="6058931" y="3990109"/>
            <a:ext cx="1948997" cy="2678544"/>
          </a:xfrm>
          <a:prstGeom prst="rect">
            <a:avLst/>
          </a:prstGeom>
        </p:spPr>
      </p:pic>
      <p:pic>
        <p:nvPicPr>
          <p:cNvPr id="4" name="Рисунок 3"/>
          <p:cNvPicPr>
            <a:picLocks noChangeAspect="1"/>
          </p:cNvPicPr>
          <p:nvPr/>
        </p:nvPicPr>
        <p:blipFill>
          <a:blip r:embed="rId4"/>
          <a:stretch>
            <a:fillRect/>
          </a:stretch>
        </p:blipFill>
        <p:spPr>
          <a:xfrm>
            <a:off x="3504047" y="3974804"/>
            <a:ext cx="2000826" cy="2693849"/>
          </a:xfrm>
          <a:prstGeom prst="rect">
            <a:avLst/>
          </a:prstGeom>
        </p:spPr>
      </p:pic>
      <p:pic>
        <p:nvPicPr>
          <p:cNvPr id="6" name="Рисунок 5"/>
          <p:cNvPicPr>
            <a:picLocks noChangeAspect="1"/>
          </p:cNvPicPr>
          <p:nvPr/>
        </p:nvPicPr>
        <p:blipFill>
          <a:blip r:embed="rId5"/>
          <a:stretch>
            <a:fillRect/>
          </a:stretch>
        </p:blipFill>
        <p:spPr>
          <a:xfrm>
            <a:off x="1232303" y="2055813"/>
            <a:ext cx="1717686" cy="2688143"/>
          </a:xfrm>
          <a:prstGeom prst="rect">
            <a:avLst/>
          </a:prstGeom>
        </p:spPr>
      </p:pic>
      <p:pic>
        <p:nvPicPr>
          <p:cNvPr id="7" name="Рисунок 6"/>
          <p:cNvPicPr>
            <a:picLocks noChangeAspect="1"/>
          </p:cNvPicPr>
          <p:nvPr/>
        </p:nvPicPr>
        <p:blipFill>
          <a:blip r:embed="rId6"/>
          <a:stretch>
            <a:fillRect/>
          </a:stretch>
        </p:blipFill>
        <p:spPr>
          <a:xfrm>
            <a:off x="8561985" y="2092653"/>
            <a:ext cx="1948901" cy="2672694"/>
          </a:xfrm>
          <a:prstGeom prst="rect">
            <a:avLst/>
          </a:prstGeom>
        </p:spPr>
      </p:pic>
      <p:pic>
        <p:nvPicPr>
          <p:cNvPr id="8" name="Рисунок 7"/>
          <p:cNvPicPr>
            <a:picLocks noChangeAspect="1"/>
          </p:cNvPicPr>
          <p:nvPr/>
        </p:nvPicPr>
        <p:blipFill>
          <a:blip r:embed="rId7"/>
          <a:stretch>
            <a:fillRect/>
          </a:stretch>
        </p:blipFill>
        <p:spPr>
          <a:xfrm>
            <a:off x="4942180" y="1209877"/>
            <a:ext cx="1774314" cy="2590885"/>
          </a:xfrm>
          <a:prstGeom prst="rect">
            <a:avLst/>
          </a:prstGeom>
        </p:spPr>
      </p:pic>
      <p:sp>
        <p:nvSpPr>
          <p:cNvPr id="9" name="Прямоугольник 8"/>
          <p:cNvSpPr/>
          <p:nvPr/>
        </p:nvSpPr>
        <p:spPr>
          <a:xfrm>
            <a:off x="304800" y="207818"/>
            <a:ext cx="11568545" cy="7342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uk-UA" sz="2400" b="1" dirty="0" smtClean="0">
                <a:latin typeface="Times New Roman" pitchFamily="18" charset="0"/>
                <a:cs typeface="Times New Roman" pitchFamily="18" charset="0"/>
              </a:rPr>
              <a:t>Конкурс І. «Впізнай письменника»</a:t>
            </a:r>
          </a:p>
          <a:p>
            <a:r>
              <a:rPr lang="uk-UA" sz="2400" b="1" dirty="0" smtClean="0">
                <a:latin typeface="Times New Roman" pitchFamily="18" charset="0"/>
                <a:cs typeface="Times New Roman" pitchFamily="18" charset="0"/>
              </a:rPr>
              <a:t>Завдання. </a:t>
            </a:r>
            <a:r>
              <a:rPr lang="uk-UA" sz="2400" dirty="0" smtClean="0">
                <a:latin typeface="Times New Roman" pitchFamily="18" charset="0"/>
                <a:cs typeface="Times New Roman" pitchFamily="18" charset="0"/>
              </a:rPr>
              <a:t>Назвіть письменників, з творами яких ознайомилися в І семестрі</a:t>
            </a:r>
            <a:endParaRPr lang="ru-RU" sz="2400" dirty="0">
              <a:latin typeface="Times New Roman" pitchFamily="18" charset="0"/>
              <a:cs typeface="Times New Roman" pitchFamily="18" charset="0"/>
            </a:endParaRPr>
          </a:p>
        </p:txBody>
      </p:sp>
      <p:sp>
        <p:nvSpPr>
          <p:cNvPr id="10" name="Загнутый угол 9"/>
          <p:cNvSpPr/>
          <p:nvPr/>
        </p:nvSpPr>
        <p:spPr>
          <a:xfrm>
            <a:off x="4294909" y="3429000"/>
            <a:ext cx="429490" cy="400878"/>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400" b="1" dirty="0" smtClean="0">
                <a:latin typeface="Times New Roman" pitchFamily="18" charset="0"/>
                <a:cs typeface="Times New Roman" pitchFamily="18" charset="0"/>
              </a:rPr>
              <a:t>1</a:t>
            </a:r>
            <a:endParaRPr lang="ru-RU" sz="2400" b="1" dirty="0">
              <a:latin typeface="Times New Roman" pitchFamily="18" charset="0"/>
              <a:cs typeface="Times New Roman" pitchFamily="18" charset="0"/>
            </a:endParaRPr>
          </a:p>
        </p:txBody>
      </p:sp>
      <p:sp>
        <p:nvSpPr>
          <p:cNvPr id="11" name="Загнутый угол 10"/>
          <p:cNvSpPr/>
          <p:nvPr/>
        </p:nvSpPr>
        <p:spPr>
          <a:xfrm>
            <a:off x="2735244" y="6267323"/>
            <a:ext cx="429490" cy="400878"/>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400" b="1" dirty="0" smtClean="0">
                <a:latin typeface="Times New Roman" pitchFamily="18" charset="0"/>
                <a:cs typeface="Times New Roman" pitchFamily="18" charset="0"/>
              </a:rPr>
              <a:t>4</a:t>
            </a:r>
            <a:endParaRPr lang="ru-RU" sz="2400" b="1" dirty="0">
              <a:latin typeface="Times New Roman" pitchFamily="18" charset="0"/>
              <a:cs typeface="Times New Roman" pitchFamily="18" charset="0"/>
            </a:endParaRPr>
          </a:p>
        </p:txBody>
      </p:sp>
      <p:sp>
        <p:nvSpPr>
          <p:cNvPr id="12" name="Загнутый угол 11"/>
          <p:cNvSpPr/>
          <p:nvPr/>
        </p:nvSpPr>
        <p:spPr>
          <a:xfrm>
            <a:off x="677720" y="4398941"/>
            <a:ext cx="429490" cy="400878"/>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2400" b="1" dirty="0" smtClean="0">
                <a:latin typeface="Times New Roman" pitchFamily="18" charset="0"/>
                <a:cs typeface="Times New Roman" pitchFamily="18" charset="0"/>
              </a:rPr>
              <a:t>2</a:t>
            </a:r>
            <a:endParaRPr lang="ru-RU" sz="2400" b="1" dirty="0">
              <a:latin typeface="Times New Roman" pitchFamily="18" charset="0"/>
              <a:cs typeface="Times New Roman" pitchFamily="18" charset="0"/>
            </a:endParaRPr>
          </a:p>
        </p:txBody>
      </p:sp>
      <p:sp>
        <p:nvSpPr>
          <p:cNvPr id="13" name="Загнутый угол 12"/>
          <p:cNvSpPr/>
          <p:nvPr/>
        </p:nvSpPr>
        <p:spPr>
          <a:xfrm>
            <a:off x="1944382" y="7202792"/>
            <a:ext cx="429490" cy="40087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Загнутый угол 14"/>
          <p:cNvSpPr/>
          <p:nvPr/>
        </p:nvSpPr>
        <p:spPr>
          <a:xfrm>
            <a:off x="8132495" y="6265012"/>
            <a:ext cx="429490" cy="40087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400" b="1" dirty="0" smtClean="0">
                <a:latin typeface="Times New Roman" pitchFamily="18" charset="0"/>
                <a:cs typeface="Times New Roman" pitchFamily="18" charset="0"/>
              </a:rPr>
              <a:t>5</a:t>
            </a:r>
            <a:endParaRPr lang="ru-RU" sz="2400" b="1" dirty="0">
              <a:latin typeface="Times New Roman" pitchFamily="18" charset="0"/>
              <a:cs typeface="Times New Roman" pitchFamily="18" charset="0"/>
            </a:endParaRPr>
          </a:p>
        </p:txBody>
      </p:sp>
      <p:sp>
        <p:nvSpPr>
          <p:cNvPr id="16" name="Загнутый угол 15"/>
          <p:cNvSpPr/>
          <p:nvPr/>
        </p:nvSpPr>
        <p:spPr>
          <a:xfrm>
            <a:off x="10695586" y="4343078"/>
            <a:ext cx="429490" cy="400878"/>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400" b="1" dirty="0" smtClean="0">
                <a:latin typeface="Times New Roman" pitchFamily="18" charset="0"/>
                <a:cs typeface="Times New Roman" pitchFamily="18" charset="0"/>
              </a:rPr>
              <a:t>3</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9681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5279" y="0"/>
            <a:ext cx="12322629" cy="6858000"/>
          </a:xfrm>
          <a:prstGeom prst="rect">
            <a:avLst/>
          </a:prstGeom>
        </p:spPr>
      </p:pic>
      <p:sp>
        <p:nvSpPr>
          <p:cNvPr id="3" name="Прямоугольник 2"/>
          <p:cNvSpPr/>
          <p:nvPr/>
        </p:nvSpPr>
        <p:spPr>
          <a:xfrm>
            <a:off x="397164" y="249382"/>
            <a:ext cx="11517745" cy="15655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uk-UA" sz="2400" b="1" dirty="0" smtClean="0">
                <a:latin typeface="Times New Roman" panose="02020603050405020304" pitchFamily="18" charset="0"/>
                <a:cs typeface="Times New Roman" panose="02020603050405020304" pitchFamily="18" charset="0"/>
              </a:rPr>
              <a:t>Конкурс ІІ. «Повний кошик»</a:t>
            </a:r>
          </a:p>
          <a:p>
            <a:r>
              <a:rPr lang="uk-UA" sz="2400" b="1" dirty="0" smtClean="0">
                <a:latin typeface="Times New Roman" panose="02020603050405020304" pitchFamily="18" charset="0"/>
                <a:cs typeface="Times New Roman" panose="02020603050405020304" pitchFamily="18" charset="0"/>
              </a:rPr>
              <a:t>Завдання. </a:t>
            </a:r>
            <a:r>
              <a:rPr lang="uk-UA" sz="2400" dirty="0" smtClean="0">
                <a:latin typeface="Times New Roman" panose="02020603050405020304" pitchFamily="18" charset="0"/>
                <a:cs typeface="Times New Roman" panose="02020603050405020304" pitchFamily="18" charset="0"/>
              </a:rPr>
              <a:t>Серед 10 тверджень, оберіть ті, що стосуються життя та творчості Івана Франка. </a:t>
            </a:r>
            <a:r>
              <a:rPr lang="ru-RU" sz="2400" dirty="0">
                <a:latin typeface="Times New Roman" panose="02020603050405020304" pitchFamily="18" charset="0"/>
                <a:cs typeface="Times New Roman" panose="02020603050405020304" pitchFamily="18" charset="0"/>
              </a:rPr>
              <a:t>Неправильні твердження складіть у порожній кошик.</a:t>
            </a:r>
          </a:p>
          <a:p>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a:extLst>
              <a:ext uri="{BEBA8EAE-BF5A-486C-A8C5-ECC9F3942E4B}">
                <a14:imgProps xmlns:a14="http://schemas.microsoft.com/office/drawing/2010/main">
                  <a14:imgLayer r:embed="rId4">
                    <a14:imgEffect>
                      <a14:backgroundRemoval t="0" b="93241" l="3071" r="96929"/>
                    </a14:imgEffect>
                  </a14:imgLayer>
                </a14:imgProps>
              </a:ext>
            </a:extLst>
          </a:blip>
          <a:srcRect b="8057"/>
          <a:stretch/>
        </p:blipFill>
        <p:spPr>
          <a:xfrm>
            <a:off x="8950035" y="1076979"/>
            <a:ext cx="3770376" cy="4599426"/>
          </a:xfrm>
          <a:prstGeom prst="rect">
            <a:avLst/>
          </a:prstGeom>
        </p:spPr>
      </p:pic>
      <p:pic>
        <p:nvPicPr>
          <p:cNvPr id="7" name="Рисунок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93241" l="3071" r="96929"/>
                    </a14:imgEffect>
                  </a14:imgLayer>
                </a14:imgProps>
              </a:ext>
            </a:extLst>
          </a:blip>
          <a:srcRect b="8057"/>
          <a:stretch/>
        </p:blipFill>
        <p:spPr>
          <a:xfrm>
            <a:off x="5780602" y="2054744"/>
            <a:ext cx="3728893" cy="4548821"/>
          </a:xfrm>
          <a:prstGeom prst="rect">
            <a:avLst/>
          </a:prstGeom>
        </p:spPr>
      </p:pic>
      <p:sp>
        <p:nvSpPr>
          <p:cNvPr id="8" name="Прямоугольник 7"/>
          <p:cNvSpPr/>
          <p:nvPr/>
        </p:nvSpPr>
        <p:spPr>
          <a:xfrm>
            <a:off x="6331527" y="5450774"/>
            <a:ext cx="2618508" cy="45126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Іван Франко</a:t>
            </a:r>
            <a:endParaRPr lang="ru-RU" sz="24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7164" y="2054744"/>
            <a:ext cx="5491018" cy="45488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uk-UA" dirty="0" smtClean="0"/>
          </a:p>
          <a:p>
            <a:endParaRPr lang="uk-UA" dirty="0"/>
          </a:p>
          <a:p>
            <a:endParaRPr lang="uk-UA" dirty="0" smtClean="0"/>
          </a:p>
          <a:p>
            <a:pPr algn="just"/>
            <a:r>
              <a:rPr lang="uk-UA" dirty="0" smtClean="0"/>
              <a:t>1. </a:t>
            </a:r>
            <a:r>
              <a:rPr lang="uk-UA" sz="2000" dirty="0" smtClean="0">
                <a:latin typeface="Times New Roman" pitchFamily="18" charset="0"/>
                <a:cs typeface="Times New Roman" pitchFamily="18" charset="0"/>
              </a:rPr>
              <a:t>Родом із с. Нагуєвичі.</a:t>
            </a:r>
          </a:p>
          <a:p>
            <a:pPr algn="just"/>
            <a:r>
              <a:rPr lang="uk-UA" sz="2000" dirty="0" smtClean="0">
                <a:latin typeface="Times New Roman" pitchFamily="18" charset="0"/>
                <a:cs typeface="Times New Roman" pitchFamily="18" charset="0"/>
              </a:rPr>
              <a:t>2. Він започаткував моду одягати вишиванку під піджак.</a:t>
            </a:r>
          </a:p>
          <a:p>
            <a:pPr algn="just"/>
            <a:r>
              <a:rPr lang="uk-UA" sz="2000" dirty="0" smtClean="0">
                <a:latin typeface="Times New Roman" pitchFamily="18" charset="0"/>
                <a:cs typeface="Times New Roman" pitchFamily="18" charset="0"/>
              </a:rPr>
              <a:t>3. Мав знайомства з К. Брюлловим, В.Жуковським, Є.Гребінкою, І.Сошенком.</a:t>
            </a:r>
          </a:p>
          <a:p>
            <a:pPr algn="just"/>
            <a:r>
              <a:rPr lang="uk-UA" sz="2000" dirty="0" smtClean="0">
                <a:latin typeface="Times New Roman" pitchFamily="18" charset="0"/>
                <a:cs typeface="Times New Roman" pitchFamily="18" charset="0"/>
              </a:rPr>
              <a:t>4. Був перекладачем.</a:t>
            </a:r>
          </a:p>
          <a:p>
            <a:pPr algn="just"/>
            <a:r>
              <a:rPr lang="uk-UA" sz="2000" dirty="0" smtClean="0">
                <a:latin typeface="Times New Roman" pitchFamily="18" charset="0"/>
                <a:cs typeface="Times New Roman" pitchFamily="18" charset="0"/>
              </a:rPr>
              <a:t>5. </a:t>
            </a:r>
            <a:r>
              <a:rPr lang="ru-RU" sz="2000" dirty="0">
                <a:latin typeface="Times New Roman" pitchFamily="18" charset="0"/>
                <a:cs typeface="Times New Roman" pitchFamily="18" charset="0"/>
              </a:rPr>
              <a:t>Він був одним із перших професійних українських письменників, який заробляв на життя літературною працею</a:t>
            </a:r>
            <a:r>
              <a:rPr lang="ru-RU" sz="2000" dirty="0" smtClean="0">
                <a:latin typeface="Times New Roman" pitchFamily="18" charset="0"/>
                <a:cs typeface="Times New Roman" pitchFamily="18" charset="0"/>
              </a:rPr>
              <a:t>.</a:t>
            </a:r>
          </a:p>
          <a:p>
            <a:pPr algn="just"/>
            <a:r>
              <a:rPr lang="uk-UA" sz="2000" dirty="0" smtClean="0">
                <a:latin typeface="Times New Roman" pitchFamily="18" charset="0"/>
                <a:cs typeface="Times New Roman" pitchFamily="18" charset="0"/>
              </a:rPr>
              <a:t>6. </a:t>
            </a:r>
            <a:r>
              <a:rPr lang="ru-RU" sz="2000" dirty="0">
                <a:latin typeface="Times New Roman" pitchFamily="18" charset="0"/>
                <a:cs typeface="Times New Roman" pitchFamily="18" charset="0"/>
              </a:rPr>
              <a:t>Одною з коханих жінок була Варвара Рєпніна.</a:t>
            </a:r>
          </a:p>
          <a:p>
            <a:pPr algn="just"/>
            <a:r>
              <a:rPr lang="uk-UA" sz="2000" dirty="0" smtClean="0">
                <a:latin typeface="Times New Roman" pitchFamily="18" charset="0"/>
                <a:cs typeface="Times New Roman" pitchFamily="18" charset="0"/>
              </a:rPr>
              <a:t>7. Його називають «титаном праці, духу, думки».</a:t>
            </a:r>
          </a:p>
          <a:p>
            <a:pPr algn="just"/>
            <a:r>
              <a:rPr lang="uk-UA" sz="2000" dirty="0" smtClean="0">
                <a:latin typeface="Times New Roman" pitchFamily="18" charset="0"/>
                <a:cs typeface="Times New Roman" pitchFamily="18" charset="0"/>
              </a:rPr>
              <a:t>8. За власні кошти видав перший в Україні «Буквар».</a:t>
            </a:r>
          </a:p>
          <a:p>
            <a:pPr algn="just"/>
            <a:r>
              <a:rPr lang="uk-UA" sz="2000" dirty="0" smtClean="0">
                <a:latin typeface="Times New Roman" pitchFamily="18" charset="0"/>
                <a:cs typeface="Times New Roman" pitchFamily="18" charset="0"/>
              </a:rPr>
              <a:t>9. Йому  встановлено понад 1200 пам’ятників.</a:t>
            </a:r>
          </a:p>
          <a:p>
            <a:pPr algn="just"/>
            <a:r>
              <a:rPr lang="uk-UA" sz="2000" dirty="0" smtClean="0">
                <a:latin typeface="Times New Roman" pitchFamily="18" charset="0"/>
                <a:cs typeface="Times New Roman" pitchFamily="18" charset="0"/>
              </a:rPr>
              <a:t>10. Похований на Личаківському цвинтарі.</a:t>
            </a:r>
          </a:p>
          <a:p>
            <a:endParaRPr lang="uk-UA" dirty="0" smtClean="0"/>
          </a:p>
          <a:p>
            <a:endParaRPr lang="uk-UA" dirty="0" smtClean="0"/>
          </a:p>
          <a:p>
            <a:pPr marL="342900" indent="-342900">
              <a:buAutoNum type="arabicPeriod" startAt="4"/>
            </a:pPr>
            <a:endParaRPr lang="ru-RU" dirty="0"/>
          </a:p>
        </p:txBody>
      </p:sp>
    </p:spTree>
    <p:extLst>
      <p:ext uri="{BB962C8B-B14F-4D97-AF65-F5344CB8AC3E}">
        <p14:creationId xmlns:p14="http://schemas.microsoft.com/office/powerpoint/2010/main" val="156671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pic>
        <p:nvPicPr>
          <p:cNvPr id="3" name="Рисунок 2"/>
          <p:cNvPicPr>
            <a:picLocks noChangeAspect="1"/>
          </p:cNvPicPr>
          <p:nvPr/>
        </p:nvPicPr>
        <p:blipFill rotWithShape="1">
          <a:blip r:embed="rId3"/>
          <a:srcRect l="54141" t="25556" r="16838" b="5900"/>
          <a:stretch/>
        </p:blipFill>
        <p:spPr>
          <a:xfrm>
            <a:off x="245796" y="1233055"/>
            <a:ext cx="2571295" cy="3364362"/>
          </a:xfrm>
          <a:prstGeom prst="rect">
            <a:avLst/>
          </a:prstGeom>
        </p:spPr>
      </p:pic>
      <p:pic>
        <p:nvPicPr>
          <p:cNvPr id="8" name="Рисунок 7"/>
          <p:cNvPicPr>
            <a:picLocks noChangeAspect="1"/>
          </p:cNvPicPr>
          <p:nvPr/>
        </p:nvPicPr>
        <p:blipFill>
          <a:blip r:embed="rId4"/>
          <a:stretch>
            <a:fillRect/>
          </a:stretch>
        </p:blipFill>
        <p:spPr>
          <a:xfrm>
            <a:off x="7017452" y="2865617"/>
            <a:ext cx="2708439" cy="3463601"/>
          </a:xfrm>
          <a:prstGeom prst="rect">
            <a:avLst/>
          </a:prstGeom>
        </p:spPr>
      </p:pic>
      <p:pic>
        <p:nvPicPr>
          <p:cNvPr id="9" name="Рисунок 8"/>
          <p:cNvPicPr>
            <a:picLocks noChangeAspect="1"/>
          </p:cNvPicPr>
          <p:nvPr/>
        </p:nvPicPr>
        <p:blipFill>
          <a:blip r:embed="rId5"/>
          <a:stretch>
            <a:fillRect/>
          </a:stretch>
        </p:blipFill>
        <p:spPr>
          <a:xfrm>
            <a:off x="9437379" y="1233055"/>
            <a:ext cx="2508825" cy="3347044"/>
          </a:xfrm>
          <a:prstGeom prst="rect">
            <a:avLst/>
          </a:prstGeom>
        </p:spPr>
      </p:pic>
      <p:pic>
        <p:nvPicPr>
          <p:cNvPr id="4" name="Рисунок 3"/>
          <p:cNvPicPr>
            <a:picLocks noChangeAspect="1"/>
          </p:cNvPicPr>
          <p:nvPr/>
        </p:nvPicPr>
        <p:blipFill>
          <a:blip r:embed="rId6"/>
          <a:stretch>
            <a:fillRect/>
          </a:stretch>
        </p:blipFill>
        <p:spPr>
          <a:xfrm>
            <a:off x="2578915" y="2865617"/>
            <a:ext cx="2658103" cy="3428965"/>
          </a:xfrm>
          <a:prstGeom prst="rect">
            <a:avLst/>
          </a:prstGeom>
        </p:spPr>
      </p:pic>
      <p:pic>
        <p:nvPicPr>
          <p:cNvPr id="7" name="Рисунок 6"/>
          <p:cNvPicPr>
            <a:picLocks noChangeAspect="1"/>
          </p:cNvPicPr>
          <p:nvPr/>
        </p:nvPicPr>
        <p:blipFill>
          <a:blip r:embed="rId7"/>
          <a:stretch>
            <a:fillRect/>
          </a:stretch>
        </p:blipFill>
        <p:spPr>
          <a:xfrm>
            <a:off x="4858183" y="1233055"/>
            <a:ext cx="2538103" cy="3347044"/>
          </a:xfrm>
          <a:prstGeom prst="rect">
            <a:avLst/>
          </a:prstGeom>
        </p:spPr>
      </p:pic>
      <p:sp>
        <p:nvSpPr>
          <p:cNvPr id="6" name="Прямоугольник 5"/>
          <p:cNvSpPr/>
          <p:nvPr/>
        </p:nvSpPr>
        <p:spPr>
          <a:xfrm>
            <a:off x="245796" y="249381"/>
            <a:ext cx="11700408" cy="10945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uk-UA" sz="2400" b="1" dirty="0" smtClean="0">
                <a:latin typeface="Times New Roman" pitchFamily="18" charset="0"/>
                <a:cs typeface="Times New Roman" pitchFamily="18" charset="0"/>
              </a:rPr>
              <a:t>Конкурс ІІІ. «Що за твір?»</a:t>
            </a:r>
          </a:p>
          <a:p>
            <a:r>
              <a:rPr lang="uk-UA" sz="2400" b="1" dirty="0" smtClean="0">
                <a:latin typeface="Times New Roman" pitchFamily="18" charset="0"/>
                <a:cs typeface="Times New Roman" pitchFamily="18" charset="0"/>
              </a:rPr>
              <a:t>Завдання. </a:t>
            </a:r>
            <a:r>
              <a:rPr lang="uk-UA" sz="2400" dirty="0" smtClean="0">
                <a:latin typeface="Times New Roman" pitchFamily="18" charset="0"/>
                <a:cs typeface="Times New Roman" pitchFamily="18" charset="0"/>
              </a:rPr>
              <a:t>Впізнайте літературний твір за його персонажами. Додатковий бал за автора твору</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3625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rotWithShape="1">
          <a:blip r:embed="rId2"/>
          <a:srcRect b="3492"/>
          <a:stretch/>
        </p:blipFill>
        <p:spPr>
          <a:xfrm>
            <a:off x="0" y="0"/>
            <a:ext cx="12322629" cy="6858000"/>
          </a:xfrm>
          <a:prstGeom prst="rect">
            <a:avLst/>
          </a:prstGeom>
        </p:spPr>
      </p:pic>
      <p:sp>
        <p:nvSpPr>
          <p:cNvPr id="3" name="Прямоугольник 2"/>
          <p:cNvSpPr/>
          <p:nvPr/>
        </p:nvSpPr>
        <p:spPr>
          <a:xfrm>
            <a:off x="512618" y="332509"/>
            <a:ext cx="11402291" cy="11637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uk-UA" sz="2400" b="1" dirty="0" smtClean="0">
                <a:latin typeface="Times New Roman" pitchFamily="18" charset="0"/>
                <a:cs typeface="Times New Roman" pitchFamily="18" charset="0"/>
              </a:rPr>
              <a:t>Конкурс І</a:t>
            </a:r>
            <a:r>
              <a:rPr lang="en-US" sz="2400" b="1" dirty="0" smtClean="0">
                <a:latin typeface="Times New Roman" pitchFamily="18" charset="0"/>
                <a:cs typeface="Times New Roman" pitchFamily="18" charset="0"/>
              </a:rPr>
              <a:t>V</a:t>
            </a:r>
            <a:r>
              <a:rPr lang="uk-UA" sz="2400" b="1" dirty="0" smtClean="0">
                <a:latin typeface="Times New Roman" pitchFamily="18" charset="0"/>
                <a:cs typeface="Times New Roman" pitchFamily="18" charset="0"/>
              </a:rPr>
              <a:t>. «Літературний пазл»</a:t>
            </a:r>
          </a:p>
          <a:p>
            <a:r>
              <a:rPr lang="uk-UA" sz="2400" b="1" dirty="0" smtClean="0">
                <a:latin typeface="Times New Roman" pitchFamily="18" charset="0"/>
                <a:cs typeface="Times New Roman" pitchFamily="18" charset="0"/>
              </a:rPr>
              <a:t>Завдання.  </a:t>
            </a:r>
            <a:r>
              <a:rPr lang="uk-UA" sz="2400" dirty="0" smtClean="0">
                <a:latin typeface="Times New Roman" pitchFamily="18" charset="0"/>
                <a:cs typeface="Times New Roman" pitchFamily="18" charset="0"/>
              </a:rPr>
              <a:t>Поєднайте частини пазлів, утворивши літературні паспорти трьох ліричних творів. Знизу вкажіть назву вірша</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95" y="1690688"/>
            <a:ext cx="4647508" cy="4971753"/>
          </a:xfrm>
          <a:prstGeom prst="rect">
            <a:avLst/>
          </a:prstGeom>
        </p:spPr>
      </p:pic>
      <p:sp>
        <p:nvSpPr>
          <p:cNvPr id="6" name="Прямоугольник 5"/>
          <p:cNvSpPr/>
          <p:nvPr/>
        </p:nvSpPr>
        <p:spPr>
          <a:xfrm>
            <a:off x="838200" y="1911928"/>
            <a:ext cx="2098964" cy="12438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Назва</a:t>
            </a:r>
          </a:p>
          <a:p>
            <a:pPr algn="ctr"/>
            <a:r>
              <a:rPr lang="uk-UA" sz="2400" b="1" dirty="0">
                <a:latin typeface="Times New Roman" panose="02020603050405020304" pitchFamily="18" charset="0"/>
                <a:cs typeface="Times New Roman" panose="02020603050405020304" pitchFamily="18" charset="0"/>
              </a:rPr>
              <a:t>з</a:t>
            </a:r>
            <a:r>
              <a:rPr lang="uk-UA" sz="2400" b="1" dirty="0" smtClean="0">
                <a:latin typeface="Times New Roman" panose="02020603050405020304" pitchFamily="18" charset="0"/>
                <a:cs typeface="Times New Roman" panose="02020603050405020304" pitchFamily="18" charset="0"/>
              </a:rPr>
              <a:t>бірки</a:t>
            </a:r>
            <a:endParaRPr lang="ru-RU" sz="2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713018" y="1911928"/>
            <a:ext cx="1431637" cy="124690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Вид лірики</a:t>
            </a:r>
            <a:endParaRPr lang="ru-RU" sz="24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38200" y="3537527"/>
            <a:ext cx="1683327" cy="9975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Тема</a:t>
            </a:r>
            <a:endParaRPr lang="ru-RU" sz="2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49522" y="3833091"/>
            <a:ext cx="1895133" cy="10776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Провідний мотив або ідея</a:t>
            </a:r>
            <a:endParaRPr lang="ru-RU" sz="24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14400" y="5301673"/>
            <a:ext cx="2137349" cy="9790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Художні засоби</a:t>
            </a:r>
            <a:endParaRPr lang="ru-RU" sz="2400"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417456" y="5116944"/>
            <a:ext cx="1727200" cy="13392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Цитата</a:t>
            </a:r>
            <a:endParaRPr lang="ru-RU" sz="2400" b="1"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a:stretch>
            <a:fillRect/>
          </a:stretch>
        </p:blipFill>
        <p:spPr>
          <a:xfrm>
            <a:off x="6743693" y="2734115"/>
            <a:ext cx="3961956" cy="2804531"/>
          </a:xfrm>
          <a:prstGeom prst="rect">
            <a:avLst/>
          </a:prstGeom>
        </p:spPr>
      </p:pic>
    </p:spTree>
    <p:extLst>
      <p:ext uri="{BB962C8B-B14F-4D97-AF65-F5344CB8AC3E}">
        <p14:creationId xmlns:p14="http://schemas.microsoft.com/office/powerpoint/2010/main" val="5083835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576</Words>
  <Application>Microsoft Office PowerPoint</Application>
  <PresentationFormat>Широкоэкранный</PresentationFormat>
  <Paragraphs>92</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Стежками  літературних творів (урок-узагальнення)</vt:lpstr>
      <vt:lpstr>Мета: - навчальна: узагальнити знання, вміння та навички, засвоєні впродовж І семестру; - розвивальна: розвивати усне мовлення, логічне мислення, пам’ять, увагу; - виховна: виховувати шанобливе ставлення до літературного слова, його митців Тип уроку: урок узагальнення й систематизації знань, умінь та навичок Форма уроку: урок- Обладнання: портрети письменників, мультимедійна презентація, роздатковий матеріал, картки із завданнями </vt:lpstr>
      <vt:lpstr>          План роботи  Поділ на команди (жеребкування) Представлення журі. Конкурсна програма. Підведення підсумків. Нагородження переможців.    </vt:lpstr>
      <vt:lpstr>          Правила  роботи  в команді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Додатки  Аркуш з відповідями  Розминка. Зайві портрети: Л.Українка, В.Винниченко, П. Куліш, М. Коцюбинський. Конкурс І. Портрети: М.Старицький, І.Франко, І.Карпенко-Карий, П. Мирний, І. Нечуй-Левицький. Конкурс ІІ. Зайві твердження: Мав знайомства з К. Брюлловим, В.Жуковським, Є.Гребінкою, І.Сошенком.                                                     Одною з коханих жінок була Варвара Рєпніна.                                                     За власні кошти видав перший в Україні «Буквар».                                                     Йому  встановлено понад 1200 пам’ятників. Конкурс ІІІ.  Твори:                        1. «Кайдашева сім’я» І.Нечую-Левицького                        2. «Сойчине крило» І.Франка                        3. «Облога Буші» М.Старицького                        4. «Мартин Боруля» І.Карпенка-Карого                        5. «Хіба ревуть воли, як ясла повні» П. Мирного Конкурс ІV.  Правильні пазли додаються Конкурс V.  1. Так, 2. Так, 3. Так, 4. Ні, 5.Так, 6. Так, 7.  Ні, 8. Ні. Конкурс  VІ. 1. П’єса, 2. Епос, 3. Плагіат, 4. Гімн, 5 Монолог, 6. Легенда, 7. Журнал, 8. Анафора.  </vt:lpstr>
      <vt:lpstr>Пазли для розрізування (для використання збільшити)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Сторінками  літературних творів (урок-узагальнення)</dc:title>
  <dc:creator>Пользователь</dc:creator>
  <cp:lastModifiedBy>Пользователь</cp:lastModifiedBy>
  <cp:revision>78</cp:revision>
  <dcterms:created xsi:type="dcterms:W3CDTF">2019-12-23T16:18:40Z</dcterms:created>
  <dcterms:modified xsi:type="dcterms:W3CDTF">2020-11-05T20:07:44Z</dcterms:modified>
</cp:coreProperties>
</file>