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04" r:id="rId2"/>
    <p:sldMasterId id="2147483840" r:id="rId3"/>
    <p:sldMasterId id="2147483984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70" r:id="rId11"/>
    <p:sldId id="262" r:id="rId12"/>
    <p:sldId id="263" r:id="rId13"/>
    <p:sldId id="264" r:id="rId14"/>
    <p:sldId id="266" r:id="rId15"/>
    <p:sldId id="265" r:id="rId16"/>
    <p:sldId id="267" r:id="rId17"/>
    <p:sldId id="268" r:id="rId18"/>
    <p:sldId id="269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B28D98-7A94-4A50-A2F0-0B6944554533}" v="60" dt="2020-02-27T04:45:53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20" autoAdjust="0"/>
    <p:restoredTop sz="94660"/>
  </p:normalViewPr>
  <p:slideViewPr>
    <p:cSldViewPr>
      <p:cViewPr>
        <p:scale>
          <a:sx n="63" d="100"/>
          <a:sy n="63" d="100"/>
        </p:scale>
        <p:origin x="-90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76650-86F7-4770-9DAF-D8F499A5312F}" type="datetimeFigureOut">
              <a:rPr lang="uk-UA" smtClean="0"/>
              <a:t>28.10.2020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874A3-C11E-4BC1-880F-F9D7D1F28F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091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Задача 5.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874A3-C11E-4BC1-880F-F9D7D1F28F0B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780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18D370-9EDC-4BCF-A923-91147FF8124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774CF3-0D8F-4622-B72A-14072B9302A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540000">
            <a:off x="1790095" y="1126935"/>
            <a:ext cx="6458309" cy="2514599"/>
          </a:xfrm>
        </p:spPr>
        <p:txBody>
          <a:bodyPr tIns="0" anchor="t">
            <a:normAutofit/>
          </a:bodyPr>
          <a:lstStyle/>
          <a:p>
            <a:pPr marL="27305" algn="ctr"/>
            <a:r>
              <a:rPr lang="uk-UA" sz="4800" b="1" i="1" dirty="0" smtClean="0">
                <a:solidFill>
                  <a:srgbClr val="FF0000"/>
                </a:solidFill>
                <a:latin typeface="Corbel"/>
              </a:rPr>
              <a:t>Проект: </a:t>
            </a:r>
          </a:p>
          <a:p>
            <a:pPr marL="27305" algn="ctr"/>
            <a:r>
              <a:rPr lang="uk-UA" sz="4800" b="1" i="1" dirty="0" smtClean="0">
                <a:solidFill>
                  <a:srgbClr val="FF0000"/>
                </a:solidFill>
                <a:latin typeface="Corbel"/>
              </a:rPr>
              <a:t>Родинне свято трикутників</a:t>
            </a:r>
            <a:endParaRPr lang="ru-RU" sz="4800" b="1" i="1" dirty="0">
              <a:solidFill>
                <a:srgbClr val="FF0000"/>
              </a:solidFill>
              <a:latin typeface="Corbel"/>
            </a:endParaRPr>
          </a:p>
        </p:txBody>
      </p:sp>
      <p:pic>
        <p:nvPicPr>
          <p:cNvPr id="2" name="Picture 2" descr="Трикут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3933056"/>
            <a:ext cx="2857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Означення трикутника і його елементів — урок. Геометрія, 7 клас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313372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Տրամաբանական թեստ. Քանի եռանկյուն կա կատվի պատկերում. Թվում է, թե բարդ բան  չկա, բայց շատ քչերին է հաջողվում ճիշտ պատասխանե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3717033"/>
            <a:ext cx="3312368" cy="27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076056" cy="6858000"/>
          </a:xfrm>
        </p:spPr>
        <p:txBody>
          <a:bodyPr>
            <a:normAutofit/>
          </a:bodyPr>
          <a:lstStyle/>
          <a:p>
            <a:r>
              <a:rPr lang="ru-RU" dirty="0" err="1"/>
              <a:t>Трикутники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зустріти</a:t>
            </a:r>
            <a:r>
              <a:rPr lang="ru-RU" dirty="0"/>
              <a:t> </a:t>
            </a:r>
            <a:r>
              <a:rPr lang="ru-RU" dirty="0" err="1"/>
              <a:t>всюди</a:t>
            </a:r>
            <a:r>
              <a:rPr lang="ru-RU" dirty="0"/>
              <a:t>.</a:t>
            </a:r>
            <a:r>
              <a:rPr lang="en-US" dirty="0"/>
              <a:t> </a:t>
            </a:r>
            <a:r>
              <a:rPr lang="ru-RU" dirty="0" err="1"/>
              <a:t>Переглянемо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фотографій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трикутника</a:t>
            </a:r>
            <a:r>
              <a:rPr lang="en-US" dirty="0"/>
              <a:t>  </a:t>
            </a:r>
            <a:r>
              <a:rPr lang="ru-RU" dirty="0"/>
              <a:t>в </a:t>
            </a:r>
            <a:r>
              <a:rPr lang="ru-RU" dirty="0" err="1"/>
              <a:t>архітектурних</a:t>
            </a:r>
            <a:r>
              <a:rPr lang="ru-RU" dirty="0"/>
              <a:t> </a:t>
            </a:r>
            <a:r>
              <a:rPr lang="ru-RU" dirty="0" err="1"/>
              <a:t>спорудах</a:t>
            </a:r>
            <a:r>
              <a:rPr lang="ru-RU" dirty="0"/>
              <a:t>.</a:t>
            </a:r>
          </a:p>
          <a:p>
            <a:r>
              <a:rPr lang="en-US" dirty="0"/>
              <a:t>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роль </a:t>
            </a:r>
            <a:r>
              <a:rPr lang="ru-RU" dirty="0" err="1"/>
              <a:t>геометрії</a:t>
            </a:r>
            <a:r>
              <a:rPr lang="ru-RU" dirty="0"/>
              <a:t> в </a:t>
            </a:r>
            <a:r>
              <a:rPr lang="ru-RU" dirty="0" err="1"/>
              <a:t>архітектурі</a:t>
            </a:r>
            <a:r>
              <a:rPr lang="ru-RU" dirty="0"/>
              <a:t> не </a:t>
            </a:r>
            <a:r>
              <a:rPr lang="ru-RU" dirty="0" err="1"/>
              <a:t>зменшилась</a:t>
            </a:r>
            <a:r>
              <a:rPr lang="ru-RU" dirty="0"/>
              <a:t>. Вона як і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en-US" dirty="0"/>
              <a:t>  ''</a:t>
            </a:r>
            <a:r>
              <a:rPr lang="ru-RU" dirty="0" err="1"/>
              <a:t>граматикою</a:t>
            </a:r>
            <a:r>
              <a:rPr lang="ru-RU" dirty="0"/>
              <a:t>'’.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194" name="Picture 2" descr="C:\Users\user\Pictures\Новая папка (2)\Без названия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068960"/>
            <a:ext cx="1905000" cy="1466850"/>
          </a:xfrm>
          <a:prstGeom prst="rect">
            <a:avLst/>
          </a:prstGeom>
          <a:noFill/>
        </p:spPr>
      </p:pic>
      <p:pic>
        <p:nvPicPr>
          <p:cNvPr id="8195" name="Picture 3" descr="C:\Users\user\Pictures\Новая папка (2)\Без названия (1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9275" y="4797152"/>
            <a:ext cx="3514725" cy="1295400"/>
          </a:xfrm>
          <a:prstGeom prst="rect">
            <a:avLst/>
          </a:prstGeom>
          <a:noFill/>
        </p:spPr>
      </p:pic>
      <p:pic>
        <p:nvPicPr>
          <p:cNvPr id="8196" name="Picture 4" descr="C:\Users\user\Pictures\Новая папка (2)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764704"/>
            <a:ext cx="249555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79512" y="1268760"/>
            <a:ext cx="2376264" cy="449736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Задача 3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 descr="Третя ознака рівності трикутників - ГЕОМЕТРІЯ - Уроки для 7 класів -  конспекти уроків - План уроку - Конспект уроку - Плани уроків - розробки  уроків з математ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576064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5"/>
            <a:ext cx="4680520" cy="5013176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92D050"/>
                </a:solidFill>
              </a:rPr>
              <a:t>З </a:t>
            </a:r>
            <a:r>
              <a:rPr lang="ru-RU" dirty="0" err="1">
                <a:solidFill>
                  <a:srgbClr val="92D050"/>
                </a:solidFill>
              </a:rPr>
              <a:t>трикутником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пов’язано</a:t>
            </a:r>
            <a:r>
              <a:rPr lang="ru-RU" dirty="0">
                <a:solidFill>
                  <a:srgbClr val="92D050"/>
                </a:solidFill>
              </a:rPr>
              <a:t> багато </a:t>
            </a:r>
            <a:r>
              <a:rPr lang="ru-RU" dirty="0" err="1">
                <a:solidFill>
                  <a:srgbClr val="92D050"/>
                </a:solidFill>
              </a:rPr>
              <a:t>таємниць</a:t>
            </a:r>
            <a:r>
              <a:rPr lang="ru-RU" dirty="0">
                <a:solidFill>
                  <a:srgbClr val="92D050"/>
                </a:solidFill>
              </a:rPr>
              <a:t>.</a:t>
            </a:r>
            <a:r>
              <a:rPr lang="en-US" dirty="0">
                <a:solidFill>
                  <a:srgbClr val="92D050"/>
                </a:solidFill>
              </a:rPr>
              <a:t> </a:t>
            </a:r>
            <a:r>
              <a:rPr lang="ru-RU" dirty="0" err="1">
                <a:solidFill>
                  <a:srgbClr val="92D050"/>
                </a:solidFill>
              </a:rPr>
              <a:t>Бермудський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трикутник</a:t>
            </a:r>
            <a:r>
              <a:rPr lang="ru-RU" dirty="0">
                <a:solidFill>
                  <a:srgbClr val="92D050"/>
                </a:solidFill>
              </a:rPr>
              <a:t> - район в </a:t>
            </a:r>
            <a:r>
              <a:rPr lang="ru-RU" dirty="0" err="1">
                <a:solidFill>
                  <a:srgbClr val="92D050"/>
                </a:solidFill>
              </a:rPr>
              <a:t>Атлантичному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океані</a:t>
            </a:r>
            <a:r>
              <a:rPr lang="ru-RU" dirty="0">
                <a:solidFill>
                  <a:srgbClr val="92D050"/>
                </a:solidFill>
              </a:rPr>
              <a:t>, </a:t>
            </a:r>
            <a:r>
              <a:rPr lang="ru-RU" dirty="0" err="1">
                <a:solidFill>
                  <a:srgbClr val="92D050"/>
                </a:solidFill>
              </a:rPr>
              <a:t>в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якому</a:t>
            </a:r>
            <a:r>
              <a:rPr lang="ru-RU" dirty="0">
                <a:solidFill>
                  <a:srgbClr val="92D050"/>
                </a:solidFill>
              </a:rPr>
              <a:t>, </a:t>
            </a:r>
            <a:r>
              <a:rPr lang="ru-RU" dirty="0" err="1">
                <a:solidFill>
                  <a:srgbClr val="92D050"/>
                </a:solidFill>
              </a:rPr>
              <a:t>нібито</a:t>
            </a:r>
            <a:r>
              <a:rPr lang="ru-RU" dirty="0">
                <a:solidFill>
                  <a:srgbClr val="92D050"/>
                </a:solidFill>
              </a:rPr>
              <a:t>, </a:t>
            </a:r>
            <a:r>
              <a:rPr lang="ru-RU" dirty="0" err="1">
                <a:solidFill>
                  <a:srgbClr val="92D050"/>
                </a:solidFill>
              </a:rPr>
              <a:t>відбуваються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таємничі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зникнення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морських</a:t>
            </a:r>
            <a:r>
              <a:rPr lang="ru-RU" dirty="0">
                <a:solidFill>
                  <a:srgbClr val="92D050"/>
                </a:solidFill>
              </a:rPr>
              <a:t> і </a:t>
            </a:r>
            <a:r>
              <a:rPr lang="ru-RU" dirty="0" err="1">
                <a:solidFill>
                  <a:srgbClr val="92D050"/>
                </a:solidFill>
              </a:rPr>
              <a:t>повітряних</a:t>
            </a:r>
            <a:r>
              <a:rPr lang="ru-RU" dirty="0">
                <a:solidFill>
                  <a:srgbClr val="92D050"/>
                </a:solidFill>
              </a:rPr>
              <a:t> суден. </a:t>
            </a:r>
            <a:r>
              <a:rPr lang="ru-RU" dirty="0" err="1">
                <a:solidFill>
                  <a:srgbClr val="92D050"/>
                </a:solidFill>
              </a:rPr>
              <a:t>Він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обмежується</a:t>
            </a:r>
            <a:r>
              <a:rPr lang="ru-RU" dirty="0">
                <a:solidFill>
                  <a:srgbClr val="92D050"/>
                </a:solidFill>
              </a:rPr>
              <a:t> районом </a:t>
            </a:r>
            <a:r>
              <a:rPr lang="ru-RU" dirty="0" err="1">
                <a:solidFill>
                  <a:srgbClr val="92D050"/>
                </a:solidFill>
              </a:rPr>
              <a:t>від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Флориди</a:t>
            </a:r>
            <a:r>
              <a:rPr lang="ru-RU" dirty="0">
                <a:solidFill>
                  <a:srgbClr val="92D050"/>
                </a:solidFill>
              </a:rPr>
              <a:t> до </a:t>
            </a:r>
            <a:r>
              <a:rPr lang="ru-RU" dirty="0" err="1">
                <a:solidFill>
                  <a:srgbClr val="92D050"/>
                </a:solidFill>
              </a:rPr>
              <a:t>Бермудських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островів</a:t>
            </a:r>
            <a:r>
              <a:rPr lang="ru-RU" dirty="0">
                <a:solidFill>
                  <a:srgbClr val="92D050"/>
                </a:solidFill>
              </a:rPr>
              <a:t>, </a:t>
            </a:r>
            <a:r>
              <a:rPr lang="ru-RU" dirty="0" err="1">
                <a:solidFill>
                  <a:srgbClr val="92D050"/>
                </a:solidFill>
              </a:rPr>
              <a:t>далі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до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Пуерто-Ріко</a:t>
            </a:r>
            <a:r>
              <a:rPr lang="ru-RU" dirty="0">
                <a:solidFill>
                  <a:srgbClr val="92D050"/>
                </a:solidFill>
              </a:rPr>
              <a:t> і назад до </a:t>
            </a:r>
            <a:r>
              <a:rPr lang="ru-RU" dirty="0" err="1">
                <a:solidFill>
                  <a:srgbClr val="92D050"/>
                </a:solidFill>
              </a:rPr>
              <a:t>Флориди</a:t>
            </a:r>
            <a:r>
              <a:rPr lang="ru-RU" dirty="0">
                <a:solidFill>
                  <a:srgbClr val="92D050"/>
                </a:solidFill>
              </a:rPr>
              <a:t> через </a:t>
            </a:r>
            <a:r>
              <a:rPr lang="ru-RU" dirty="0" err="1">
                <a:solidFill>
                  <a:srgbClr val="92D050"/>
                </a:solidFill>
              </a:rPr>
              <a:t>Багами</a:t>
            </a:r>
            <a:r>
              <a:rPr lang="ru-RU" dirty="0">
                <a:solidFill>
                  <a:srgbClr val="92D050"/>
                </a:solidFill>
              </a:rPr>
              <a:t>. </a:t>
            </a:r>
            <a:r>
              <a:rPr lang="ru-RU" dirty="0" err="1">
                <a:solidFill>
                  <a:srgbClr val="92D050"/>
                </a:solidFill>
              </a:rPr>
              <a:t>Аналогічний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en-US" dirty="0">
                <a:solidFill>
                  <a:srgbClr val="92D050"/>
                </a:solidFill>
              </a:rPr>
              <a:t>«</a:t>
            </a:r>
            <a:r>
              <a:rPr lang="ru-RU" dirty="0" err="1">
                <a:solidFill>
                  <a:srgbClr val="92D050"/>
                </a:solidFill>
              </a:rPr>
              <a:t>трикутник</a:t>
            </a:r>
            <a:r>
              <a:rPr lang="en-US" dirty="0">
                <a:solidFill>
                  <a:srgbClr val="92D050"/>
                </a:solidFill>
              </a:rPr>
              <a:t>» </a:t>
            </a:r>
            <a:r>
              <a:rPr lang="ru-RU" dirty="0">
                <a:solidFill>
                  <a:srgbClr val="92D050"/>
                </a:solidFill>
              </a:rPr>
              <a:t>в Тихому </a:t>
            </a:r>
            <a:r>
              <a:rPr lang="ru-RU" dirty="0" err="1">
                <a:solidFill>
                  <a:srgbClr val="92D050"/>
                </a:solidFill>
              </a:rPr>
              <a:t>океані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називають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диявольським</a:t>
            </a:r>
            <a:r>
              <a:rPr lang="ru-RU" dirty="0">
                <a:solidFill>
                  <a:srgbClr val="92D050"/>
                </a:solidFill>
              </a:rPr>
              <a:t>. </a:t>
            </a:r>
            <a:r>
              <a:rPr lang="ru-RU" dirty="0" err="1">
                <a:solidFill>
                  <a:srgbClr val="92D050"/>
                </a:solidFill>
              </a:rPr>
              <a:t>Висуваються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різні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гіпотези</a:t>
            </a:r>
            <a:r>
              <a:rPr lang="ru-RU" dirty="0">
                <a:solidFill>
                  <a:srgbClr val="92D050"/>
                </a:solidFill>
              </a:rPr>
              <a:t> для </a:t>
            </a:r>
            <a:r>
              <a:rPr lang="ru-RU" dirty="0" err="1">
                <a:solidFill>
                  <a:srgbClr val="92D050"/>
                </a:solidFill>
              </a:rPr>
              <a:t>пояснення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цих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зникнень</a:t>
            </a:r>
            <a:r>
              <a:rPr lang="ru-RU" dirty="0">
                <a:solidFill>
                  <a:srgbClr val="92D050"/>
                </a:solidFill>
              </a:rPr>
              <a:t>, </a:t>
            </a:r>
            <a:r>
              <a:rPr lang="ru-RU" dirty="0" err="1">
                <a:solidFill>
                  <a:srgbClr val="92D050"/>
                </a:solidFill>
              </a:rPr>
              <a:t>від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незвичайних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погодних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явищ</a:t>
            </a:r>
            <a:r>
              <a:rPr lang="ru-RU" dirty="0">
                <a:solidFill>
                  <a:srgbClr val="92D050"/>
                </a:solidFill>
              </a:rPr>
              <a:t> до </a:t>
            </a:r>
            <a:r>
              <a:rPr lang="ru-RU" dirty="0" err="1">
                <a:solidFill>
                  <a:srgbClr val="92D050"/>
                </a:solidFill>
              </a:rPr>
              <a:t>викрадень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інопланетянами</a:t>
            </a:r>
            <a:r>
              <a:rPr lang="ru-RU" dirty="0">
                <a:solidFill>
                  <a:srgbClr val="92D05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74775"/>
            <a:ext cx="2592288" cy="53614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3716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Задача 4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 descr="https://subject.com.ua/gdz/mathematics/7klas/7klas.files/image1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45726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5076056" cy="61653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</a:t>
            </a:r>
            <a:r>
              <a:rPr lang="ru-RU" dirty="0"/>
              <a:t>А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художніх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оспівують</a:t>
            </a:r>
            <a:r>
              <a:rPr lang="ru-RU" dirty="0"/>
              <a:t> </a:t>
            </a:r>
            <a:r>
              <a:rPr lang="en-US" dirty="0"/>
              <a:t>«</a:t>
            </a:r>
            <a:r>
              <a:rPr lang="ru-RU" dirty="0" err="1"/>
              <a:t>любовний</a:t>
            </a:r>
            <a:r>
              <a:rPr lang="ru-RU" dirty="0"/>
              <a:t> </a:t>
            </a:r>
            <a:r>
              <a:rPr lang="ru-RU" dirty="0" err="1"/>
              <a:t>трикутник</a:t>
            </a:r>
            <a:r>
              <a:rPr lang="en-US" dirty="0"/>
              <a:t>».</a:t>
            </a:r>
          </a:p>
          <a:p>
            <a:r>
              <a:rPr lang="ru-RU" dirty="0" err="1"/>
              <a:t>Трикутник</a:t>
            </a:r>
            <a:r>
              <a:rPr lang="ru-RU" dirty="0"/>
              <a:t> є </a:t>
            </a:r>
            <a:r>
              <a:rPr lang="ru-RU" dirty="0" err="1"/>
              <a:t>поширеним</a:t>
            </a:r>
            <a:r>
              <a:rPr lang="ru-RU" dirty="0"/>
              <a:t> символом на </a:t>
            </a:r>
            <a:r>
              <a:rPr lang="ru-RU" dirty="0" err="1"/>
              <a:t>писанках</a:t>
            </a:r>
            <a:r>
              <a:rPr lang="ru-RU" dirty="0"/>
              <a:t>. У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втілена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триєдиності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: неба, землі і води. Цей знак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символізує</a:t>
            </a:r>
            <a:r>
              <a:rPr lang="ru-RU" dirty="0"/>
              <a:t> батька, </a:t>
            </a:r>
            <a:r>
              <a:rPr lang="ru-RU" dirty="0" err="1"/>
              <a:t>матір</a:t>
            </a:r>
            <a:r>
              <a:rPr lang="ru-RU" dirty="0"/>
              <a:t> та </a:t>
            </a:r>
            <a:r>
              <a:rPr lang="ru-RU" dirty="0" err="1"/>
              <a:t>дитину</a:t>
            </a:r>
            <a:r>
              <a:rPr lang="ru-RU" dirty="0"/>
              <a:t>. </a:t>
            </a:r>
            <a:r>
              <a:rPr lang="ru-RU" dirty="0" err="1"/>
              <a:t>Трикутник</a:t>
            </a:r>
            <a:r>
              <a:rPr lang="ru-RU" dirty="0"/>
              <a:t> - символ </a:t>
            </a:r>
            <a:r>
              <a:rPr lang="ru-RU" dirty="0" err="1"/>
              <a:t>божественної</a:t>
            </a:r>
            <a:r>
              <a:rPr lang="ru-RU" dirty="0"/>
              <a:t> </a:t>
            </a:r>
            <a:r>
              <a:rPr lang="ru-RU" dirty="0" err="1"/>
              <a:t>Трійці</a:t>
            </a:r>
            <a:r>
              <a:rPr lang="ru-RU" dirty="0"/>
              <a:t>.  </a:t>
            </a:r>
            <a:r>
              <a:rPr lang="ru-RU" dirty="0" err="1"/>
              <a:t>Сяйво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трикутника</a:t>
            </a:r>
            <a:r>
              <a:rPr lang="ru-RU" dirty="0"/>
              <a:t> - атрибут </a:t>
            </a:r>
            <a:r>
              <a:rPr lang="ru-RU" dirty="0" err="1"/>
              <a:t>Бога-Отця</a:t>
            </a:r>
            <a:r>
              <a:rPr lang="ru-RU" dirty="0"/>
              <a:t>. </a:t>
            </a:r>
            <a:r>
              <a:rPr lang="ru-RU" dirty="0" err="1"/>
              <a:t>Рівнобічний</a:t>
            </a:r>
            <a:r>
              <a:rPr lang="ru-RU" dirty="0"/>
              <a:t> </a:t>
            </a:r>
            <a:r>
              <a:rPr lang="ru-RU" dirty="0" err="1"/>
              <a:t>трикутник</a:t>
            </a:r>
            <a:r>
              <a:rPr lang="ru-RU" dirty="0"/>
              <a:t> </a:t>
            </a:r>
            <a:r>
              <a:rPr lang="ru-RU" dirty="0" err="1"/>
              <a:t>символізує</a:t>
            </a:r>
            <a:r>
              <a:rPr lang="ru-RU" dirty="0"/>
              <a:t> </a:t>
            </a:r>
            <a:r>
              <a:rPr lang="ru-RU" dirty="0" err="1"/>
              <a:t>завершеність</a:t>
            </a:r>
            <a:r>
              <a:rPr lang="ru-RU" dirty="0"/>
              <a:t>. </a:t>
            </a:r>
            <a:r>
              <a:rPr lang="ru-RU" dirty="0" err="1"/>
              <a:t>Трикутник</a:t>
            </a:r>
            <a:r>
              <a:rPr lang="ru-RU" dirty="0"/>
              <a:t>, </a:t>
            </a:r>
            <a:r>
              <a:rPr lang="ru-RU" dirty="0" err="1"/>
              <a:t>обернений</a:t>
            </a:r>
            <a:r>
              <a:rPr lang="ru-RU" dirty="0"/>
              <a:t> вершиною </a:t>
            </a:r>
            <a:r>
              <a:rPr lang="ru-RU" dirty="0" err="1"/>
              <a:t>вгору</a:t>
            </a:r>
            <a:r>
              <a:rPr lang="ru-RU" dirty="0"/>
              <a:t>, є </a:t>
            </a:r>
            <a:r>
              <a:rPr lang="ru-RU" dirty="0" err="1"/>
              <a:t>сонячним</a:t>
            </a:r>
            <a:r>
              <a:rPr lang="ru-RU" dirty="0"/>
              <a:t> і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символіку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вогню</a:t>
            </a:r>
            <a:r>
              <a:rPr lang="ru-RU" dirty="0"/>
              <a:t>, </a:t>
            </a:r>
            <a:r>
              <a:rPr lang="ru-RU" dirty="0" err="1"/>
              <a:t>полум'я</a:t>
            </a:r>
            <a:r>
              <a:rPr lang="ru-RU" dirty="0"/>
              <a:t>, </a:t>
            </a:r>
            <a:r>
              <a:rPr lang="ru-RU" dirty="0" err="1"/>
              <a:t>чоловічої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, </a:t>
            </a:r>
            <a:r>
              <a:rPr lang="ru-RU" dirty="0" err="1"/>
              <a:t>духовності</a:t>
            </a:r>
            <a:r>
              <a:rPr lang="ru-RU" dirty="0"/>
              <a:t>.  </a:t>
            </a:r>
            <a:r>
              <a:rPr lang="ru-RU" dirty="0" err="1"/>
              <a:t>Трикутник</a:t>
            </a:r>
            <a:r>
              <a:rPr lang="ru-RU" dirty="0"/>
              <a:t>, </a:t>
            </a:r>
            <a:r>
              <a:rPr lang="ru-RU" dirty="0" err="1"/>
              <a:t>обернений</a:t>
            </a:r>
            <a:r>
              <a:rPr lang="ru-RU" dirty="0"/>
              <a:t> вершиною донизу, є символом, </a:t>
            </a:r>
            <a:r>
              <a:rPr lang="ru-RU" dirty="0" err="1"/>
              <a:t>пов'язаним</a:t>
            </a:r>
            <a:r>
              <a:rPr lang="ru-RU" dirty="0"/>
              <a:t> з </a:t>
            </a:r>
            <a:r>
              <a:rPr lang="ru-RU" dirty="0" err="1"/>
              <a:t>Місяцем</a:t>
            </a:r>
            <a:r>
              <a:rPr lang="ru-RU" dirty="0"/>
              <a:t>, </a:t>
            </a:r>
            <a:r>
              <a:rPr lang="ru-RU" dirty="0" err="1"/>
              <a:t>жіночою</a:t>
            </a:r>
            <a:r>
              <a:rPr lang="ru-RU" dirty="0"/>
              <a:t> основою, водою, </a:t>
            </a:r>
            <a:r>
              <a:rPr lang="ru-RU" dirty="0" err="1"/>
              <a:t>символізує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Матір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11266" name="AutoShape 2" descr="Картинки по запросу трикутник  в писан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 descr="C:\Users\user\Pictures\Новая папка (2)\Без названия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988840"/>
            <a:ext cx="1428750" cy="1905000"/>
          </a:xfrm>
          <a:prstGeom prst="rect">
            <a:avLst/>
          </a:prstGeom>
          <a:noFill/>
        </p:spPr>
      </p:pic>
      <p:pic>
        <p:nvPicPr>
          <p:cNvPr id="11268" name="Picture 4" descr="C:\Users\user\Pictures\Новая папка (2)\Без названия (1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620688"/>
            <a:ext cx="1457325" cy="1885950"/>
          </a:xfrm>
          <a:prstGeom prst="rect">
            <a:avLst/>
          </a:prstGeom>
          <a:noFill/>
        </p:spPr>
      </p:pic>
      <p:pic>
        <p:nvPicPr>
          <p:cNvPr id="11269" name="Picture 5" descr="C:\Users\user\Pictures\Новая папка (2)\Без названия (2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005064"/>
            <a:ext cx="2524125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4906888" cy="4281339"/>
          </a:xfrm>
        </p:spPr>
        <p:txBody>
          <a:bodyPr/>
          <a:lstStyle/>
          <a:p>
            <a:pPr marL="13716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42" name="Picture 2" descr="Презентация на тему: &quot;Подорож в місто трикутників Виконала Козловська А.  В.&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91276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560840" cy="370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4398199"/>
            <a:ext cx="29958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Задача 5.</a:t>
            </a:r>
          </a:p>
          <a:p>
            <a:pPr algn="ctr"/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734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4968552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" name="Picture 4" descr="Теремок декорации - Маскарад-н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48072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5580112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3076" name="Picture 4" descr="трикутник його властивості - презентація з геометр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7403" cy="60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4834880" cy="5721499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7" name="Picture 2" descr="Презентация на тему: &quot;5 клас Види трикутників. Привіт, друзі! Мене звуть  Пізнайко. Сподіваюсь, що ми станемо друзями, бо я теж люблю математику.&quot;.  Скачать бесплатно и без регистраци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2088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4690864" cy="540608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126" name="Picture 6" descr="http://interactive.ranok.com.ua/upload/image/Spasatel%20Geometriya%207-11%20klas/%D1%8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9"/>
            <a:ext cx="9001000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1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5" y="1268760"/>
            <a:ext cx="8064896" cy="511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5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4896544" cy="572149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</a:t>
            </a:r>
            <a:r>
              <a:rPr lang="ru-RU" dirty="0" err="1"/>
              <a:t>епоху</a:t>
            </a:r>
            <a:r>
              <a:rPr lang="ru-RU" dirty="0"/>
              <a:t> </a:t>
            </a:r>
            <a:r>
              <a:rPr lang="ru-RU" dirty="0" err="1"/>
              <a:t>неоліту</a:t>
            </a:r>
            <a:r>
              <a:rPr lang="ru-RU" dirty="0"/>
              <a:t> у </a:t>
            </a:r>
            <a:r>
              <a:rPr lang="ru-RU" dirty="0" err="1"/>
              <a:t>ранніх</a:t>
            </a:r>
            <a:r>
              <a:rPr lang="ru-RU" dirty="0"/>
              <a:t> </a:t>
            </a:r>
            <a:r>
              <a:rPr lang="ru-RU" dirty="0" err="1"/>
              <a:t>землеробських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</a:t>
            </a:r>
            <a:r>
              <a:rPr lang="ru-RU" dirty="0" err="1"/>
              <a:t>трикутники</a:t>
            </a:r>
            <a:r>
              <a:rPr lang="ru-RU" dirty="0"/>
              <a:t> в орнаментах </a:t>
            </a:r>
            <a:r>
              <a:rPr lang="ru-RU" dirty="0" err="1"/>
              <a:t>символізували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, землю і </a:t>
            </a:r>
            <a:r>
              <a:rPr lang="ru-RU" dirty="0" err="1"/>
              <a:t>вогонь</a:t>
            </a:r>
            <a:r>
              <a:rPr lang="ru-RU" dirty="0"/>
              <a:t>.</a:t>
            </a:r>
          </a:p>
          <a:p>
            <a:r>
              <a:rPr lang="ru-RU" dirty="0"/>
              <a:t>Символ,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графічно</a:t>
            </a:r>
            <a:r>
              <a:rPr lang="ru-RU" dirty="0"/>
              <a:t> </a:t>
            </a:r>
            <a:r>
              <a:rPr lang="ru-RU" dirty="0" err="1"/>
              <a:t>представляє</a:t>
            </a:r>
            <a:r>
              <a:rPr lang="ru-RU" dirty="0"/>
              <a:t> собою </a:t>
            </a:r>
            <a:r>
              <a:rPr lang="ru-RU" dirty="0" err="1"/>
              <a:t>вписане</a:t>
            </a:r>
            <a:r>
              <a:rPr lang="ru-RU" dirty="0"/>
              <a:t> в </a:t>
            </a:r>
            <a:r>
              <a:rPr lang="ru-RU" dirty="0" err="1"/>
              <a:t>трикутник</a:t>
            </a:r>
            <a:r>
              <a:rPr lang="ru-RU" dirty="0"/>
              <a:t> око, названий </a:t>
            </a:r>
            <a:r>
              <a:rPr lang="en-US" dirty="0"/>
              <a:t>«</a:t>
            </a:r>
            <a:r>
              <a:rPr lang="ru-RU" dirty="0" err="1"/>
              <a:t>всевидячим</a:t>
            </a:r>
            <a:r>
              <a:rPr lang="ru-RU" dirty="0"/>
              <a:t> оком</a:t>
            </a:r>
            <a:r>
              <a:rPr lang="en-US" dirty="0"/>
              <a:t>», </a:t>
            </a:r>
            <a:r>
              <a:rPr lang="ru-RU" dirty="0" err="1"/>
              <a:t>з’явився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ХVII </a:t>
            </a:r>
            <a:r>
              <a:rPr lang="ru-RU" dirty="0" err="1"/>
              <a:t>столітті</a:t>
            </a:r>
            <a:r>
              <a:rPr lang="ru-RU" dirty="0"/>
              <a:t>. </a:t>
            </a:r>
            <a:r>
              <a:rPr lang="ru-RU" dirty="0" err="1"/>
              <a:t>Християнство</a:t>
            </a:r>
            <a:r>
              <a:rPr lang="ru-RU" dirty="0"/>
              <a:t> </a:t>
            </a:r>
            <a:r>
              <a:rPr lang="ru-RU" dirty="0" err="1"/>
              <a:t>розглядало</a:t>
            </a:r>
            <a:r>
              <a:rPr lang="ru-RU" dirty="0"/>
              <a:t> його як символ </a:t>
            </a:r>
            <a:r>
              <a:rPr lang="ru-RU" dirty="0" err="1"/>
              <a:t>Святої</a:t>
            </a:r>
            <a:r>
              <a:rPr lang="ru-RU" dirty="0"/>
              <a:t> </a:t>
            </a:r>
            <a:r>
              <a:rPr lang="ru-RU" dirty="0" err="1"/>
              <a:t>Трійці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146" name="Picture 2" descr="C:\Users\user\Pictures\Новая папка (2)\simvoli-sthij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836712"/>
            <a:ext cx="4139952" cy="1484784"/>
          </a:xfrm>
          <a:prstGeom prst="rect">
            <a:avLst/>
          </a:prstGeom>
          <a:noFill/>
        </p:spPr>
      </p:pic>
      <p:pic>
        <p:nvPicPr>
          <p:cNvPr id="6147" name="Picture 3" descr="C:\Users\user\Pictures\Новая папка (2)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572" y="3501008"/>
            <a:ext cx="3952428" cy="2485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620688"/>
            <a:ext cx="4906888" cy="5865515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/>
              <a:t>Задача 2</a:t>
            </a:r>
            <a:endParaRPr lang="ru-RU" dirty="0"/>
          </a:p>
          <a:p>
            <a:endParaRPr lang="ru-RU" dirty="0"/>
          </a:p>
        </p:txBody>
      </p:sp>
      <p:pic>
        <p:nvPicPr>
          <p:cNvPr id="3" name="Picture 2" descr="21-11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41178"/>
            <a:ext cx="5760640" cy="483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1636</TotalTime>
  <Words>182</Words>
  <Application>Microsoft Office PowerPoint</Application>
  <PresentationFormat>Экран (4:3)</PresentationFormat>
  <Paragraphs>16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Солнцестояние</vt:lpstr>
      <vt:lpstr>Открытая</vt:lpstr>
      <vt:lpstr>Городская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Дослідники</dc:title>
  <dc:creator>user</dc:creator>
  <cp:lastModifiedBy>Windows User</cp:lastModifiedBy>
  <cp:revision>58</cp:revision>
  <dcterms:created xsi:type="dcterms:W3CDTF">2019-12-02T15:55:37Z</dcterms:created>
  <dcterms:modified xsi:type="dcterms:W3CDTF">2020-10-28T14:48:50Z</dcterms:modified>
</cp:coreProperties>
</file>