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8" r:id="rId10"/>
    <p:sldId id="269" r:id="rId11"/>
    <p:sldId id="264" r:id="rId12"/>
    <p:sldId id="270" r:id="rId13"/>
    <p:sldId id="265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959-8F6D-4195-B589-C11F7E34AF2A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430B-53DE-404D-BCEB-4DFCD470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11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959-8F6D-4195-B589-C11F7E34AF2A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430B-53DE-404D-BCEB-4DFCD470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91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959-8F6D-4195-B589-C11F7E34AF2A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430B-53DE-404D-BCEB-4DFCD470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75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959-8F6D-4195-B589-C11F7E34AF2A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430B-53DE-404D-BCEB-4DFCD470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959-8F6D-4195-B589-C11F7E34AF2A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430B-53DE-404D-BCEB-4DFCD470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4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959-8F6D-4195-B589-C11F7E34AF2A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430B-53DE-404D-BCEB-4DFCD470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7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959-8F6D-4195-B589-C11F7E34AF2A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430B-53DE-404D-BCEB-4DFCD470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0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959-8F6D-4195-B589-C11F7E34AF2A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430B-53DE-404D-BCEB-4DFCD470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0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959-8F6D-4195-B589-C11F7E34AF2A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430B-53DE-404D-BCEB-4DFCD470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27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959-8F6D-4195-B589-C11F7E34AF2A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430B-53DE-404D-BCEB-4DFCD470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7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959-8F6D-4195-B589-C11F7E34AF2A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430B-53DE-404D-BCEB-4DFCD470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2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4B959-8F6D-4195-B589-C11F7E34AF2A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9430B-53DE-404D-BCEB-4DFCD470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9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88641"/>
            <a:ext cx="6334472" cy="5184576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solidFill>
                  <a:srgbClr val="FF0000"/>
                </a:solidFill>
              </a:rPr>
              <a:t>Подвоєння приголосних звуків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64387" y="2485908"/>
            <a:ext cx="6858002" cy="188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826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Мовознавче дослідження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uk-UA" sz="4000" dirty="0" smtClean="0"/>
              <a:t> На</a:t>
            </a:r>
            <a:r>
              <a:rPr lang="uk-UA" sz="4000" dirty="0" smtClean="0">
                <a:solidFill>
                  <a:srgbClr val="FF3399"/>
                </a:solidFill>
              </a:rPr>
              <a:t>дд</a:t>
            </a:r>
            <a:r>
              <a:rPr lang="uk-UA" sz="4000" dirty="0" smtClean="0"/>
              <a:t>ніпрянська,</a:t>
            </a:r>
            <a:endParaRPr lang="uk-UA" sz="4000" dirty="0" smtClean="0"/>
          </a:p>
          <a:p>
            <a:pPr marL="0" indent="0">
              <a:buNone/>
            </a:pPr>
            <a:r>
              <a:rPr lang="uk-UA" sz="4000" dirty="0" smtClean="0"/>
              <a:t> бе</a:t>
            </a:r>
            <a:r>
              <a:rPr lang="uk-UA" sz="4000" dirty="0" smtClean="0">
                <a:solidFill>
                  <a:srgbClr val="FF3399"/>
                </a:solidFill>
              </a:rPr>
              <a:t>зз</a:t>
            </a:r>
            <a:r>
              <a:rPr lang="uk-UA" sz="4000" dirty="0" smtClean="0"/>
              <a:t>вучний</a:t>
            </a:r>
            <a:r>
              <a:rPr lang="uk-UA" sz="4000" dirty="0" smtClean="0"/>
              <a:t>,</a:t>
            </a:r>
            <a:endParaRPr lang="uk-UA" sz="4000" dirty="0" smtClean="0"/>
          </a:p>
          <a:p>
            <a:pPr marL="0" indent="0">
              <a:buNone/>
            </a:pPr>
            <a:r>
              <a:rPr lang="uk-UA" sz="4000" dirty="0" smtClean="0"/>
              <a:t> бе</a:t>
            </a:r>
            <a:r>
              <a:rPr lang="uk-UA" sz="4000" dirty="0" smtClean="0">
                <a:solidFill>
                  <a:srgbClr val="FF3399"/>
                </a:solidFill>
              </a:rPr>
              <a:t>зз</a:t>
            </a:r>
            <a:r>
              <a:rPr lang="uk-UA" sz="4000" dirty="0" smtClean="0"/>
              <a:t>оряне</a:t>
            </a:r>
            <a:r>
              <a:rPr lang="uk-UA" sz="4000" dirty="0" smtClean="0"/>
              <a:t>,</a:t>
            </a:r>
            <a:endParaRPr lang="uk-UA" sz="4000" dirty="0" smtClean="0"/>
          </a:p>
          <a:p>
            <a:pPr marL="0" indent="0">
              <a:buNone/>
            </a:pPr>
            <a:r>
              <a:rPr lang="uk-UA" sz="4000" dirty="0" smtClean="0"/>
              <a:t> бе</a:t>
            </a:r>
            <a:r>
              <a:rPr lang="uk-UA" sz="4000" dirty="0" smtClean="0">
                <a:solidFill>
                  <a:srgbClr val="FF3399"/>
                </a:solidFill>
              </a:rPr>
              <a:t>зз</a:t>
            </a:r>
            <a:r>
              <a:rPr lang="uk-UA" sz="4000" dirty="0" smtClean="0"/>
              <a:t>ако</a:t>
            </a:r>
            <a:r>
              <a:rPr lang="uk-UA" sz="4000" dirty="0" smtClean="0">
                <a:solidFill>
                  <a:srgbClr val="00B0F0"/>
                </a:solidFill>
              </a:rPr>
              <a:t>нн</a:t>
            </a:r>
            <a:r>
              <a:rPr lang="uk-UA" sz="4000" dirty="0" smtClean="0"/>
              <a:t>і</a:t>
            </a:r>
            <a:r>
              <a:rPr lang="uk-UA" sz="4000" dirty="0" smtClean="0"/>
              <a:t>, </a:t>
            </a:r>
            <a:endParaRPr lang="uk-UA" sz="4000" dirty="0" smtClean="0"/>
          </a:p>
          <a:p>
            <a:pPr marL="0" indent="0">
              <a:buNone/>
            </a:pPr>
            <a:r>
              <a:rPr lang="uk-UA" sz="4000" dirty="0"/>
              <a:t> </a:t>
            </a:r>
            <a:r>
              <a:rPr lang="uk-UA" sz="4000" dirty="0" smtClean="0"/>
              <a:t>бе</a:t>
            </a:r>
            <a:r>
              <a:rPr lang="uk-UA" sz="4000" dirty="0" smtClean="0">
                <a:solidFill>
                  <a:srgbClr val="FF3399"/>
                </a:solidFill>
              </a:rPr>
              <a:t>зз</a:t>
            </a:r>
            <a:r>
              <a:rPr lang="uk-UA" sz="4000" dirty="0" smtClean="0"/>
              <a:t>бройна</a:t>
            </a:r>
            <a:r>
              <a:rPr lang="uk-UA" sz="4000" dirty="0" smtClean="0"/>
              <a:t>, </a:t>
            </a:r>
          </a:p>
          <a:p>
            <a:pPr marL="0" indent="0">
              <a:buNone/>
            </a:pPr>
            <a:r>
              <a:rPr lang="uk-UA" sz="4000" dirty="0" smtClean="0"/>
              <a:t> </a:t>
            </a:r>
            <a:r>
              <a:rPr lang="uk-UA" sz="4000" dirty="0" smtClean="0"/>
              <a:t>бездо</a:t>
            </a:r>
            <a:r>
              <a:rPr lang="uk-UA" sz="4000" dirty="0" smtClean="0">
                <a:solidFill>
                  <a:srgbClr val="00B0F0"/>
                </a:solidFill>
              </a:rPr>
              <a:t>нн</a:t>
            </a:r>
            <a:r>
              <a:rPr lang="uk-UA" sz="4000" dirty="0" smtClean="0"/>
              <a:t>ий,  </a:t>
            </a:r>
          </a:p>
          <a:p>
            <a:pPr marL="0" indent="0">
              <a:buNone/>
            </a:pPr>
            <a:r>
              <a:rPr lang="uk-UA" sz="4000" dirty="0" smtClean="0"/>
              <a:t>на</a:t>
            </a:r>
            <a:r>
              <a:rPr lang="uk-UA" sz="4000" dirty="0" smtClean="0">
                <a:solidFill>
                  <a:srgbClr val="FF3399"/>
                </a:solidFill>
              </a:rPr>
              <a:t>дд</a:t>
            </a:r>
            <a:r>
              <a:rPr lang="uk-UA" sz="4000" dirty="0" smtClean="0"/>
              <a:t>еснянське,</a:t>
            </a:r>
          </a:p>
          <a:p>
            <a:pPr marL="0" indent="0">
              <a:buNone/>
            </a:pPr>
            <a:r>
              <a:rPr lang="uk-UA" sz="4000" dirty="0" smtClean="0"/>
              <a:t>       безсо</a:t>
            </a:r>
            <a:r>
              <a:rPr lang="uk-UA" sz="4000" dirty="0" smtClean="0">
                <a:solidFill>
                  <a:srgbClr val="00B0F0"/>
                </a:solidFill>
              </a:rPr>
              <a:t>нн</a:t>
            </a:r>
            <a:r>
              <a:rPr lang="uk-UA" sz="4000" dirty="0" smtClean="0"/>
              <a:t>і</a:t>
            </a:r>
            <a:r>
              <a:rPr lang="uk-UA" sz="4000" dirty="0" smtClean="0"/>
              <a:t>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4733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У прикметниках, утворених від іменників за допомогою суфіксів </a:t>
            </a:r>
            <a:r>
              <a:rPr kumimoji="0" lang="uk-UA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–</a:t>
            </a:r>
            <a:r>
              <a:rPr kumimoji="0" lang="uk-UA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ан</a:t>
            </a:r>
            <a:r>
              <a:rPr kumimoji="0" lang="uk-UA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-</a:t>
            </a: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, (</a:t>
            </a:r>
            <a:r>
              <a:rPr kumimoji="0" lang="uk-UA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-</a:t>
            </a:r>
            <a:r>
              <a:rPr kumimoji="0" lang="uk-UA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ян</a:t>
            </a:r>
            <a:r>
              <a:rPr kumimoji="0" lang="uk-UA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-</a:t>
            </a: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), </a:t>
            </a:r>
            <a:r>
              <a:rPr kumimoji="0" lang="uk-UA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-</a:t>
            </a:r>
            <a:r>
              <a:rPr kumimoji="0" lang="uk-UA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ин</a:t>
            </a:r>
            <a:r>
              <a:rPr kumimoji="0" lang="uk-UA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-</a:t>
            </a: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, </a:t>
            </a:r>
            <a:r>
              <a:rPr kumimoji="0" lang="uk-UA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-</a:t>
            </a:r>
            <a:r>
              <a:rPr kumimoji="0" lang="uk-UA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їн</a:t>
            </a:r>
            <a:r>
              <a:rPr kumimoji="0" lang="uk-UA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-</a:t>
            </a: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, літеру </a:t>
            </a: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н</a:t>
            </a: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не подвоюємо</a:t>
            </a: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lnSpcReduction="10000"/>
          </a:bodyPr>
          <a:lstStyle/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Наприклад:</a:t>
            </a:r>
          </a:p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kumimoji="0" lang="uk-UA" sz="48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гречка – греч</a:t>
            </a:r>
            <a:r>
              <a:rPr kumimoji="0" lang="uk-UA" sz="4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ан</a:t>
            </a:r>
            <a:r>
              <a:rPr kumimoji="0" lang="uk-UA" sz="48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ий, </a:t>
            </a:r>
          </a:p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kumimoji="0" lang="uk-UA" sz="48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глина – глин</a:t>
            </a:r>
            <a:r>
              <a:rPr kumimoji="0" lang="uk-UA" sz="4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ян</a:t>
            </a:r>
            <a:r>
              <a:rPr kumimoji="0" lang="uk-UA" sz="48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ий,</a:t>
            </a:r>
          </a:p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kumimoji="0" lang="uk-UA" sz="48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бджола – бджол</a:t>
            </a:r>
            <a:r>
              <a:rPr kumimoji="0" lang="uk-UA" sz="4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ин</a:t>
            </a:r>
            <a:r>
              <a:rPr kumimoji="0" lang="uk-UA" sz="48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ий,</a:t>
            </a:r>
          </a:p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kumimoji="0" lang="uk-UA" sz="48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соловей – </a:t>
            </a:r>
            <a:r>
              <a:rPr kumimoji="0" lang="uk-UA" sz="4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солов</a:t>
            </a:r>
            <a:r>
              <a:rPr kumimoji="0" lang="en-US" sz="48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’</a:t>
            </a:r>
            <a:r>
              <a:rPr kumimoji="0" lang="uk-UA" sz="4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їн</a:t>
            </a:r>
            <a:r>
              <a:rPr kumimoji="0" lang="uk-UA" sz="4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ий</a:t>
            </a:r>
            <a:r>
              <a:rPr kumimoji="0" lang="uk-UA" sz="48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2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</a:rPr>
              <a:t>Словникова робота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uk-UA" sz="5400" dirty="0" smtClean="0"/>
              <a:t>Дерев’яний, </a:t>
            </a:r>
          </a:p>
          <a:p>
            <a:pPr marL="0" indent="0">
              <a:buNone/>
            </a:pPr>
            <a:r>
              <a:rPr lang="uk-UA" sz="5400" dirty="0" smtClean="0"/>
              <a:t>бето</a:t>
            </a:r>
            <a:r>
              <a:rPr lang="uk-UA" sz="5400" dirty="0" smtClean="0">
                <a:solidFill>
                  <a:srgbClr val="FF3399"/>
                </a:solidFill>
              </a:rPr>
              <a:t>нн</a:t>
            </a:r>
            <a:r>
              <a:rPr lang="uk-UA" sz="5400" dirty="0" smtClean="0"/>
              <a:t>ий, </a:t>
            </a:r>
          </a:p>
          <a:p>
            <a:pPr marL="0" indent="0">
              <a:buNone/>
            </a:pPr>
            <a:r>
              <a:rPr lang="uk-UA" sz="5400" dirty="0" smtClean="0"/>
              <a:t>орлиний,</a:t>
            </a:r>
          </a:p>
          <a:p>
            <a:pPr marL="0" indent="0">
              <a:buNone/>
            </a:pPr>
            <a:r>
              <a:rPr lang="uk-UA" sz="5400" dirty="0" smtClean="0"/>
              <a:t> юний,</a:t>
            </a:r>
          </a:p>
          <a:p>
            <a:pPr marL="0" indent="0">
              <a:buNone/>
            </a:pPr>
            <a:r>
              <a:rPr lang="uk-UA" sz="5400" dirty="0" smtClean="0"/>
              <a:t> мільйо</a:t>
            </a:r>
            <a:r>
              <a:rPr lang="uk-UA" sz="5400" dirty="0" smtClean="0">
                <a:solidFill>
                  <a:srgbClr val="FF3399"/>
                </a:solidFill>
              </a:rPr>
              <a:t>нн</a:t>
            </a:r>
            <a:r>
              <a:rPr lang="uk-UA" sz="5400" dirty="0" smtClean="0"/>
              <a:t>ий,     </a:t>
            </a:r>
          </a:p>
          <a:p>
            <a:pPr marL="0" indent="0">
              <a:buNone/>
            </a:pPr>
            <a:r>
              <a:rPr lang="uk-UA" sz="5400" dirty="0"/>
              <a:t> </a:t>
            </a:r>
            <a:r>
              <a:rPr lang="uk-UA" sz="5400" dirty="0" smtClean="0"/>
              <a:t>      ю</a:t>
            </a:r>
            <a:r>
              <a:rPr lang="uk-UA" sz="5400" dirty="0" smtClean="0">
                <a:solidFill>
                  <a:srgbClr val="FF3399"/>
                </a:solidFill>
              </a:rPr>
              <a:t>нн</a:t>
            </a:r>
            <a:r>
              <a:rPr lang="uk-UA" sz="5400" dirty="0" smtClean="0"/>
              <a:t>ат,  </a:t>
            </a:r>
          </a:p>
          <a:p>
            <a:pPr marL="0" indent="0">
              <a:buNone/>
            </a:pPr>
            <a:r>
              <a:rPr lang="uk-UA" sz="5400" dirty="0"/>
              <a:t> </a:t>
            </a:r>
            <a:r>
              <a:rPr lang="uk-UA" sz="5400" dirty="0" smtClean="0"/>
              <a:t>   голубиний, </a:t>
            </a:r>
          </a:p>
          <a:p>
            <a:pPr marL="0" indent="0">
              <a:buNone/>
            </a:pPr>
            <a:r>
              <a:rPr lang="uk-UA" sz="5400" dirty="0"/>
              <a:t> </a:t>
            </a:r>
            <a:r>
              <a:rPr lang="uk-UA" sz="5400" dirty="0" smtClean="0"/>
              <a:t>       синій.</a:t>
            </a:r>
            <a:endParaRPr lang="ru-RU" sz="5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946278" y="1549206"/>
            <a:ext cx="216024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59668" y="3573016"/>
            <a:ext cx="216024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64288" y="3501008"/>
            <a:ext cx="288032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699792" y="1549206"/>
            <a:ext cx="246486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763688" y="3559861"/>
            <a:ext cx="295980" cy="3143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806850" y="3501008"/>
            <a:ext cx="36004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54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uk-UA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Дві </a:t>
            </a:r>
            <a:r>
              <a:rPr lang="uk-UA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НН</a:t>
            </a:r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 пишуться</a:t>
            </a:r>
            <a:b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у прикметниках </a:t>
            </a:r>
            <a:r>
              <a:rPr lang="uk-UA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зі </a:t>
            </a:r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суфіксом</a:t>
            </a:r>
            <a:b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r>
              <a:rPr lang="uk-UA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-</a:t>
            </a:r>
            <a:r>
              <a:rPr lang="uk-UA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енн-</a:t>
            </a:r>
            <a:r>
              <a:rPr lang="uk-UA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,</a:t>
            </a:r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що надає слову значення </a:t>
            </a:r>
            <a:r>
              <a:rPr lang="uk-UA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«дуже»</a:t>
            </a:r>
            <a:br>
              <a:rPr lang="uk-UA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717032"/>
            <a:ext cx="8229600" cy="2409131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 err="1" smtClean="0">
                <a:solidFill>
                  <a:srgbClr val="002060"/>
                </a:solidFill>
              </a:rPr>
              <a:t>Широче</a:t>
            </a:r>
            <a:r>
              <a:rPr lang="ru-RU" sz="4800" b="1" dirty="0" err="1" smtClean="0">
                <a:solidFill>
                  <a:srgbClr val="FF0000"/>
                </a:solidFill>
              </a:rPr>
              <a:t>нн</a:t>
            </a:r>
            <a:r>
              <a:rPr lang="ru-RU" sz="4800" b="1" dirty="0" err="1" smtClean="0">
                <a:solidFill>
                  <a:srgbClr val="002060"/>
                </a:solidFill>
              </a:rPr>
              <a:t>ий</a:t>
            </a:r>
            <a:r>
              <a:rPr lang="ru-RU" sz="4800" b="1" dirty="0" smtClean="0">
                <a:solidFill>
                  <a:srgbClr val="002060"/>
                </a:solidFill>
              </a:rPr>
              <a:t>, </a:t>
            </a:r>
            <a:r>
              <a:rPr lang="ru-RU" sz="4800" b="1" dirty="0" err="1" smtClean="0">
                <a:solidFill>
                  <a:srgbClr val="002060"/>
                </a:solidFill>
              </a:rPr>
              <a:t>здорове</a:t>
            </a:r>
            <a:r>
              <a:rPr lang="ru-RU" sz="4800" b="1" dirty="0" err="1" smtClean="0">
                <a:solidFill>
                  <a:srgbClr val="FF0000"/>
                </a:solidFill>
              </a:rPr>
              <a:t>нн</a:t>
            </a:r>
            <a:r>
              <a:rPr lang="ru-RU" sz="4800" b="1" dirty="0" err="1" smtClean="0">
                <a:solidFill>
                  <a:srgbClr val="002060"/>
                </a:solidFill>
              </a:rPr>
              <a:t>ий</a:t>
            </a:r>
            <a:r>
              <a:rPr lang="ru-RU" sz="4800" b="1" dirty="0" smtClean="0">
                <a:solidFill>
                  <a:srgbClr val="00206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sz="4800" b="1" dirty="0" err="1" smtClean="0">
                <a:solidFill>
                  <a:srgbClr val="002060"/>
                </a:solidFill>
              </a:rPr>
              <a:t>страше</a:t>
            </a:r>
            <a:r>
              <a:rPr lang="ru-RU" sz="4800" b="1" dirty="0" err="1" smtClean="0">
                <a:solidFill>
                  <a:srgbClr val="FF0000"/>
                </a:solidFill>
              </a:rPr>
              <a:t>нн</a:t>
            </a:r>
            <a:r>
              <a:rPr lang="ru-RU" sz="4800" b="1" dirty="0" err="1" smtClean="0">
                <a:solidFill>
                  <a:srgbClr val="002060"/>
                </a:solidFill>
              </a:rPr>
              <a:t>ий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59832" y="3501008"/>
            <a:ext cx="432048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2699792" y="3501008"/>
            <a:ext cx="36004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932040" y="4437112"/>
            <a:ext cx="432048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948264" y="3501008"/>
            <a:ext cx="432048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588224" y="3517672"/>
            <a:ext cx="36004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572000" y="4450536"/>
            <a:ext cx="36004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3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uk-UA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r>
              <a:rPr lang="uk-UA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Дві </a:t>
            </a:r>
            <a:r>
              <a:rPr lang="uk-UA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НН</a:t>
            </a:r>
            <a:r>
              <a:rPr lang="uk-UA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 пишуться</a:t>
            </a:r>
            <a:br>
              <a:rPr lang="uk-UA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r>
              <a:rPr lang="uk-UA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у прикметниках з наголошеними</a:t>
            </a:r>
            <a:br>
              <a:rPr lang="uk-UA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r>
              <a:rPr lang="uk-UA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 суфіксами  </a:t>
            </a:r>
            <a:r>
              <a:rPr lang="uk-UA" sz="4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-анн-</a:t>
            </a:r>
            <a:r>
              <a:rPr lang="uk-UA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, </a:t>
            </a:r>
            <a:r>
              <a:rPr lang="uk-UA" sz="4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-янн-</a:t>
            </a:r>
            <a:r>
              <a:rPr lang="uk-UA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, </a:t>
            </a:r>
            <a:r>
              <a:rPr lang="uk-UA" sz="4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-енн-</a:t>
            </a:r>
            <a:r>
              <a:rPr lang="uk-UA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,</a:t>
            </a:r>
            <a:r>
              <a:rPr lang="uk-UA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uk-UA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r>
              <a:rPr lang="uk-UA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що </a:t>
            </a:r>
            <a:r>
              <a:rPr lang="uk-UA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означають  неможливість</a:t>
            </a:r>
            <a:br>
              <a:rPr lang="uk-UA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r>
              <a:rPr lang="uk-UA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 або можливість здійснення якоїсь дії</a:t>
            </a:r>
            <a:br>
              <a:rPr lang="uk-UA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 lnSpcReduction="10000"/>
          </a:bodyPr>
          <a:lstStyle/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endParaRPr kumimoji="0" lang="uk-UA" sz="4000" b="0" i="0" u="none" strike="noStrike" kern="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ctr" fontAlgn="base"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подол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анн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ий, 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зрівн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янн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ий, </a:t>
            </a:r>
          </a:p>
          <a:p>
            <a:pPr lvl="0" algn="ctr" fontAlgn="base"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endParaRPr kumimoji="0" lang="uk-UA" sz="40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ctr" fontAlgn="base"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оцін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енн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ий, 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примир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енн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ий.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491880" y="3717032"/>
            <a:ext cx="432048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134079" y="5085184"/>
            <a:ext cx="432048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059832" y="5013176"/>
            <a:ext cx="432048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948264" y="3723571"/>
            <a:ext cx="432048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131840" y="3730110"/>
            <a:ext cx="360040" cy="3535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6588224" y="3730110"/>
            <a:ext cx="360040" cy="3535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775052" y="5109369"/>
            <a:ext cx="360040" cy="3535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699792" y="5019715"/>
            <a:ext cx="360040" cy="3535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З подвоєними літерами </a:t>
            </a:r>
            <a: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</a:rPr>
              <a:t>НН</a:t>
            </a:r>
            <a: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пишемо також слова 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0" lvl="0" indent="0" algn="ctr" fontAlgn="base"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kumimoji="0" lang="uk-UA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свяще</a:t>
            </a:r>
            <a:r>
              <a:rPr kumimoji="0" lang="uk-UA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нн</a:t>
            </a:r>
            <a:r>
              <a:rPr kumimoji="0" lang="uk-UA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ий, </a:t>
            </a:r>
            <a:r>
              <a:rPr kumimoji="0" lang="uk-UA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свяще</a:t>
            </a:r>
            <a:r>
              <a:rPr kumimoji="0" lang="uk-UA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нн</a:t>
            </a:r>
            <a:r>
              <a:rPr kumimoji="0" lang="uk-UA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ик</a:t>
            </a:r>
            <a:r>
              <a:rPr kumimoji="0" lang="uk-UA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благослове</a:t>
            </a:r>
            <a:r>
              <a:rPr kumimoji="0" lang="uk-UA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нн</a:t>
            </a:r>
            <a:r>
              <a:rPr kumimoji="0" lang="uk-UA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ий, натхне</a:t>
            </a:r>
            <a:r>
              <a:rPr kumimoji="0" lang="uk-UA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нн</a:t>
            </a:r>
            <a:r>
              <a:rPr kumimoji="0" lang="uk-UA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ий, стара</a:t>
            </a:r>
            <a:r>
              <a:rPr kumimoji="0" lang="uk-UA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нн</a:t>
            </a:r>
            <a:r>
              <a:rPr kumimoji="0" lang="uk-UA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ий.</a:t>
            </a:r>
            <a:endParaRPr kumimoji="0" lang="ru-RU" sz="4800" b="0" i="0" u="none" strike="noStrike" kern="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4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7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786210"/>
          </a:xfrm>
        </p:spPr>
        <p:txBody>
          <a:bodyPr>
            <a:normAutofit fontScale="90000"/>
          </a:bodyPr>
          <a:lstStyle/>
          <a:p>
            <a:pPr algn="l"/>
            <a:r>
              <a:rPr lang="uk-UA" sz="6000" b="1" dirty="0" smtClean="0">
                <a:solidFill>
                  <a:srgbClr val="FFC000"/>
                </a:solidFill>
              </a:rPr>
              <a:t>Подвоєння –</a:t>
            </a:r>
            <a:r>
              <a:rPr lang="uk-UA" b="1" dirty="0" smtClean="0">
                <a:solidFill>
                  <a:srgbClr val="FFC000"/>
                </a:solidFill>
              </a:rPr>
              <a:t> </a:t>
            </a:r>
            <a:r>
              <a:rPr lang="uk-UA" b="1" dirty="0" smtClean="0">
                <a:solidFill>
                  <a:schemeClr val="tx2"/>
                </a:solidFill>
              </a:rPr>
              <a:t>це збіг двох однакових приголосних звуків на межі значущих частин слова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 smtClean="0">
                <a:solidFill>
                  <a:srgbClr val="00B050"/>
                </a:solidFill>
              </a:rPr>
              <a:t>Наприклад:</a:t>
            </a:r>
          </a:p>
          <a:p>
            <a:pPr marL="0" indent="0">
              <a:buNone/>
            </a:pPr>
            <a:r>
              <a:rPr lang="uk-UA" sz="4000" dirty="0" smtClean="0"/>
              <a:t>Де</a:t>
            </a:r>
            <a:r>
              <a:rPr lang="uk-UA" sz="4000" dirty="0" smtClean="0">
                <a:solidFill>
                  <a:srgbClr val="FF0000"/>
                </a:solidFill>
              </a:rPr>
              <a:t>н</a:t>
            </a:r>
            <a:r>
              <a:rPr lang="uk-UA" sz="4000" dirty="0" smtClean="0"/>
              <a:t>ь – де</a:t>
            </a:r>
            <a:r>
              <a:rPr lang="uk-UA" sz="4000" dirty="0" smtClean="0">
                <a:solidFill>
                  <a:srgbClr val="FF0000"/>
                </a:solidFill>
              </a:rPr>
              <a:t>нн</a:t>
            </a:r>
            <a:r>
              <a:rPr lang="uk-UA" sz="4000" dirty="0" smtClean="0"/>
              <a:t>ий       </a:t>
            </a:r>
            <a:r>
              <a:rPr lang="en-US" sz="4000" dirty="0" smtClean="0"/>
              <a:t>[ </a:t>
            </a:r>
            <a:r>
              <a:rPr lang="uk-UA" sz="4000" dirty="0" smtClean="0"/>
              <a:t>д е н: и й </a:t>
            </a:r>
            <a:r>
              <a:rPr lang="en-US" sz="4000" dirty="0" smtClean="0"/>
              <a:t>]</a:t>
            </a:r>
            <a:r>
              <a:rPr lang="uk-UA" sz="4000" dirty="0" smtClean="0"/>
              <a:t>;</a:t>
            </a:r>
          </a:p>
          <a:p>
            <a:pPr marL="0" indent="0">
              <a:buNone/>
            </a:pPr>
            <a:r>
              <a:rPr lang="uk-UA" sz="4000" dirty="0" smtClean="0">
                <a:solidFill>
                  <a:srgbClr val="FF0000"/>
                </a:solidFill>
              </a:rPr>
              <a:t>З</a:t>
            </a:r>
            <a:r>
              <a:rPr lang="uk-UA" sz="4000" dirty="0" smtClean="0"/>
              <a:t>уб – бе</a:t>
            </a:r>
            <a:r>
              <a:rPr lang="uk-UA" sz="4000" dirty="0" smtClean="0">
                <a:solidFill>
                  <a:srgbClr val="FF0000"/>
                </a:solidFill>
              </a:rPr>
              <a:t>зз</a:t>
            </a:r>
            <a:r>
              <a:rPr lang="uk-UA" sz="4000" dirty="0" smtClean="0"/>
              <a:t>убий       </a:t>
            </a:r>
            <a:r>
              <a:rPr lang="en-US" sz="4000" dirty="0" smtClean="0">
                <a:solidFill>
                  <a:prstClr val="black"/>
                </a:solidFill>
              </a:rPr>
              <a:t>[ </a:t>
            </a:r>
            <a:r>
              <a:rPr lang="uk-UA" sz="4000" dirty="0" smtClean="0">
                <a:solidFill>
                  <a:prstClr val="black"/>
                </a:solidFill>
              </a:rPr>
              <a:t>б е </a:t>
            </a:r>
            <a:r>
              <a:rPr lang="uk-UA" sz="4000" baseline="30000" dirty="0" smtClean="0">
                <a:solidFill>
                  <a:prstClr val="black"/>
                </a:solidFill>
              </a:rPr>
              <a:t>и</a:t>
            </a:r>
            <a:r>
              <a:rPr lang="uk-UA" sz="4000" dirty="0" smtClean="0">
                <a:solidFill>
                  <a:prstClr val="black"/>
                </a:solidFill>
              </a:rPr>
              <a:t> з: у б и й </a:t>
            </a:r>
            <a:r>
              <a:rPr lang="en-US" sz="4000" dirty="0" smtClean="0">
                <a:solidFill>
                  <a:prstClr val="black"/>
                </a:solidFill>
              </a:rPr>
              <a:t>]</a:t>
            </a:r>
            <a:r>
              <a:rPr lang="uk-UA" sz="4000" dirty="0" smtClean="0"/>
              <a:t>;</a:t>
            </a:r>
          </a:p>
          <a:p>
            <a:pPr marL="0" indent="0">
              <a:buNone/>
            </a:pPr>
            <a:r>
              <a:rPr lang="uk-UA" sz="4000" dirty="0" smtClean="0"/>
              <a:t>Рі</a:t>
            </a:r>
            <a:r>
              <a:rPr lang="uk-UA" sz="4000" dirty="0" smtClean="0">
                <a:solidFill>
                  <a:srgbClr val="FF0000"/>
                </a:solidFill>
              </a:rPr>
              <a:t>с</a:t>
            </a:r>
            <a:r>
              <a:rPr lang="uk-UA" sz="4000" dirty="0" smtClean="0"/>
              <a:t> – розрі</a:t>
            </a:r>
            <a:r>
              <a:rPr lang="uk-UA" sz="4000" dirty="0" smtClean="0">
                <a:solidFill>
                  <a:srgbClr val="FF0000"/>
                </a:solidFill>
              </a:rPr>
              <a:t>сс</a:t>
            </a:r>
            <a:r>
              <a:rPr lang="uk-UA" sz="4000" dirty="0" smtClean="0"/>
              <a:t>я          </a:t>
            </a:r>
            <a:r>
              <a:rPr lang="en-US" sz="4000" dirty="0" smtClean="0"/>
              <a:t>[</a:t>
            </a:r>
            <a:r>
              <a:rPr lang="uk-UA" sz="4000" dirty="0" smtClean="0"/>
              <a:t> р о з </a:t>
            </a:r>
            <a:r>
              <a:rPr lang="uk-UA" sz="4000" dirty="0" err="1" smtClean="0"/>
              <a:t>р’</a:t>
            </a:r>
            <a:r>
              <a:rPr lang="uk-UA" sz="4000" dirty="0" smtClean="0"/>
              <a:t> і </a:t>
            </a:r>
            <a:r>
              <a:rPr lang="uk-UA" sz="4000" dirty="0" err="1" smtClean="0"/>
              <a:t>с’</a:t>
            </a:r>
            <a:r>
              <a:rPr lang="uk-UA" sz="4000" dirty="0" smtClean="0"/>
              <a:t>: а </a:t>
            </a:r>
            <a:r>
              <a:rPr lang="en-US" sz="4000" dirty="0" smtClean="0"/>
              <a:t>]</a:t>
            </a:r>
            <a:r>
              <a:rPr lang="uk-UA" sz="4000" dirty="0" smtClean="0"/>
              <a:t>.</a:t>
            </a:r>
            <a:endParaRPr lang="ru-RU" sz="4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400092" y="3212976"/>
            <a:ext cx="72008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444208" y="3933056"/>
            <a:ext cx="72008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480212" y="4648008"/>
            <a:ext cx="72008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50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Два однакові приголосні звуки можуть збігатися на межі 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ctr">
              <a:buAutoNum type="arabicParenR"/>
            </a:pPr>
            <a:r>
              <a:rPr lang="uk-UA" sz="4000" b="1" dirty="0" smtClean="0">
                <a:solidFill>
                  <a:srgbClr val="C00000"/>
                </a:solidFill>
              </a:rPr>
              <a:t>Префікса і кореня:</a:t>
            </a:r>
          </a:p>
          <a:p>
            <a:pPr marL="0" indent="0" algn="ctr">
              <a:buNone/>
            </a:pPr>
            <a:endParaRPr lang="uk-UA" sz="4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uk-UA" sz="4400" b="1" dirty="0" smtClean="0">
                <a:solidFill>
                  <a:srgbClr val="0070C0"/>
                </a:solidFill>
              </a:rPr>
              <a:t>Бе</a:t>
            </a:r>
            <a:r>
              <a:rPr lang="uk-UA" sz="4400" b="1" dirty="0" smtClean="0">
                <a:solidFill>
                  <a:srgbClr val="FF0000"/>
                </a:solidFill>
              </a:rPr>
              <a:t>з</a:t>
            </a:r>
            <a:r>
              <a:rPr lang="uk-UA" sz="4400" b="1" dirty="0" smtClean="0">
                <a:solidFill>
                  <a:srgbClr val="0070C0"/>
                </a:solidFill>
              </a:rPr>
              <a:t> + </a:t>
            </a:r>
            <a:r>
              <a:rPr lang="uk-UA" sz="4400" b="1" dirty="0" smtClean="0">
                <a:solidFill>
                  <a:srgbClr val="FF0000"/>
                </a:solidFill>
              </a:rPr>
              <a:t>з</a:t>
            </a:r>
            <a:r>
              <a:rPr lang="uk-UA" sz="4400" b="1" dirty="0" smtClean="0">
                <a:solidFill>
                  <a:srgbClr val="0070C0"/>
                </a:solidFill>
              </a:rPr>
              <a:t>бройний = бе</a:t>
            </a:r>
            <a:r>
              <a:rPr lang="uk-UA" sz="4400" b="1" dirty="0" smtClean="0">
                <a:solidFill>
                  <a:srgbClr val="FF0000"/>
                </a:solidFill>
              </a:rPr>
              <a:t>зз</a:t>
            </a:r>
            <a:r>
              <a:rPr lang="uk-UA" sz="4400" b="1" dirty="0" smtClean="0">
                <a:solidFill>
                  <a:srgbClr val="0070C0"/>
                </a:solidFill>
              </a:rPr>
              <a:t>бройний;</a:t>
            </a:r>
          </a:p>
          <a:p>
            <a:pPr marL="0" indent="0" algn="ctr">
              <a:buNone/>
            </a:pPr>
            <a:r>
              <a:rPr lang="uk-UA" sz="4800" b="1" dirty="0" smtClean="0">
                <a:solidFill>
                  <a:srgbClr val="0070C0"/>
                </a:solidFill>
              </a:rPr>
              <a:t>Ві</a:t>
            </a:r>
            <a:r>
              <a:rPr lang="uk-UA" sz="4800" b="1" dirty="0" smtClean="0">
                <a:solidFill>
                  <a:srgbClr val="FF0000"/>
                </a:solidFill>
              </a:rPr>
              <a:t>д</a:t>
            </a:r>
            <a:r>
              <a:rPr lang="uk-UA" sz="4800" b="1" dirty="0" smtClean="0">
                <a:solidFill>
                  <a:srgbClr val="0070C0"/>
                </a:solidFill>
              </a:rPr>
              <a:t> + </a:t>
            </a:r>
            <a:r>
              <a:rPr lang="uk-UA" sz="4800" b="1" dirty="0" smtClean="0">
                <a:solidFill>
                  <a:srgbClr val="FF0000"/>
                </a:solidFill>
              </a:rPr>
              <a:t>д</a:t>
            </a:r>
            <a:r>
              <a:rPr lang="uk-UA" sz="4800" b="1" dirty="0" smtClean="0">
                <a:solidFill>
                  <a:srgbClr val="0070C0"/>
                </a:solidFill>
              </a:rPr>
              <a:t>ати = ві</a:t>
            </a:r>
            <a:r>
              <a:rPr lang="uk-UA" sz="4800" b="1" dirty="0" smtClean="0">
                <a:solidFill>
                  <a:srgbClr val="FF0000"/>
                </a:solidFill>
              </a:rPr>
              <a:t>дд</a:t>
            </a:r>
            <a:r>
              <a:rPr lang="uk-UA" sz="4800" b="1" dirty="0" smtClean="0">
                <a:solidFill>
                  <a:srgbClr val="0070C0"/>
                </a:solidFill>
              </a:rPr>
              <a:t>ати</a:t>
            </a:r>
            <a:r>
              <a:rPr lang="uk-UA" sz="4400" b="1" dirty="0" smtClean="0">
                <a:solidFill>
                  <a:srgbClr val="0070C0"/>
                </a:solidFill>
              </a:rPr>
              <a:t>.</a:t>
            </a:r>
          </a:p>
          <a:p>
            <a:pPr marL="0" indent="0" algn="ctr">
              <a:buNone/>
            </a:pP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>
            <a:off x="2123728" y="2852936"/>
            <a:ext cx="1335784" cy="576064"/>
          </a:xfrm>
          <a:prstGeom prst="blockArc">
            <a:avLst>
              <a:gd name="adj1" fmla="val 10620906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58748" y="2852936"/>
            <a:ext cx="8640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624649" y="2852936"/>
            <a:ext cx="0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39" y="3933056"/>
            <a:ext cx="717178" cy="18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31975" y="3789040"/>
            <a:ext cx="8715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583" y="3811899"/>
            <a:ext cx="365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78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92696"/>
            <a:ext cx="61926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Двох префіксів: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157" y="2708920"/>
            <a:ext cx="56523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</a:t>
            </a:r>
            <a:r>
              <a:rPr lang="uk-UA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з</a:t>
            </a:r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+ </a:t>
            </a:r>
            <a:r>
              <a:rPr lang="uk-UA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з</a:t>
            </a:r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+ </a:t>
            </a:r>
            <a:r>
              <a:rPr lang="uk-UA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єднати=</a:t>
            </a:r>
            <a:endParaRPr lang="uk-UA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uk-UA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uk-UA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</a:t>
            </a:r>
            <a:r>
              <a:rPr lang="uk-UA" sz="5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зз</a:t>
            </a:r>
            <a:r>
              <a:rPr lang="el-G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  <a:cs typeface="Calibri"/>
              </a:rPr>
              <a:t>`</a:t>
            </a:r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єднати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835696" y="2564904"/>
            <a:ext cx="11521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987824" y="2564904"/>
            <a:ext cx="0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635896" y="2564904"/>
            <a:ext cx="3600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980589" y="2564904"/>
            <a:ext cx="0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31224" cy="108498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uk-UA" sz="6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uk-UA" sz="6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r>
              <a:rPr lang="uk-UA" sz="6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3</a:t>
            </a:r>
            <a:r>
              <a:rPr lang="uk-UA" sz="6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) Кореня і суфікса:</a:t>
            </a:r>
            <a:r>
              <a:rPr lang="ru-RU" sz="6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6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348880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Со</a:t>
            </a:r>
            <a:r>
              <a:rPr lang="ru-RU" sz="4800" b="1" dirty="0" smtClean="0">
                <a:solidFill>
                  <a:srgbClr val="FF0000"/>
                </a:solidFill>
              </a:rPr>
              <a:t>н</a:t>
            </a:r>
            <a:r>
              <a:rPr lang="ru-RU" sz="4800" b="1" dirty="0" smtClean="0">
                <a:solidFill>
                  <a:srgbClr val="0070C0"/>
                </a:solidFill>
              </a:rPr>
              <a:t> + </a:t>
            </a:r>
            <a:r>
              <a:rPr lang="ru-RU" sz="4800" b="1" dirty="0" smtClean="0">
                <a:solidFill>
                  <a:srgbClr val="FF0000"/>
                </a:solidFill>
              </a:rPr>
              <a:t>н</a:t>
            </a:r>
            <a:r>
              <a:rPr lang="ru-RU" sz="4800" b="1" dirty="0" smtClean="0">
                <a:solidFill>
                  <a:srgbClr val="0070C0"/>
                </a:solidFill>
              </a:rPr>
              <a:t> = </a:t>
            </a:r>
            <a:r>
              <a:rPr lang="ru-RU" sz="4800" b="1" dirty="0" err="1" smtClean="0">
                <a:solidFill>
                  <a:srgbClr val="0070C0"/>
                </a:solidFill>
              </a:rPr>
              <a:t>со</a:t>
            </a:r>
            <a:r>
              <a:rPr lang="ru-RU" sz="4800" b="1" dirty="0" err="1" smtClean="0">
                <a:solidFill>
                  <a:srgbClr val="FF0000"/>
                </a:solidFill>
              </a:rPr>
              <a:t>нн</a:t>
            </a:r>
            <a:r>
              <a:rPr lang="ru-RU" sz="4800" b="1" dirty="0" err="1" smtClean="0">
                <a:solidFill>
                  <a:srgbClr val="0070C0"/>
                </a:solidFill>
              </a:rPr>
              <a:t>ий</a:t>
            </a:r>
            <a:endParaRPr lang="ru-RU" sz="4800" b="1" dirty="0" smtClean="0">
              <a:solidFill>
                <a:srgbClr val="0070C0"/>
              </a:solidFill>
            </a:endParaRPr>
          </a:p>
          <a:p>
            <a:endParaRPr lang="ru-RU" sz="4800" b="1" dirty="0" smtClean="0">
              <a:solidFill>
                <a:srgbClr val="0070C0"/>
              </a:solidFill>
            </a:endParaRPr>
          </a:p>
          <a:p>
            <a:r>
              <a:rPr lang="ru-RU" sz="4800" b="1" dirty="0" smtClean="0">
                <a:solidFill>
                  <a:srgbClr val="0070C0"/>
                </a:solidFill>
              </a:rPr>
              <a:t>Годи</a:t>
            </a:r>
            <a:r>
              <a:rPr lang="ru-RU" sz="4800" b="1" dirty="0" smtClean="0">
                <a:solidFill>
                  <a:srgbClr val="FF0000"/>
                </a:solidFill>
              </a:rPr>
              <a:t>н</a:t>
            </a:r>
            <a:r>
              <a:rPr lang="ru-RU" sz="4800" b="1" dirty="0" smtClean="0">
                <a:solidFill>
                  <a:srgbClr val="0070C0"/>
                </a:solidFill>
              </a:rPr>
              <a:t>а + </a:t>
            </a:r>
            <a:r>
              <a:rPr lang="ru-RU" sz="4800" b="1" dirty="0" smtClean="0">
                <a:solidFill>
                  <a:srgbClr val="FF0000"/>
                </a:solidFill>
              </a:rPr>
              <a:t>н</a:t>
            </a:r>
            <a:r>
              <a:rPr lang="ru-RU" sz="4800" b="1" dirty="0" smtClean="0">
                <a:solidFill>
                  <a:srgbClr val="0070C0"/>
                </a:solidFill>
              </a:rPr>
              <a:t>ик= </a:t>
            </a:r>
            <a:r>
              <a:rPr lang="ru-RU" sz="4800" b="1" dirty="0" err="1" smtClean="0">
                <a:solidFill>
                  <a:srgbClr val="0070C0"/>
                </a:solidFill>
              </a:rPr>
              <a:t>годи</a:t>
            </a:r>
            <a:r>
              <a:rPr lang="ru-RU" sz="4800" b="1" dirty="0" err="1" smtClean="0">
                <a:solidFill>
                  <a:srgbClr val="FF0000"/>
                </a:solidFill>
              </a:rPr>
              <a:t>нн</a:t>
            </a:r>
            <a:r>
              <a:rPr lang="ru-RU" sz="4800" b="1" dirty="0" err="1" smtClean="0">
                <a:solidFill>
                  <a:srgbClr val="0070C0"/>
                </a:solidFill>
              </a:rPr>
              <a:t>ик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899592" y="2096852"/>
            <a:ext cx="914400" cy="50405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1440160" cy="2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2436084" y="2077098"/>
            <a:ext cx="216024" cy="3240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27784" y="2096852"/>
            <a:ext cx="216024" cy="3240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275856" y="3645024"/>
            <a:ext cx="576064" cy="2990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842203" y="3651489"/>
            <a:ext cx="432048" cy="2990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63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4) Двох суфіксів: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326896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Письмо + </a:t>
            </a:r>
            <a:r>
              <a:rPr lang="ru-RU" sz="4800" b="1" dirty="0" err="1" smtClean="0">
                <a:solidFill>
                  <a:srgbClr val="0070C0"/>
                </a:solidFill>
              </a:rPr>
              <a:t>е</a:t>
            </a:r>
            <a:r>
              <a:rPr lang="ru-RU" sz="4800" b="1" dirty="0" err="1" smtClean="0">
                <a:solidFill>
                  <a:srgbClr val="FF0000"/>
                </a:solidFill>
              </a:rPr>
              <a:t>н</a:t>
            </a:r>
            <a:r>
              <a:rPr lang="ru-RU" sz="4800" b="1" dirty="0" smtClean="0">
                <a:solidFill>
                  <a:srgbClr val="0070C0"/>
                </a:solidFill>
              </a:rPr>
              <a:t>+ </a:t>
            </a:r>
            <a:r>
              <a:rPr lang="ru-RU" sz="4800" b="1" dirty="0" smtClean="0">
                <a:solidFill>
                  <a:srgbClr val="FF0000"/>
                </a:solidFill>
              </a:rPr>
              <a:t>н</a:t>
            </a:r>
            <a:r>
              <a:rPr lang="ru-RU" sz="4800" b="1" dirty="0" smtClean="0">
                <a:solidFill>
                  <a:srgbClr val="0070C0"/>
                </a:solidFill>
              </a:rPr>
              <a:t>ик = </a:t>
            </a:r>
            <a:r>
              <a:rPr lang="ru-RU" sz="4800" b="1" dirty="0" err="1" smtClean="0">
                <a:solidFill>
                  <a:srgbClr val="0070C0"/>
                </a:solidFill>
              </a:rPr>
              <a:t>письме</a:t>
            </a:r>
            <a:r>
              <a:rPr lang="ru-RU" sz="4800" b="1" dirty="0" err="1" smtClean="0">
                <a:solidFill>
                  <a:srgbClr val="FF0000"/>
                </a:solidFill>
              </a:rPr>
              <a:t>нн</a:t>
            </a:r>
            <a:r>
              <a:rPr lang="ru-RU" sz="4800" b="1" dirty="0" err="1" smtClean="0">
                <a:solidFill>
                  <a:srgbClr val="0070C0"/>
                </a:solidFill>
              </a:rPr>
              <a:t>ик</a:t>
            </a:r>
            <a:endParaRPr lang="ru-RU" sz="48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sz="48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5400" b="1" dirty="0" err="1" smtClean="0">
                <a:solidFill>
                  <a:srgbClr val="0070C0"/>
                </a:solidFill>
              </a:rPr>
              <a:t>Ім`я</a:t>
            </a:r>
            <a:r>
              <a:rPr lang="ru-RU" sz="5400" b="1" dirty="0" smtClean="0">
                <a:solidFill>
                  <a:srgbClr val="0070C0"/>
                </a:solidFill>
              </a:rPr>
              <a:t> + </a:t>
            </a:r>
            <a:r>
              <a:rPr lang="ru-RU" sz="5400" b="1" dirty="0" err="1" smtClean="0">
                <a:solidFill>
                  <a:srgbClr val="0070C0"/>
                </a:solidFill>
              </a:rPr>
              <a:t>е</a:t>
            </a:r>
            <a:r>
              <a:rPr lang="ru-RU" sz="5400" b="1" dirty="0" err="1" smtClean="0">
                <a:solidFill>
                  <a:srgbClr val="FF0000"/>
                </a:solidFill>
              </a:rPr>
              <a:t>н</a:t>
            </a:r>
            <a:r>
              <a:rPr lang="ru-RU" sz="5400" b="1" dirty="0" smtClean="0">
                <a:solidFill>
                  <a:srgbClr val="0070C0"/>
                </a:solidFill>
              </a:rPr>
              <a:t>+ </a:t>
            </a:r>
            <a:r>
              <a:rPr lang="ru-RU" sz="5400" b="1" dirty="0" smtClean="0">
                <a:solidFill>
                  <a:srgbClr val="FF0000"/>
                </a:solidFill>
              </a:rPr>
              <a:t>н</a:t>
            </a:r>
            <a:r>
              <a:rPr lang="ru-RU" sz="5400" b="1" dirty="0" smtClean="0">
                <a:solidFill>
                  <a:srgbClr val="0070C0"/>
                </a:solidFill>
              </a:rPr>
              <a:t>ик = </a:t>
            </a:r>
            <a:r>
              <a:rPr lang="ru-RU" sz="5400" b="1" dirty="0" err="1" smtClean="0">
                <a:solidFill>
                  <a:srgbClr val="0070C0"/>
                </a:solidFill>
              </a:rPr>
              <a:t>іме</a:t>
            </a:r>
            <a:r>
              <a:rPr lang="ru-RU" sz="5400" b="1" dirty="0" err="1" smtClean="0">
                <a:solidFill>
                  <a:srgbClr val="FF0000"/>
                </a:solidFill>
              </a:rPr>
              <a:t>нн</a:t>
            </a:r>
            <a:r>
              <a:rPr lang="ru-RU" sz="5400" b="1" dirty="0" err="1" smtClean="0">
                <a:solidFill>
                  <a:srgbClr val="0070C0"/>
                </a:solidFill>
              </a:rPr>
              <a:t>ик</a:t>
            </a:r>
            <a:endParaRPr lang="ru-RU" sz="54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008370" y="1541984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93318" y="1517697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062843" y="1517697"/>
            <a:ext cx="432048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494891" y="1500444"/>
            <a:ext cx="504056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67075"/>
            <a:ext cx="530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flipH="1">
            <a:off x="4234237" y="3284984"/>
            <a:ext cx="432048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84240" y="3262607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005286" y="3258139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024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uk-UA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uk-UA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r>
              <a:rPr lang="uk-UA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5</a:t>
            </a:r>
            <a:r>
              <a:rPr lang="uk-UA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) Кореня і постфікса  ся:</a:t>
            </a: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000" b="1" dirty="0" err="1" smtClean="0">
                <a:solidFill>
                  <a:srgbClr val="00B050"/>
                </a:solidFill>
              </a:rPr>
              <a:t>Ні</a:t>
            </a:r>
            <a:r>
              <a:rPr lang="ru-RU" sz="6000" b="1" dirty="0" err="1" smtClean="0">
                <a:solidFill>
                  <a:srgbClr val="FFC000"/>
                </a:solidFill>
              </a:rPr>
              <a:t>с</a:t>
            </a:r>
            <a:r>
              <a:rPr lang="ru-RU" sz="6000" b="1" dirty="0" smtClean="0">
                <a:solidFill>
                  <a:srgbClr val="00B050"/>
                </a:solidFill>
              </a:rPr>
              <a:t> + </a:t>
            </a:r>
            <a:r>
              <a:rPr lang="ru-RU" sz="6000" b="1" dirty="0" err="1" smtClean="0">
                <a:solidFill>
                  <a:srgbClr val="FFC000"/>
                </a:solidFill>
              </a:rPr>
              <a:t>с</a:t>
            </a:r>
            <a:r>
              <a:rPr lang="ru-RU" sz="6000" b="1" dirty="0" err="1" smtClean="0">
                <a:solidFill>
                  <a:srgbClr val="00B050"/>
                </a:solidFill>
              </a:rPr>
              <a:t>я</a:t>
            </a:r>
            <a:r>
              <a:rPr lang="ru-RU" sz="6000" b="1" dirty="0" smtClean="0">
                <a:solidFill>
                  <a:srgbClr val="00B050"/>
                </a:solidFill>
              </a:rPr>
              <a:t> = </a:t>
            </a:r>
            <a:r>
              <a:rPr lang="ru-RU" sz="6000" b="1" dirty="0" err="1" smtClean="0">
                <a:solidFill>
                  <a:srgbClr val="00B050"/>
                </a:solidFill>
              </a:rPr>
              <a:t>ні</a:t>
            </a:r>
            <a:r>
              <a:rPr lang="ru-RU" sz="6000" b="1" dirty="0" err="1" smtClean="0">
                <a:solidFill>
                  <a:srgbClr val="FFC000"/>
                </a:solidFill>
              </a:rPr>
              <a:t>сс</a:t>
            </a:r>
            <a:r>
              <a:rPr lang="ru-RU" sz="6000" b="1" dirty="0" err="1" smtClean="0">
                <a:solidFill>
                  <a:srgbClr val="00B050"/>
                </a:solidFill>
              </a:rPr>
              <a:t>я</a:t>
            </a:r>
            <a:endParaRPr lang="ru-RU" sz="60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ru-RU" sz="60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Роз + </a:t>
            </a:r>
            <a:r>
              <a:rPr lang="ru-RU" sz="6000" b="1" dirty="0" err="1">
                <a:solidFill>
                  <a:srgbClr val="00B050"/>
                </a:solidFill>
              </a:rPr>
              <a:t>р</a:t>
            </a:r>
            <a:r>
              <a:rPr lang="ru-RU" sz="6000" b="1" dirty="0" err="1" smtClean="0">
                <a:solidFill>
                  <a:srgbClr val="00B050"/>
                </a:solidFill>
              </a:rPr>
              <a:t>і</a:t>
            </a:r>
            <a:r>
              <a:rPr lang="ru-RU" sz="6000" b="1" dirty="0" err="1" smtClean="0">
                <a:solidFill>
                  <a:srgbClr val="FFC000"/>
                </a:solidFill>
              </a:rPr>
              <a:t>с</a:t>
            </a:r>
            <a:r>
              <a:rPr lang="ru-RU" sz="6000" b="1" dirty="0" smtClean="0">
                <a:solidFill>
                  <a:srgbClr val="00B050"/>
                </a:solidFill>
              </a:rPr>
              <a:t> + </a:t>
            </a:r>
            <a:r>
              <a:rPr lang="ru-RU" sz="6000" b="1" dirty="0" err="1" smtClean="0">
                <a:solidFill>
                  <a:srgbClr val="FFC000"/>
                </a:solidFill>
              </a:rPr>
              <a:t>с</a:t>
            </a:r>
            <a:r>
              <a:rPr lang="ru-RU" sz="6000" b="1" dirty="0" err="1" smtClean="0">
                <a:solidFill>
                  <a:srgbClr val="00B050"/>
                </a:solidFill>
              </a:rPr>
              <a:t>я</a:t>
            </a:r>
            <a:r>
              <a:rPr lang="ru-RU" sz="6000" b="1" dirty="0" smtClean="0">
                <a:solidFill>
                  <a:srgbClr val="00B050"/>
                </a:solidFill>
              </a:rPr>
              <a:t> = </a:t>
            </a:r>
            <a:r>
              <a:rPr lang="ru-RU" sz="6000" b="1" dirty="0" err="1" smtClean="0">
                <a:solidFill>
                  <a:srgbClr val="00B050"/>
                </a:solidFill>
              </a:rPr>
              <a:t>розрі</a:t>
            </a:r>
            <a:r>
              <a:rPr lang="ru-RU" sz="6000" b="1" dirty="0" err="1" smtClean="0">
                <a:solidFill>
                  <a:srgbClr val="FFC000"/>
                </a:solidFill>
              </a:rPr>
              <a:t>сс</a:t>
            </a:r>
            <a:r>
              <a:rPr lang="ru-RU" sz="6000" b="1" dirty="0" err="1" smtClean="0">
                <a:solidFill>
                  <a:srgbClr val="00B050"/>
                </a:solidFill>
              </a:rPr>
              <a:t>я</a:t>
            </a:r>
            <a:endParaRPr lang="ru-RU" sz="60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283968" y="1484784"/>
            <a:ext cx="216024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067944" y="1484784"/>
            <a:ext cx="216024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3645024"/>
            <a:ext cx="288032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4283968" y="3645024"/>
            <a:ext cx="288032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Арка 14"/>
          <p:cNvSpPr/>
          <p:nvPr/>
        </p:nvSpPr>
        <p:spPr>
          <a:xfrm>
            <a:off x="2195736" y="1484784"/>
            <a:ext cx="1008112" cy="43204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2555776" y="3776464"/>
            <a:ext cx="1080120" cy="4572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8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uk-UA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r>
              <a:rPr lang="uk-UA" sz="6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6</a:t>
            </a:r>
            <a:r>
              <a:rPr lang="uk-UA" sz="6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) </a:t>
            </a:r>
            <a:r>
              <a:rPr lang="uk-UA" sz="6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Двох коренів у складних словах:</a:t>
            </a:r>
            <a:r>
              <a:rPr lang="ru-RU" sz="6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6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 err="1" smtClean="0">
                <a:solidFill>
                  <a:srgbClr val="00B050"/>
                </a:solidFill>
              </a:rPr>
              <a:t>Ю</a:t>
            </a:r>
            <a:r>
              <a:rPr lang="ru-RU" sz="5400" b="1" dirty="0" err="1" smtClean="0">
                <a:solidFill>
                  <a:srgbClr val="FFC000"/>
                </a:solidFill>
              </a:rPr>
              <a:t>н</a:t>
            </a:r>
            <a:r>
              <a:rPr lang="ru-RU" sz="5400" b="1" dirty="0" err="1" smtClean="0">
                <a:solidFill>
                  <a:srgbClr val="00B050"/>
                </a:solidFill>
              </a:rPr>
              <a:t>ий</a:t>
            </a:r>
            <a:r>
              <a:rPr lang="ru-RU" sz="5400" b="1" dirty="0" smtClean="0">
                <a:solidFill>
                  <a:srgbClr val="00B050"/>
                </a:solidFill>
              </a:rPr>
              <a:t> + </a:t>
            </a:r>
            <a:r>
              <a:rPr lang="ru-RU" sz="5400" b="1" dirty="0" err="1" smtClean="0">
                <a:solidFill>
                  <a:srgbClr val="FFC000"/>
                </a:solidFill>
              </a:rPr>
              <a:t>н</a:t>
            </a:r>
            <a:r>
              <a:rPr lang="ru-RU" sz="5400" b="1" dirty="0" err="1" smtClean="0">
                <a:solidFill>
                  <a:srgbClr val="00B050"/>
                </a:solidFill>
              </a:rPr>
              <a:t>атураліст</a:t>
            </a:r>
            <a:r>
              <a:rPr lang="ru-RU" sz="5400" b="1" dirty="0" smtClean="0">
                <a:solidFill>
                  <a:srgbClr val="00B050"/>
                </a:solidFill>
              </a:rPr>
              <a:t> = ю</a:t>
            </a:r>
            <a:r>
              <a:rPr lang="ru-RU" sz="5400" b="1" dirty="0" smtClean="0">
                <a:solidFill>
                  <a:srgbClr val="FFC000"/>
                </a:solidFill>
              </a:rPr>
              <a:t>нн</a:t>
            </a:r>
            <a:r>
              <a:rPr lang="ru-RU" sz="5400" b="1" dirty="0" smtClean="0">
                <a:solidFill>
                  <a:srgbClr val="00B050"/>
                </a:solidFill>
              </a:rPr>
              <a:t>ат</a:t>
            </a:r>
          </a:p>
          <a:p>
            <a:pPr marL="0" indent="0" algn="ctr">
              <a:buNone/>
            </a:pPr>
            <a:endParaRPr lang="ru-RU" sz="5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5400" b="1" dirty="0" err="1" smtClean="0">
                <a:solidFill>
                  <a:srgbClr val="00B050"/>
                </a:solidFill>
              </a:rPr>
              <a:t>Спор</a:t>
            </a:r>
            <a:r>
              <a:rPr lang="ru-RU" sz="5400" b="1" dirty="0" err="1" smtClean="0">
                <a:solidFill>
                  <a:srgbClr val="FFC000"/>
                </a:solidFill>
              </a:rPr>
              <a:t>т</a:t>
            </a:r>
            <a:r>
              <a:rPr lang="ru-RU" sz="5400" b="1" dirty="0" err="1" smtClean="0">
                <a:solidFill>
                  <a:srgbClr val="00B050"/>
                </a:solidFill>
              </a:rPr>
              <a:t>ивні</a:t>
            </a:r>
            <a:r>
              <a:rPr lang="ru-RU" sz="5400" b="1" dirty="0" smtClean="0">
                <a:solidFill>
                  <a:srgbClr val="00B050"/>
                </a:solidFill>
              </a:rPr>
              <a:t> + </a:t>
            </a:r>
            <a:r>
              <a:rPr lang="ru-RU" sz="5400" b="1" dirty="0" err="1" smtClean="0">
                <a:solidFill>
                  <a:srgbClr val="FFC000"/>
                </a:solidFill>
              </a:rPr>
              <a:t>т</a:t>
            </a:r>
            <a:r>
              <a:rPr lang="ru-RU" sz="5400" b="1" dirty="0" err="1" smtClean="0">
                <a:solidFill>
                  <a:srgbClr val="00B050"/>
                </a:solidFill>
              </a:rPr>
              <a:t>овари</a:t>
            </a:r>
            <a:r>
              <a:rPr lang="ru-RU" sz="5400" b="1" dirty="0" smtClean="0">
                <a:solidFill>
                  <a:srgbClr val="00B050"/>
                </a:solidFill>
              </a:rPr>
              <a:t> =</a:t>
            </a:r>
          </a:p>
          <a:p>
            <a:pPr marL="0" indent="0" algn="ctr">
              <a:buNone/>
            </a:pPr>
            <a:r>
              <a:rPr lang="ru-RU" sz="5400" b="1" dirty="0" err="1" smtClean="0">
                <a:solidFill>
                  <a:srgbClr val="00B050"/>
                </a:solidFill>
              </a:rPr>
              <a:t>спор</a:t>
            </a:r>
            <a:r>
              <a:rPr lang="ru-RU" sz="5400" b="1" dirty="0" err="1" smtClean="0">
                <a:solidFill>
                  <a:srgbClr val="FFC000"/>
                </a:solidFill>
              </a:rPr>
              <a:t>тт</a:t>
            </a:r>
            <a:r>
              <a:rPr lang="ru-RU" sz="5400" b="1" dirty="0" err="1" smtClean="0">
                <a:solidFill>
                  <a:srgbClr val="00B050"/>
                </a:solidFill>
              </a:rPr>
              <a:t>овари</a:t>
            </a:r>
            <a:endParaRPr lang="ru-RU" sz="54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48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Мовознавче дослідження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4800" dirty="0" smtClean="0"/>
              <a:t>Тума</a:t>
            </a:r>
            <a:r>
              <a:rPr lang="uk-UA" sz="4800" dirty="0" smtClean="0">
                <a:solidFill>
                  <a:srgbClr val="C00000"/>
                </a:solidFill>
              </a:rPr>
              <a:t>н</a:t>
            </a:r>
            <a:r>
              <a:rPr lang="uk-UA" sz="4800" dirty="0" smtClean="0"/>
              <a:t> – тума</a:t>
            </a:r>
            <a:r>
              <a:rPr lang="uk-UA" sz="4800" dirty="0" smtClean="0">
                <a:solidFill>
                  <a:srgbClr val="C00000"/>
                </a:solidFill>
              </a:rPr>
              <a:t>нн</a:t>
            </a:r>
            <a:r>
              <a:rPr lang="uk-UA" sz="4800" dirty="0" smtClean="0"/>
              <a:t>ий, </a:t>
            </a:r>
          </a:p>
          <a:p>
            <a:pPr marL="0" indent="0">
              <a:buNone/>
            </a:pPr>
            <a:r>
              <a:rPr lang="uk-UA" sz="4800" dirty="0" smtClean="0"/>
              <a:t>ячмі</a:t>
            </a:r>
            <a:r>
              <a:rPr lang="uk-UA" sz="4800" dirty="0" smtClean="0">
                <a:solidFill>
                  <a:srgbClr val="C00000"/>
                </a:solidFill>
              </a:rPr>
              <a:t>н</a:t>
            </a:r>
            <a:r>
              <a:rPr lang="uk-UA" sz="4800" dirty="0" smtClean="0"/>
              <a:t>ь – ячмі</a:t>
            </a:r>
            <a:r>
              <a:rPr lang="uk-UA" sz="4800" dirty="0" smtClean="0">
                <a:solidFill>
                  <a:srgbClr val="C00000"/>
                </a:solidFill>
              </a:rPr>
              <a:t>нн</a:t>
            </a:r>
            <a:r>
              <a:rPr lang="uk-UA" sz="4800" dirty="0" smtClean="0"/>
              <a:t>ий, </a:t>
            </a:r>
          </a:p>
          <a:p>
            <a:pPr marL="0" indent="0">
              <a:buNone/>
            </a:pPr>
            <a:r>
              <a:rPr lang="uk-UA" sz="4800" dirty="0" smtClean="0"/>
              <a:t>кордо</a:t>
            </a:r>
            <a:r>
              <a:rPr lang="uk-UA" sz="4800" dirty="0" smtClean="0">
                <a:solidFill>
                  <a:srgbClr val="C00000"/>
                </a:solidFill>
              </a:rPr>
              <a:t>н</a:t>
            </a:r>
            <a:r>
              <a:rPr lang="uk-UA" sz="4800" dirty="0" smtClean="0"/>
              <a:t> – кордо</a:t>
            </a:r>
            <a:r>
              <a:rPr lang="uk-UA" sz="4800" dirty="0" smtClean="0">
                <a:solidFill>
                  <a:srgbClr val="C00000"/>
                </a:solidFill>
              </a:rPr>
              <a:t>нн</a:t>
            </a:r>
            <a:r>
              <a:rPr lang="uk-UA" sz="4800" dirty="0" smtClean="0"/>
              <a:t>ий, </a:t>
            </a:r>
          </a:p>
          <a:p>
            <a:pPr marL="0" indent="0">
              <a:buNone/>
            </a:pPr>
            <a:r>
              <a:rPr lang="uk-UA" sz="4800" dirty="0" smtClean="0"/>
              <a:t>стіна – сті</a:t>
            </a:r>
            <a:r>
              <a:rPr lang="uk-UA" sz="4800" dirty="0" smtClean="0">
                <a:solidFill>
                  <a:srgbClr val="C00000"/>
                </a:solidFill>
              </a:rPr>
              <a:t>нн</a:t>
            </a:r>
            <a:r>
              <a:rPr lang="uk-UA" sz="4800" dirty="0" smtClean="0"/>
              <a:t>ий, </a:t>
            </a:r>
          </a:p>
          <a:p>
            <a:pPr marL="0" indent="0">
              <a:buNone/>
            </a:pPr>
            <a:r>
              <a:rPr lang="uk-UA" sz="4800" dirty="0" smtClean="0"/>
              <a:t>зміна – змі</a:t>
            </a:r>
            <a:r>
              <a:rPr lang="uk-UA" sz="4800" dirty="0" smtClean="0">
                <a:solidFill>
                  <a:srgbClr val="C00000"/>
                </a:solidFill>
              </a:rPr>
              <a:t>нн</a:t>
            </a:r>
            <a:r>
              <a:rPr lang="uk-UA" sz="4800" dirty="0" smtClean="0"/>
              <a:t>ий, </a:t>
            </a:r>
          </a:p>
          <a:p>
            <a:pPr marL="0" indent="0">
              <a:buNone/>
            </a:pPr>
            <a:r>
              <a:rPr lang="uk-UA" sz="4800" dirty="0" smtClean="0"/>
              <a:t>маши</a:t>
            </a:r>
            <a:r>
              <a:rPr lang="uk-UA" sz="4800" dirty="0" smtClean="0">
                <a:solidFill>
                  <a:srgbClr val="C00000"/>
                </a:solidFill>
              </a:rPr>
              <a:t>н</a:t>
            </a:r>
            <a:r>
              <a:rPr lang="uk-UA" sz="4800" dirty="0" smtClean="0"/>
              <a:t>а – маши</a:t>
            </a:r>
            <a:r>
              <a:rPr lang="uk-UA" sz="4800" dirty="0" smtClean="0">
                <a:solidFill>
                  <a:srgbClr val="C00000"/>
                </a:solidFill>
              </a:rPr>
              <a:t>нн</a:t>
            </a:r>
            <a:r>
              <a:rPr lang="uk-UA" sz="4800" dirty="0" smtClean="0"/>
              <a:t>ий, </a:t>
            </a:r>
          </a:p>
          <a:p>
            <a:pPr marL="0" indent="0">
              <a:buNone/>
            </a:pPr>
            <a:r>
              <a:rPr lang="uk-UA" sz="4800" dirty="0" smtClean="0"/>
              <a:t>осі</a:t>
            </a:r>
            <a:r>
              <a:rPr lang="uk-UA" sz="4800" dirty="0" smtClean="0">
                <a:solidFill>
                  <a:srgbClr val="C00000"/>
                </a:solidFill>
              </a:rPr>
              <a:t>н</a:t>
            </a:r>
            <a:r>
              <a:rPr lang="uk-UA" sz="4800" dirty="0" smtClean="0"/>
              <a:t>ь – осі</a:t>
            </a:r>
            <a:r>
              <a:rPr lang="uk-UA" sz="4800" dirty="0" smtClean="0">
                <a:solidFill>
                  <a:srgbClr val="C00000"/>
                </a:solidFill>
              </a:rPr>
              <a:t>нн</a:t>
            </a:r>
            <a:r>
              <a:rPr lang="uk-UA" sz="4800" dirty="0" smtClean="0"/>
              <a:t>ій.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02146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311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Подвоєння приголосних звуків</vt:lpstr>
      <vt:lpstr>Подвоєння – це збіг двох однакових приголосних звуків на межі значущих частин слова </vt:lpstr>
      <vt:lpstr>Два однакові приголосні звуки можуть збігатися на межі …</vt:lpstr>
      <vt:lpstr>Презентация PowerPoint</vt:lpstr>
      <vt:lpstr> 3) Кореня і суфікса: </vt:lpstr>
      <vt:lpstr>4) Двох суфіксів:</vt:lpstr>
      <vt:lpstr> 5) Кореня і постфікса  ся: </vt:lpstr>
      <vt:lpstr> 6) Двох коренів у складних словах: </vt:lpstr>
      <vt:lpstr>Мовознавче дослідження</vt:lpstr>
      <vt:lpstr>Мовознавче дослідження</vt:lpstr>
      <vt:lpstr>У прикметниках, утворених від іменників за допомогою суфіксів –ан-, (-ян-), -ин-, -їн-, літеру н не подвоюємо </vt:lpstr>
      <vt:lpstr>Словникова робота</vt:lpstr>
      <vt:lpstr> Дві НН пишуться у прикметниках зі суфіксом -енн-, що надає слову значення «дуже»  </vt:lpstr>
      <vt:lpstr> Дві НН пишуться у прикметниках з наголошеними  суфіксами  -анн-, -янн-, -енн-, що означають  неможливість  або можливість здійснення якоїсь дії </vt:lpstr>
      <vt:lpstr>З подвоєними літерами НН пишемо також слова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Подвоєння приголосних звуків</dc:title>
  <dc:creator>admin</dc:creator>
  <cp:lastModifiedBy>admin</cp:lastModifiedBy>
  <cp:revision>19</cp:revision>
  <dcterms:created xsi:type="dcterms:W3CDTF">2021-01-20T12:32:49Z</dcterms:created>
  <dcterms:modified xsi:type="dcterms:W3CDTF">2021-01-20T16:48:26Z</dcterms:modified>
</cp:coreProperties>
</file>