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4" r:id="rId8"/>
    <p:sldId id="263" r:id="rId9"/>
    <p:sldId id="261" r:id="rId10"/>
    <p:sldId id="267" r:id="rId11"/>
    <p:sldId id="266" r:id="rId12"/>
    <p:sldId id="268" r:id="rId13"/>
    <p:sldId id="269" r:id="rId14"/>
    <p:sldId id="272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BC6EC-3A85-4D99-8518-2476F1A0EC2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F656-6BED-40F4-8FE2-97E5CC164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848872" cy="1944216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</a:rPr>
              <a:t>Особливості постановки цілей</a:t>
            </a:r>
            <a:br>
              <a:rPr lang="uk-UA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</a:rPr>
              <a:t> у педагогічній діяльності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3560440" cy="158417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вчитель-логопед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Горлова Н.М.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Домінування егоцентричного</a:t>
            </a:r>
            <a:b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 рівня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4857403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«</a:t>
            </a:r>
            <a:r>
              <a:rPr lang="uk-UA" b="1" dirty="0"/>
              <a:t>Якщо щось завдає мені душевного болю, фізичних незручностей, я прагну або зовсім усунути цей чинник, або принаймні відплатити тією ж ціною».</a:t>
            </a:r>
            <a:endParaRPr lang="ru-RU" dirty="0"/>
          </a:p>
          <a:p>
            <a:pPr>
              <a:buNone/>
            </a:pPr>
            <a:r>
              <a:rPr lang="uk-UA" b="1" dirty="0" smtClean="0"/>
              <a:t>      В </a:t>
            </a:r>
            <a:r>
              <a:rPr lang="ru-RU" b="1" dirty="0" smtClean="0"/>
              <a:t> </a:t>
            </a:r>
            <a:r>
              <a:rPr lang="ru-RU" b="1" dirty="0"/>
              <a:t>учителя,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зупинився</a:t>
            </a:r>
            <a:r>
              <a:rPr lang="ru-RU" b="1" dirty="0"/>
              <a:t> у </a:t>
            </a:r>
            <a:r>
              <a:rPr lang="ru-RU" b="1" dirty="0" err="1"/>
              <a:t>своєму</a:t>
            </a:r>
            <a:r>
              <a:rPr lang="ru-RU" b="1" dirty="0"/>
              <a:t> </a:t>
            </a:r>
            <a:r>
              <a:rPr lang="ru-RU" b="1" dirty="0" err="1"/>
              <a:t>професійному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на </a:t>
            </a:r>
            <a:r>
              <a:rPr lang="ru-RU" b="1" dirty="0" err="1"/>
              <a:t>першому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цілепокладання</a:t>
            </a:r>
            <a:r>
              <a:rPr lang="ru-RU" b="1" dirty="0"/>
              <a:t>, </a:t>
            </a:r>
            <a:r>
              <a:rPr lang="ru-RU" b="1" dirty="0" err="1"/>
              <a:t>будь-яка</a:t>
            </a:r>
            <a:r>
              <a:rPr lang="ru-RU" b="1" dirty="0"/>
              <a:t> </a:t>
            </a:r>
            <a:r>
              <a:rPr lang="ru-RU" b="1" dirty="0" err="1"/>
              <a:t>несанкціонована</a:t>
            </a:r>
            <a:r>
              <a:rPr lang="ru-RU" b="1" dirty="0"/>
              <a:t> </a:t>
            </a:r>
            <a:r>
              <a:rPr lang="ru-RU" b="1" dirty="0" err="1"/>
              <a:t>дія</a:t>
            </a:r>
            <a:r>
              <a:rPr lang="ru-RU" b="1" dirty="0"/>
              <a:t> </a:t>
            </a:r>
            <a:r>
              <a:rPr lang="ru-RU" b="1" dirty="0" err="1"/>
              <a:t>учня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викликати</a:t>
            </a:r>
            <a:r>
              <a:rPr lang="ru-RU" b="1" dirty="0"/>
              <a:t> дискомфорт:</a:t>
            </a:r>
            <a:endParaRPr lang="ru-RU" dirty="0"/>
          </a:p>
          <a:p>
            <a:r>
              <a:rPr lang="ru-RU" b="1" dirty="0"/>
              <a:t> «Не </a:t>
            </a:r>
            <a:r>
              <a:rPr lang="ru-RU" b="1" dirty="0" err="1"/>
              <a:t>трясіть</a:t>
            </a:r>
            <a:r>
              <a:rPr lang="ru-RU" b="1" dirty="0"/>
              <a:t> у мене перед носом руками, у мене </a:t>
            </a:r>
            <a:r>
              <a:rPr lang="ru-RU" b="1" dirty="0" err="1"/>
              <a:t>від</a:t>
            </a:r>
            <a:r>
              <a:rPr lang="ru-RU" b="1" dirty="0"/>
              <a:t> них в очах </a:t>
            </a:r>
            <a:r>
              <a:rPr lang="ru-RU" b="1" dirty="0" err="1"/>
              <a:t>рябіє</a:t>
            </a:r>
            <a:r>
              <a:rPr lang="ru-RU" b="1" dirty="0"/>
              <a:t>»;</a:t>
            </a:r>
            <a:endParaRPr lang="ru-RU" dirty="0"/>
          </a:p>
          <a:p>
            <a:r>
              <a:rPr lang="uk-UA" b="1" dirty="0"/>
              <a:t> «Чи ти не розумієш, що на уроці слід сидіти тихесенько, і не заважати вчителеві?»; </a:t>
            </a:r>
            <a:endParaRPr lang="ru-RU" dirty="0"/>
          </a:p>
          <a:p>
            <a:r>
              <a:rPr lang="uk-UA" b="1" dirty="0"/>
              <a:t>«Не смій </a:t>
            </a:r>
            <a:r>
              <a:rPr lang="uk-UA" b="1" dirty="0" err="1"/>
              <a:t>порпатися</a:t>
            </a:r>
            <a:r>
              <a:rPr lang="uk-UA" b="1" dirty="0"/>
              <a:t> в портфелі на уроці</a:t>
            </a:r>
            <a:r>
              <a:rPr lang="uk-UA" b="1" dirty="0" smtClean="0"/>
              <a:t>,</a:t>
            </a:r>
          </a:p>
          <a:p>
            <a:pPr>
              <a:buNone/>
            </a:pPr>
            <a:r>
              <a:rPr lang="uk-UA" b="1" dirty="0" smtClean="0"/>
              <a:t>       </a:t>
            </a:r>
            <a:r>
              <a:rPr lang="uk-UA" b="1" dirty="0"/>
              <a:t>все, що потрібно, ти маєш покласти на </a:t>
            </a:r>
            <a:r>
              <a:rPr lang="uk-UA" b="1" dirty="0" smtClean="0"/>
              <a:t>парту</a:t>
            </a:r>
          </a:p>
          <a:p>
            <a:pPr>
              <a:buNone/>
            </a:pPr>
            <a:r>
              <a:rPr lang="uk-UA" b="1" dirty="0" smtClean="0"/>
              <a:t>       </a:t>
            </a:r>
            <a:r>
              <a:rPr lang="uk-UA" b="1" dirty="0"/>
              <a:t>під час перерви»;</a:t>
            </a:r>
            <a:endParaRPr lang="ru-RU" dirty="0"/>
          </a:p>
          <a:p>
            <a:r>
              <a:rPr lang="uk-UA" b="1" dirty="0"/>
              <a:t> «Чому ти запитуєш у сусіда, хіба </a:t>
            </a:r>
            <a:r>
              <a:rPr lang="uk-UA" b="1" dirty="0" smtClean="0"/>
              <a:t>можна</a:t>
            </a:r>
          </a:p>
          <a:p>
            <a:pPr>
              <a:buNone/>
            </a:pPr>
            <a:r>
              <a:rPr lang="uk-UA" b="1" dirty="0" smtClean="0"/>
              <a:t>        </a:t>
            </a:r>
            <a:r>
              <a:rPr lang="uk-UA" b="1" dirty="0"/>
              <a:t>на уроці розмовляти між собою?»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Домінування р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івн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я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формально-рольової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відповідност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і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b="1" dirty="0" err="1"/>
              <a:t>Саме</a:t>
            </a:r>
            <a:r>
              <a:rPr lang="ru-RU" b="1" dirty="0"/>
              <a:t> на </a:t>
            </a:r>
            <a:r>
              <a:rPr lang="ru-RU" b="1" dirty="0" err="1"/>
              <a:t>цьому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вимоги</a:t>
            </a:r>
            <a:r>
              <a:rPr lang="ru-RU" b="1" dirty="0"/>
              <a:t> «</a:t>
            </a:r>
            <a:r>
              <a:rPr lang="ru-RU" b="1" dirty="0" err="1"/>
              <a:t>підтримати</a:t>
            </a:r>
            <a:r>
              <a:rPr lang="ru-RU" b="1" dirty="0"/>
              <a:t> честь мундира», «</a:t>
            </a:r>
            <a:r>
              <a:rPr lang="ru-RU" b="1" dirty="0" err="1"/>
              <a:t>захистити</a:t>
            </a:r>
            <a:r>
              <a:rPr lang="ru-RU" b="1" dirty="0"/>
              <a:t> авторитет учителя»</a:t>
            </a:r>
            <a:r>
              <a:rPr lang="uk-UA" b="1" dirty="0"/>
              <a:t>,</a:t>
            </a:r>
            <a:r>
              <a:rPr lang="ru-RU" b="1" dirty="0"/>
              <a:t> «за </a:t>
            </a:r>
            <a:r>
              <a:rPr lang="ru-RU" b="1" dirty="0" err="1"/>
              <a:t>будь-яку</a:t>
            </a:r>
            <a:r>
              <a:rPr lang="ru-RU" b="1" dirty="0"/>
              <a:t> </a:t>
            </a:r>
            <a:r>
              <a:rPr lang="ru-RU" b="1" dirty="0" err="1"/>
              <a:t>ціну</a:t>
            </a:r>
            <a:r>
              <a:rPr lang="ru-RU" b="1" dirty="0"/>
              <a:t> </a:t>
            </a:r>
            <a:r>
              <a:rPr lang="ru-RU" b="1" dirty="0" err="1"/>
              <a:t>виконати</a:t>
            </a:r>
            <a:r>
              <a:rPr lang="ru-RU" b="1" dirty="0"/>
              <a:t>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/>
              <a:t>замовлення</a:t>
            </a:r>
            <a:r>
              <a:rPr lang="ru-RU" b="1" dirty="0"/>
              <a:t>» </a:t>
            </a:r>
            <a:r>
              <a:rPr lang="ru-RU" b="1" dirty="0" err="1"/>
              <a:t>стають</a:t>
            </a:r>
            <a:r>
              <a:rPr lang="ru-RU" b="1" dirty="0"/>
              <a:t> </a:t>
            </a:r>
            <a:r>
              <a:rPr lang="ru-RU" b="1" dirty="0" err="1"/>
              <a:t>головними</a:t>
            </a:r>
            <a:r>
              <a:rPr lang="ru-RU" b="1" dirty="0"/>
              <a:t> </a:t>
            </a:r>
            <a:r>
              <a:rPr lang="ru-RU" b="1" dirty="0" err="1"/>
              <a:t>цінностями</a:t>
            </a:r>
            <a:r>
              <a:rPr lang="ru-RU" b="1" dirty="0"/>
              <a:t> для </a:t>
            </a:r>
            <a:r>
              <a:rPr lang="ru-RU" b="1" dirty="0" err="1"/>
              <a:t>вчителя</a:t>
            </a:r>
            <a:r>
              <a:rPr lang="ru-RU" b="1" dirty="0"/>
              <a:t> не </a:t>
            </a:r>
            <a:r>
              <a:rPr lang="ru-RU" b="1" dirty="0" err="1"/>
              <a:t>лише</a:t>
            </a:r>
            <a:r>
              <a:rPr lang="ru-RU" b="1" dirty="0"/>
              <a:t> на </a:t>
            </a:r>
            <a:r>
              <a:rPr lang="ru-RU" b="1" dirty="0" err="1"/>
              <a:t>роботі</a:t>
            </a:r>
            <a:r>
              <a:rPr lang="ru-RU" b="1" dirty="0"/>
              <a:t>, а </a:t>
            </a:r>
            <a:r>
              <a:rPr lang="ru-RU" b="1" dirty="0" err="1"/>
              <a:t>й</a:t>
            </a:r>
            <a:r>
              <a:rPr lang="ru-RU" b="1" dirty="0"/>
              <a:t> у </a:t>
            </a:r>
            <a:r>
              <a:rPr lang="ru-RU" b="1" dirty="0" err="1"/>
              <a:t>житті</a:t>
            </a:r>
            <a:r>
              <a:rPr lang="ru-RU" b="1" dirty="0"/>
              <a:t> </a:t>
            </a:r>
            <a:r>
              <a:rPr lang="ru-RU" b="1" dirty="0" err="1"/>
              <a:t>взагалі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/>
              <a:t> «Я хочу </a:t>
            </a:r>
            <a:r>
              <a:rPr lang="ru-RU" b="1" dirty="0" err="1"/>
              <a:t>домогтися</a:t>
            </a:r>
            <a:r>
              <a:rPr lang="ru-RU" b="1" dirty="0"/>
              <a:t>, </a:t>
            </a:r>
            <a:r>
              <a:rPr lang="ru-RU" b="1" dirty="0" err="1"/>
              <a:t>щоб</a:t>
            </a:r>
            <a:r>
              <a:rPr lang="ru-RU" b="1" dirty="0"/>
              <a:t> у </a:t>
            </a:r>
            <a:r>
              <a:rPr lang="ru-RU" b="1" dirty="0" err="1"/>
              <a:t>моєму</a:t>
            </a:r>
            <a:r>
              <a:rPr lang="ru-RU" b="1" dirty="0"/>
              <a:t> </a:t>
            </a:r>
            <a:r>
              <a:rPr lang="ru-RU" b="1" dirty="0" err="1"/>
              <a:t>класі</a:t>
            </a:r>
            <a:r>
              <a:rPr lang="ru-RU" b="1" dirty="0"/>
              <a:t>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/>
              <a:t>діти</a:t>
            </a:r>
            <a:r>
              <a:rPr lang="ru-RU" b="1" dirty="0"/>
              <a:t>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найвихованішими</a:t>
            </a:r>
            <a:r>
              <a:rPr lang="ru-RU" b="1" dirty="0"/>
              <a:t> в </a:t>
            </a:r>
            <a:r>
              <a:rPr lang="ru-RU" b="1" dirty="0" err="1"/>
              <a:t>школі</a:t>
            </a:r>
            <a:r>
              <a:rPr lang="ru-RU" b="1" dirty="0"/>
              <a:t>»; «Учитель повинен </a:t>
            </a:r>
            <a:r>
              <a:rPr lang="ru-RU" b="1" dirty="0" err="1"/>
              <a:t>прагнути</a:t>
            </a:r>
            <a:r>
              <a:rPr lang="ru-RU" b="1" dirty="0"/>
              <a:t> </a:t>
            </a:r>
            <a:r>
              <a:rPr lang="ru-RU" b="1" dirty="0" err="1" smtClean="0"/>
              <a:t>максимальної</a:t>
            </a:r>
            <a:endParaRPr lang="ru-RU" b="1" dirty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/>
              <a:t>успішності</a:t>
            </a:r>
            <a:r>
              <a:rPr lang="ru-RU" b="1" dirty="0"/>
              <a:t>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b="1" dirty="0"/>
              <a:t>»; </a:t>
            </a:r>
            <a:endParaRPr lang="ru-RU" dirty="0"/>
          </a:p>
          <a:p>
            <a:r>
              <a:rPr lang="ru-RU" b="1" dirty="0"/>
              <a:t>«Я хочу, </a:t>
            </a:r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активну</a:t>
            </a:r>
            <a:r>
              <a:rPr lang="ru-RU" b="1" dirty="0"/>
              <a:t> участь у 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err="1" smtClean="0"/>
              <a:t>суспільному</a:t>
            </a:r>
            <a:r>
              <a:rPr lang="ru-RU" b="1" dirty="0" smtClean="0"/>
              <a:t> </a:t>
            </a:r>
            <a:r>
              <a:rPr lang="ru-RU" b="1" dirty="0" err="1"/>
              <a:t>житті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r>
              <a:rPr lang="ru-RU" b="1" dirty="0"/>
              <a:t> </a:t>
            </a:r>
            <a:r>
              <a:rPr lang="ru-RU" b="1" dirty="0" smtClean="0"/>
              <a:t>брала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err="1"/>
              <a:t>кожна</a:t>
            </a:r>
            <a:r>
              <a:rPr lang="ru-RU" b="1" dirty="0"/>
              <a:t> </a:t>
            </a:r>
            <a:r>
              <a:rPr lang="ru-RU" b="1" dirty="0" err="1"/>
              <a:t>дитина</a:t>
            </a:r>
            <a:r>
              <a:rPr lang="ru-RU" b="1" dirty="0"/>
              <a:t>»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Домінування рівня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творчості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, перспективного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розвитку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особистості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учня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931224" cy="4353347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Педагог-новатор</a:t>
            </a:r>
            <a:r>
              <a:rPr lang="uk-UA" b="1" dirty="0"/>
              <a:t>, який виступає проти «рутинної педагогіки з усіма її канонами». Він готовий мчати в будь-який кінець країни, аби пропагувати нові ідеї виховання, приймати у себе на уроках тисячі прихильників і </a:t>
            </a:r>
            <a:r>
              <a:rPr lang="uk-UA" b="1" dirty="0" smtClean="0"/>
              <a:t>послідовників</a:t>
            </a:r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</a:t>
            </a:r>
            <a:r>
              <a:rPr lang="uk-UA" b="1" dirty="0"/>
              <a:t>за рахунок власних </a:t>
            </a:r>
            <a:r>
              <a:rPr lang="uk-UA" b="1" dirty="0" smtClean="0"/>
              <a:t>та</a:t>
            </a:r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</a:t>
            </a:r>
            <a:r>
              <a:rPr lang="uk-UA" b="1" dirty="0"/>
              <a:t>учнівських стресів і 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перевантажень</a:t>
            </a:r>
            <a:r>
              <a:rPr lang="uk-UA" b="1" dirty="0"/>
              <a:t>, ігнорування 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шкільних </a:t>
            </a:r>
            <a:r>
              <a:rPr lang="uk-UA" b="1" dirty="0"/>
              <a:t>програм.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20712"/>
          <a:ext cx="8147248" cy="55445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108011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Рівні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цілепокладання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Правильна поведінка вчителя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Неправильна </a:t>
                      </a:r>
                      <a:endParaRPr lang="ru-RU" sz="1800" kern="1200" dirty="0" smtClean="0"/>
                    </a:p>
                    <a:p>
                      <a:pPr algn="ctr"/>
                      <a:r>
                        <a:rPr lang="uk-UA" sz="1800" kern="1200" dirty="0" smtClean="0"/>
                        <a:t>поведінка вчителя</a:t>
                      </a:r>
                      <a:endParaRPr lang="ru-RU" sz="1800" kern="1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Спрямованість</a:t>
                      </a:r>
                      <a:endParaRPr lang="ru-RU" sz="1800" kern="1200" dirty="0" smtClean="0"/>
                    </a:p>
                    <a:p>
                      <a:pPr algn="ctr"/>
                      <a:r>
                        <a:rPr lang="uk-UA" sz="1800" kern="1200" dirty="0" smtClean="0"/>
                        <a:t>учителя на дитину</a:t>
                      </a:r>
                      <a:endParaRPr lang="ru-RU" dirty="0"/>
                    </a:p>
                  </a:txBody>
                  <a:tcPr/>
                </a:tc>
              </a:tr>
              <a:tr h="4464476">
                <a:tc>
                  <a:txBody>
                    <a:bodyPr/>
                    <a:lstStyle/>
                    <a:p>
                      <a:r>
                        <a:rPr lang="uk-UA" sz="1800" b="1" kern="1200" dirty="0" smtClean="0"/>
                        <a:t>Егоцентричний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/>
                        <a:t>В</a:t>
                      </a:r>
                      <a:r>
                        <a:rPr lang="ru-RU" sz="1800" b="1" kern="1200" dirty="0" err="1" smtClean="0"/>
                        <a:t>икладання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улюбленого</a:t>
                      </a:r>
                      <a:r>
                        <a:rPr lang="ru-RU" sz="1800" b="1" kern="1200" dirty="0" smtClean="0"/>
                        <a:t> предмета приносить </a:t>
                      </a:r>
                      <a:r>
                        <a:rPr lang="ru-RU" sz="1800" b="1" kern="1200" dirty="0" err="1" smtClean="0"/>
                        <a:t>йому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радість</a:t>
                      </a:r>
                      <a:r>
                        <a:rPr lang="ru-RU" sz="1800" b="1" kern="1200" dirty="0" smtClean="0"/>
                        <a:t>, </a:t>
                      </a:r>
                      <a:r>
                        <a:rPr lang="ru-RU" sz="1800" b="1" kern="1200" dirty="0" err="1" smtClean="0"/>
                        <a:t>задоволення</a:t>
                      </a:r>
                      <a:r>
                        <a:rPr lang="ru-RU" sz="1800" b="1" kern="1200" dirty="0" smtClean="0"/>
                        <a:t>, а </a:t>
                      </a:r>
                      <a:r>
                        <a:rPr lang="ru-RU" sz="1800" b="1" kern="1200" dirty="0" err="1" smtClean="0"/>
                        <a:t>знання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цього</a:t>
                      </a:r>
                      <a:r>
                        <a:rPr lang="ru-RU" sz="1800" b="1" kern="1200" dirty="0" smtClean="0"/>
                        <a:t> предмета </a:t>
                      </a:r>
                      <a:r>
                        <a:rPr lang="ru-RU" sz="1800" b="1" kern="1200" dirty="0" err="1" smtClean="0"/>
                        <a:t>учнями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підтверджує</a:t>
                      </a:r>
                      <a:r>
                        <a:rPr lang="ru-RU" sz="1800" b="1" kern="1200" dirty="0" smtClean="0"/>
                        <a:t>, </a:t>
                      </a:r>
                      <a:r>
                        <a:rPr lang="ru-RU" sz="1800" b="1" kern="1200" dirty="0" err="1" smtClean="0"/>
                        <a:t>що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його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захопленість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передалася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їм</a:t>
                      </a:r>
                      <a:r>
                        <a:rPr lang="ru-RU" sz="1800" b="1" kern="1200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/>
                        <a:t>При </a:t>
                      </a:r>
                      <a:r>
                        <a:rPr lang="ru-RU" sz="1400" b="1" kern="1200" dirty="0" err="1" smtClean="0"/>
                        <a:t>переважанні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егоїстичного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відтінку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знання</a:t>
                      </a:r>
                      <a:r>
                        <a:rPr lang="ru-RU" sz="1400" b="1" kern="1200" dirty="0" smtClean="0"/>
                        <a:t> педагогом </a:t>
                      </a:r>
                      <a:r>
                        <a:rPr lang="ru-RU" sz="1400" b="1" kern="1200" dirty="0" err="1" smtClean="0"/>
                        <a:t>свого</a:t>
                      </a:r>
                      <a:r>
                        <a:rPr lang="ru-RU" sz="1400" b="1" kern="1200" dirty="0" smtClean="0"/>
                        <a:t> предмета </a:t>
                      </a:r>
                      <a:r>
                        <a:rPr lang="ru-RU" sz="1400" b="1" kern="1200" dirty="0" err="1" smtClean="0"/>
                        <a:t>стає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засобом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самоутвердження</a:t>
                      </a:r>
                      <a:r>
                        <a:rPr lang="ru-RU" sz="1400" b="1" kern="1200" dirty="0" smtClean="0"/>
                        <a:t>, </a:t>
                      </a:r>
                      <a:r>
                        <a:rPr lang="ru-RU" sz="1400" b="1" kern="1200" dirty="0" err="1" smtClean="0"/>
                        <a:t>домінування</a:t>
                      </a:r>
                      <a:r>
                        <a:rPr lang="ru-RU" sz="1400" b="1" kern="1200" dirty="0" smtClean="0"/>
                        <a:t>, </a:t>
                      </a:r>
                      <a:r>
                        <a:rPr lang="ru-RU" sz="1400" b="1" kern="1200" dirty="0" err="1" smtClean="0"/>
                        <a:t>підкреслення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своєї</a:t>
                      </a:r>
                      <a:r>
                        <a:rPr lang="ru-RU" sz="1400" b="1" kern="1200" dirty="0" smtClean="0"/>
                        <a:t> «</a:t>
                      </a:r>
                      <a:r>
                        <a:rPr lang="ru-RU" sz="1400" b="1" kern="1200" dirty="0" err="1" smtClean="0"/>
                        <a:t>вищості</a:t>
                      </a:r>
                      <a:r>
                        <a:rPr lang="ru-RU" sz="1400" b="1" kern="1200" dirty="0" smtClean="0"/>
                        <a:t>». </a:t>
                      </a:r>
                      <a:r>
                        <a:rPr lang="ru-RU" sz="1400" b="1" kern="1200" dirty="0" err="1" smtClean="0"/>
                        <a:t>Знання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учнів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набувають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значення</a:t>
                      </a:r>
                      <a:r>
                        <a:rPr lang="ru-RU" sz="1400" b="1" kern="1200" dirty="0" smtClean="0"/>
                        <a:t> «сигналу» про </a:t>
                      </a:r>
                      <a:r>
                        <a:rPr lang="ru-RU" sz="1400" b="1" kern="1200" dirty="0" err="1" smtClean="0"/>
                        <a:t>ступінь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їх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підкорення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вчителеві</a:t>
                      </a:r>
                      <a:r>
                        <a:rPr lang="ru-RU" sz="1400" b="1" kern="1200" dirty="0" smtClean="0"/>
                        <a:t>, </a:t>
                      </a:r>
                      <a:r>
                        <a:rPr lang="ru-RU" sz="1400" b="1" kern="1200" dirty="0" err="1" smtClean="0"/>
                        <a:t>слухняність</a:t>
                      </a:r>
                      <a:r>
                        <a:rPr lang="ru-RU" sz="1400" b="1" kern="1200" dirty="0" smtClean="0"/>
                        <a:t>, </a:t>
                      </a:r>
                      <a:r>
                        <a:rPr lang="ru-RU" sz="1400" b="1" kern="1200" dirty="0" err="1" smtClean="0"/>
                        <a:t>стають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своєрідним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індикатором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виконання</a:t>
                      </a:r>
                      <a:r>
                        <a:rPr lang="ru-RU" sz="1400" b="1" kern="1200" dirty="0" smtClean="0"/>
                        <a:t> </a:t>
                      </a:r>
                      <a:r>
                        <a:rPr lang="ru-RU" sz="1400" b="1" kern="1200" dirty="0" err="1" smtClean="0"/>
                        <a:t>висунутих</a:t>
                      </a:r>
                      <a:r>
                        <a:rPr lang="ru-RU" sz="1400" b="1" kern="1200" dirty="0" smtClean="0"/>
                        <a:t> педагогом </a:t>
                      </a:r>
                      <a:r>
                        <a:rPr lang="ru-RU" sz="1400" b="1" kern="1200" dirty="0" err="1" smtClean="0"/>
                        <a:t>вимог</a:t>
                      </a:r>
                      <a:r>
                        <a:rPr lang="ru-RU" sz="1400" b="1" kern="1200" dirty="0" smtClean="0"/>
                        <a:t>;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/>
                        <a:t>Вислів:</a:t>
                      </a:r>
                      <a:r>
                        <a:rPr lang="ru-RU" sz="1800" b="1" kern="1200" dirty="0" smtClean="0"/>
                        <a:t> «Хороша </a:t>
                      </a:r>
                      <a:r>
                        <a:rPr lang="ru-RU" sz="1800" b="1" kern="1200" dirty="0" err="1" smtClean="0"/>
                        <a:t>дитина</a:t>
                      </a:r>
                      <a:r>
                        <a:rPr lang="ru-RU" sz="1800" b="1" kern="1200" dirty="0" smtClean="0"/>
                        <a:t>» - </a:t>
                      </a:r>
                      <a:r>
                        <a:rPr lang="ru-RU" sz="1800" b="1" kern="1200" dirty="0" err="1" smtClean="0"/>
                        <a:t>це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найчастіше</a:t>
                      </a:r>
                      <a:r>
                        <a:rPr lang="ru-RU" sz="1800" b="1" kern="1200" dirty="0" smtClean="0"/>
                        <a:t> той </a:t>
                      </a:r>
                      <a:r>
                        <a:rPr lang="ru-RU" sz="1800" b="1" kern="1200" dirty="0" err="1" smtClean="0"/>
                        <a:t>учень</a:t>
                      </a:r>
                      <a:r>
                        <a:rPr lang="ru-RU" sz="1800" b="1" kern="1200" dirty="0" smtClean="0"/>
                        <a:t>, </a:t>
                      </a:r>
                      <a:r>
                        <a:rPr lang="ru-RU" sz="1800" b="1" kern="1200" dirty="0" err="1" smtClean="0"/>
                        <a:t>який</a:t>
                      </a:r>
                      <a:r>
                        <a:rPr lang="ru-RU" sz="1800" b="1" kern="1200" dirty="0" smtClean="0"/>
                        <a:t> не </a:t>
                      </a:r>
                      <a:r>
                        <a:rPr lang="ru-RU" sz="1800" b="1" kern="1200" dirty="0" err="1" smtClean="0"/>
                        <a:t>завдає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вчителеві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зайвого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клопоту</a:t>
                      </a:r>
                      <a:r>
                        <a:rPr lang="ru-RU" sz="1800" b="1" kern="1200" dirty="0" smtClean="0"/>
                        <a:t>, «</a:t>
                      </a:r>
                      <a:r>
                        <a:rPr lang="ru-RU" sz="1800" b="1" kern="1200" dirty="0" err="1" smtClean="0"/>
                        <a:t>поганий</a:t>
                      </a:r>
                      <a:r>
                        <a:rPr lang="ru-RU" sz="1800" b="1" kern="1200" dirty="0" smtClean="0"/>
                        <a:t>» — той, </a:t>
                      </a:r>
                      <a:r>
                        <a:rPr lang="ru-RU" sz="1800" b="1" kern="1200" dirty="0" err="1" smtClean="0"/>
                        <a:t>що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потребує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додаткової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уваги</a:t>
                      </a:r>
                      <a:r>
                        <a:rPr lang="ru-RU" sz="1800" b="1" kern="1200" dirty="0" smtClean="0"/>
                        <a:t>, </a:t>
                      </a:r>
                      <a:r>
                        <a:rPr lang="ru-RU" sz="1800" b="1" kern="1200" dirty="0" err="1" smtClean="0"/>
                        <a:t>дає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 err="1" smtClean="0"/>
                        <a:t>привід</a:t>
                      </a:r>
                      <a:r>
                        <a:rPr lang="ru-RU" sz="1800" b="1" kern="1200" dirty="0" smtClean="0"/>
                        <a:t> для </a:t>
                      </a:r>
                      <a:r>
                        <a:rPr lang="ru-RU" sz="1800" b="1" kern="1200" dirty="0" err="1" smtClean="0"/>
                        <a:t>хвилювань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29600" cy="6217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Рівні</a:t>
                      </a:r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цілепокладання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Правильна поведінка вчителя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Неправильна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поведінка вчителя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Спрямованість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на дитину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ормально-рольов</a:t>
                      </a:r>
                      <a:r>
                        <a:rPr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ай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терність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вчителя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слугує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професійної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відповідності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знання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учнів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доказом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того,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став «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справжнім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учителем».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гіпертрофії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цього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вчитель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орієнтується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знання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як на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абсолютну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цінність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причому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особливого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значення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набувають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вимоги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методичної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досконалості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тільки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одному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алгоритмі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точності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відповідей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учнів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згідно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навчальними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текстами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ислів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ороша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дитина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стає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еквівалентом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вислову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«хороший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тобто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дитина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яка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відповідає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шкільним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нормативним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вимогам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У межах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цих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нормативів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учитель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прагне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зробити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нього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людину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а той не повинен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чинити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опору,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має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коритися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ць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педагогічному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впливу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4726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77251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Рівні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цілепокладання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Правильна поведінка вчителя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Неправильна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поведінка вчителя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Спрямованість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на дитину</a:t>
                      </a:r>
                      <a:endParaRPr lang="ru-RU" dirty="0"/>
                    </a:p>
                  </a:txBody>
                  <a:tcPr/>
                </a:tc>
              </a:tr>
              <a:tr h="4495357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ерспективного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особистості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учня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читель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нібито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вплітає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свій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предмет у контекст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життя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учнів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розкриває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необхідність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стільки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сукупності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відомостей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скільки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язання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актуальних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життєвих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птим</a:t>
                      </a:r>
                      <a:r>
                        <a:rPr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альна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спрямован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дитину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виявляється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тоді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коли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дозволяють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бути собою,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визнають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самостійну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цінність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необхідну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вчасну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допомогу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особистісному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4306490"/>
          </a:xfrm>
        </p:spPr>
        <p:txBody>
          <a:bodyPr>
            <a:noAutofit/>
          </a:bodyPr>
          <a:lstStyle/>
          <a:p>
            <a:r>
              <a:rPr lang="uk-UA" sz="10000" dirty="0">
                <a:solidFill>
                  <a:srgbClr val="C00000"/>
                </a:solidFill>
                <a:latin typeface="Monotype Corsiva" pitchFamily="66" charset="0"/>
              </a:rPr>
              <a:t>Дякую за увагу!</a:t>
            </a:r>
            <a:endParaRPr lang="ru-RU" sz="10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27650" name="Picture 2" descr="Картинки по запросу анимация учитель у дос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"/>
            <a:ext cx="3876675" cy="665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11144" cy="5793507"/>
          </a:xfrm>
        </p:spPr>
        <p:txBody>
          <a:bodyPr/>
          <a:lstStyle/>
          <a:p>
            <a:pPr algn="ctr">
              <a:buNone/>
            </a:pPr>
            <a:r>
              <a:rPr lang="ru-RU" sz="3600" dirty="0" err="1">
                <a:latin typeface="Monotype Corsiva" pitchFamily="66" charset="0"/>
              </a:rPr>
              <a:t>Педагогічне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цілепокладання</a:t>
            </a:r>
            <a:r>
              <a:rPr lang="ru-RU" sz="3600" dirty="0">
                <a:latin typeface="Monotype Corsiva" pitchFamily="66" charset="0"/>
              </a:rPr>
              <a:t> -</a:t>
            </a:r>
            <a:r>
              <a:rPr lang="uk-UA" sz="3600" dirty="0">
                <a:latin typeface="Monotype Corsiva" pitchFamily="66" charset="0"/>
              </a:rPr>
              <a:t> потреба у плануванні своєї праці й уміння виробити сплав із цілей суспільства та своїх особистих цілей.</a:t>
            </a:r>
            <a:endParaRPr lang="ru-RU" sz="3600" dirty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Картинки по запросу аним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05357">
            <a:off x="251520" y="2924944"/>
            <a:ext cx="3240360" cy="3933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7992888" cy="5721499"/>
          </a:xfrm>
        </p:spPr>
        <p:txBody>
          <a:bodyPr/>
          <a:lstStyle/>
          <a:p>
            <a:pPr algn="ctr">
              <a:buNone/>
            </a:pPr>
            <a:r>
              <a:rPr lang="uk-UA" sz="3600" dirty="0">
                <a:solidFill>
                  <a:srgbClr val="C00000"/>
                </a:solidFill>
                <a:latin typeface="Monotype Corsiva" pitchFamily="66" charset="0"/>
              </a:rPr>
              <a:t>Діяльність учителя спрямована </a:t>
            </a:r>
            <a:endParaRPr lang="uk-UA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передусім </a:t>
            </a:r>
            <a:r>
              <a:rPr lang="uk-UA" sz="3600" dirty="0">
                <a:solidFill>
                  <a:srgbClr val="C00000"/>
                </a:solidFill>
                <a:latin typeface="Monotype Corsiva" pitchFamily="66" charset="0"/>
              </a:rPr>
              <a:t>на </a:t>
            </a:r>
            <a:endParaRPr lang="uk-UA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іншу людину.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Тільки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те, що втілюється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інтегрується 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внутрішній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світ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конкретних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учнів, має сенс і 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визначає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цінність педагогічної 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Картинки по запросу деловые аним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08720"/>
            <a:ext cx="32194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Уявлення про типову педагогічну </a:t>
            </a:r>
            <a:endParaRPr lang="uk-UA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діяльність </a:t>
            </a: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учителя, які впливають 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на</a:t>
            </a:r>
          </a:p>
          <a:p>
            <a:pPr algn="ctr">
              <a:lnSpc>
                <a:spcPct val="110000"/>
              </a:lnSpc>
              <a:buNone/>
            </a:pP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діяльність окремих педагогів: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uk-UA" b="1" dirty="0"/>
              <a:t>- тип особистості вчителя;</a:t>
            </a:r>
            <a:endParaRPr lang="ru-RU" dirty="0"/>
          </a:p>
          <a:p>
            <a:pPr>
              <a:buNone/>
            </a:pPr>
            <a:r>
              <a:rPr lang="uk-UA" b="1" dirty="0"/>
              <a:t>- типова професійно-рольова поведінка;</a:t>
            </a:r>
            <a:endParaRPr lang="ru-RU" dirty="0"/>
          </a:p>
          <a:p>
            <a:pPr>
              <a:buNone/>
            </a:pPr>
            <a:r>
              <a:rPr lang="uk-UA" b="1" dirty="0"/>
              <a:t>- набір засобів, </a:t>
            </a:r>
            <a:r>
              <a:rPr lang="ru-RU" b="1" dirty="0"/>
              <a:t>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ця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b="1" dirty="0" err="1"/>
              <a:t>реалізується</a:t>
            </a:r>
            <a:r>
              <a:rPr lang="uk-UA" b="1" dirty="0"/>
              <a:t>;</a:t>
            </a:r>
            <a:endParaRPr lang="ru-RU" dirty="0"/>
          </a:p>
          <a:p>
            <a:pPr>
              <a:buNone/>
            </a:pPr>
            <a:r>
              <a:rPr lang="uk-UA" b="1" dirty="0"/>
              <a:t>- типові умови її здійснення;</a:t>
            </a:r>
            <a:endParaRPr lang="ru-RU" dirty="0"/>
          </a:p>
          <a:p>
            <a:pPr>
              <a:buFontTx/>
              <a:buChar char="-"/>
            </a:pPr>
            <a:r>
              <a:rPr lang="uk-UA" b="1" dirty="0" smtClean="0"/>
              <a:t>склад </a:t>
            </a:r>
            <a:r>
              <a:rPr lang="uk-UA" b="1" dirty="0"/>
              <a:t>осіб, які здійснюють 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    перевірку </a:t>
            </a:r>
            <a:r>
              <a:rPr lang="uk-UA" b="1" dirty="0"/>
              <a:t>і корекцію діяльності 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    вчителя </a:t>
            </a:r>
            <a:r>
              <a:rPr lang="uk-UA" b="1" dirty="0"/>
              <a:t>;</a:t>
            </a:r>
            <a:endParaRPr lang="ru-RU" dirty="0"/>
          </a:p>
          <a:p>
            <a:pPr>
              <a:buNone/>
            </a:pPr>
            <a:r>
              <a:rPr lang="uk-UA" b="1" dirty="0"/>
              <a:t>- очікувані результати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Види </a:t>
            </a:r>
            <a:r>
              <a:rPr lang="uk-UA" b="1" dirty="0" err="1" smtClean="0">
                <a:solidFill>
                  <a:srgbClr val="C00000"/>
                </a:solidFill>
                <a:latin typeface="Monotype Corsiva" pitchFamily="66" charset="0"/>
              </a:rPr>
              <a:t>цілепокладання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: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- передавання соціального досвіду;</a:t>
            </a:r>
            <a:endParaRPr lang="ru-RU" dirty="0"/>
          </a:p>
          <a:p>
            <a:pPr>
              <a:buNone/>
            </a:pPr>
            <a:r>
              <a:rPr lang="uk-UA" b="1" dirty="0"/>
              <a:t>- конструктивний вплив на формування нової особистості;</a:t>
            </a:r>
            <a:endParaRPr lang="ru-RU" dirty="0"/>
          </a:p>
          <a:p>
            <a:pPr>
              <a:buNone/>
            </a:pPr>
            <a:r>
              <a:rPr lang="uk-UA" b="1" dirty="0" smtClean="0"/>
              <a:t>- відповідність певному еталонові вчителя, професійно-рольовим очікуванням навколишніх людей;</a:t>
            </a:r>
            <a:endParaRPr lang="ru-RU" dirty="0" smtClean="0"/>
          </a:p>
          <a:p>
            <a:pPr>
              <a:buFontTx/>
              <a:buChar char="-"/>
            </a:pPr>
            <a:r>
              <a:rPr lang="uk-UA" b="1" dirty="0" smtClean="0"/>
              <a:t>відтворювання змісту і певних </a:t>
            </a:r>
          </a:p>
          <a:p>
            <a:pPr>
              <a:buNone/>
            </a:pPr>
            <a:r>
              <a:rPr lang="uk-UA" b="1" dirty="0" smtClean="0"/>
              <a:t>    структурних </a:t>
            </a:r>
            <a:r>
              <a:rPr lang="uk-UA" b="1" dirty="0"/>
              <a:t>елементів 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   діяльності </a:t>
            </a:r>
            <a:r>
              <a:rPr lang="uk-UA" b="1" dirty="0"/>
              <a:t>в типовій формі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Рівні </a:t>
            </a:r>
            <a:r>
              <a:rPr lang="uk-UA" b="1" dirty="0" err="1">
                <a:solidFill>
                  <a:srgbClr val="C00000"/>
                </a:solidFill>
                <a:latin typeface="Monotype Corsiva" pitchFamily="66" charset="0"/>
              </a:rPr>
              <a:t>цілепокладання</a:t>
            </a: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5724128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- життєзабезпечення  або егоцентричний (учитель-егоїст).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uk-UA" b="1" dirty="0"/>
              <a:t>Забуваючи про себе, своє фізичне та психічне здоров"я, вчитель згодом неминуче стає виснаженою, зацькованою істотою з цілим комплексом захворювань, зовнішніх та внутрішніх особистісних конфліктів і проблем.</a:t>
            </a:r>
            <a:endParaRPr lang="ru-RU" dirty="0"/>
          </a:p>
          <a:p>
            <a:endParaRPr lang="ru-RU" dirty="0"/>
          </a:p>
        </p:txBody>
      </p:sp>
      <p:pic>
        <p:nvPicPr>
          <p:cNvPr id="19458" name="Picture 2" descr="Картинки по запросу анимация у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3487" y="1196752"/>
            <a:ext cx="3550513" cy="3990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Рівні </a:t>
            </a:r>
            <a:r>
              <a:rPr lang="uk-UA" b="1" dirty="0" err="1" smtClean="0">
                <a:solidFill>
                  <a:srgbClr val="C00000"/>
                </a:solidFill>
                <a:latin typeface="Monotype Corsiva" pitchFamily="66" charset="0"/>
              </a:rPr>
              <a:t>цілепокладання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565212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- </a:t>
            </a: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формально-рольової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відповідності</a:t>
            </a: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 (учитель-ентузіаст).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uk-UA" b="1" dirty="0"/>
              <a:t>Ігноруючи цілі цього рівня, вчитель відмовляється від використання ефективних стратегій і тактик педагогічної діяльності, нагромаджених досвідом багатьох поколінь. </a:t>
            </a:r>
            <a:r>
              <a:rPr lang="ru-RU" b="1" dirty="0" err="1"/>
              <a:t>Цим</a:t>
            </a:r>
            <a:r>
              <a:rPr lang="ru-RU" b="1" dirty="0"/>
              <a:t> самим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нібито</a:t>
            </a:r>
            <a:r>
              <a:rPr lang="ru-RU" b="1" dirty="0"/>
              <a:t> </a:t>
            </a:r>
            <a:r>
              <a:rPr lang="ru-RU" b="1" dirty="0" err="1"/>
              <a:t>бере</a:t>
            </a:r>
            <a:r>
              <a:rPr lang="ru-RU" b="1" dirty="0"/>
              <a:t> на себе </a:t>
            </a:r>
            <a:r>
              <a:rPr lang="ru-RU" b="1" dirty="0" err="1"/>
              <a:t>відповідальність</a:t>
            </a:r>
            <a:r>
              <a:rPr lang="ru-RU" b="1" dirty="0"/>
              <a:t> за «</a:t>
            </a:r>
            <a:r>
              <a:rPr lang="ru-RU" b="1" dirty="0" err="1"/>
              <a:t>створення</a:t>
            </a:r>
            <a:r>
              <a:rPr lang="ru-RU" b="1" dirty="0"/>
              <a:t>» </a:t>
            </a:r>
            <a:r>
              <a:rPr lang="ru-RU" b="1" dirty="0" err="1"/>
              <a:t>нової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, яка не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історичних</a:t>
            </a:r>
            <a:r>
              <a:rPr lang="ru-RU" b="1" dirty="0"/>
              <a:t> </a:t>
            </a:r>
            <a:r>
              <a:rPr lang="ru-RU" b="1" dirty="0" err="1"/>
              <a:t>коренів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482" name="Picture 2" descr="Картинки по запросу анимация у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80728"/>
            <a:ext cx="237626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Рівні </a:t>
            </a:r>
            <a:r>
              <a:rPr lang="uk-UA" b="1" dirty="0" err="1" smtClean="0">
                <a:solidFill>
                  <a:srgbClr val="C00000"/>
                </a:solidFill>
                <a:latin typeface="Monotype Corsiva" pitchFamily="66" charset="0"/>
              </a:rPr>
              <a:t>цілепокладання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075240" cy="3240361"/>
          </a:xfrm>
        </p:spPr>
        <p:txBody>
          <a:bodyPr/>
          <a:lstStyle/>
          <a:p>
            <a:pPr>
              <a:buNone/>
            </a:pP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- 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перспективного </a:t>
            </a: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розвитку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особистості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учня</a:t>
            </a: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 (педагог-новатор).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uk-UA" b="1" dirty="0"/>
              <a:t>В</a:t>
            </a:r>
            <a:r>
              <a:rPr lang="ru-RU" b="1" dirty="0" err="1"/>
              <a:t>изначає</a:t>
            </a:r>
            <a:r>
              <a:rPr lang="ru-RU" b="1" dirty="0"/>
              <a:t> той </a:t>
            </a:r>
            <a:r>
              <a:rPr lang="ru-RU" b="1" dirty="0" err="1"/>
              <a:t>найбільший</a:t>
            </a:r>
            <a:r>
              <a:rPr lang="ru-RU" b="1" dirty="0"/>
              <a:t> </a:t>
            </a:r>
            <a:r>
              <a:rPr lang="ru-RU" b="1" dirty="0" err="1"/>
              <a:t>діапазон</a:t>
            </a:r>
            <a:r>
              <a:rPr lang="ru-RU" b="1" dirty="0"/>
              <a:t> </a:t>
            </a:r>
            <a:r>
              <a:rPr lang="ru-RU" b="1" dirty="0" err="1"/>
              <a:t>вимог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суспільство</a:t>
            </a:r>
            <a:r>
              <a:rPr lang="ru-RU" b="1" dirty="0"/>
              <a:t> і сам учитель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 smtClean="0"/>
              <a:t>запропонувати</a:t>
            </a:r>
            <a:r>
              <a:rPr lang="ru-RU" b="1" dirty="0" smtClean="0"/>
              <a:t> </a:t>
            </a:r>
            <a:r>
              <a:rPr lang="ru-RU" b="1" dirty="0"/>
              <a:t>до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4752528" cy="297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885" y="0"/>
            <a:ext cx="923988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740352" cy="1570186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Ідеальн</a:t>
            </a:r>
            <a:r>
              <a:rPr lang="uk-UA" b="1" dirty="0">
                <a:solidFill>
                  <a:srgbClr val="C00000"/>
                </a:solidFill>
                <a:latin typeface="Monotype Corsiva" pitchFamily="66" charset="0"/>
              </a:rPr>
              <a:t>а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</a:rPr>
              <a:t>педагогічна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діяльність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-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втілення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цілей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усіх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трьох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рівнів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.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5868144" cy="468052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>
                <a:latin typeface="Monotype Corsiva" pitchFamily="66" charset="0"/>
              </a:rPr>
              <a:t>Учитель </a:t>
            </a:r>
            <a:r>
              <a:rPr lang="uk-UA" b="1" dirty="0">
                <a:latin typeface="Monotype Corsiva" pitchFamily="66" charset="0"/>
              </a:rPr>
              <a:t>зберігає та підтримує </a:t>
            </a:r>
            <a:endParaRPr lang="uk-UA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b="1" dirty="0" smtClean="0">
                <a:latin typeface="Monotype Corsiva" pitchFamily="66" charset="0"/>
              </a:rPr>
              <a:t>   своє </a:t>
            </a:r>
            <a:r>
              <a:rPr lang="uk-UA" b="1" dirty="0">
                <a:latin typeface="Monotype Corsiva" pitchFamily="66" charset="0"/>
              </a:rPr>
              <a:t>здоров"я, працездатність, цілковито оволодіває нормативним змістом професійної ролі, засобами свого предмета готує дітей до самостійного життя.</a:t>
            </a:r>
            <a:endParaRPr lang="ru-RU" b="1" dirty="0"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16386" name="Picture 2" descr="Картинки по запросу анимация учитель у дос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8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900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Особливості постановки цілей  у педагогічній діяльності</vt:lpstr>
      <vt:lpstr>Презентация PowerPoint</vt:lpstr>
      <vt:lpstr>Презентация PowerPoint</vt:lpstr>
      <vt:lpstr>Презентация PowerPoint</vt:lpstr>
      <vt:lpstr>Види цілепокладання: </vt:lpstr>
      <vt:lpstr>Рівні цілепокладання </vt:lpstr>
      <vt:lpstr>Рівні цілепокладання </vt:lpstr>
      <vt:lpstr>Рівні цілепокладання </vt:lpstr>
      <vt:lpstr>Ідеальна педагогічна діяльність - втілення  цілей  усіх  трьох  рівнів.</vt:lpstr>
      <vt:lpstr>Домінування егоцентричного  рівня </vt:lpstr>
      <vt:lpstr>Домінування рівня  формально-рольової  відповідності</vt:lpstr>
      <vt:lpstr>Домінування рівня творчості, перспективного розвитку особистості учня. 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</dc:title>
  <dc:creator>Elena</dc:creator>
  <cp:lastModifiedBy>ната</cp:lastModifiedBy>
  <cp:revision>12</cp:revision>
  <dcterms:created xsi:type="dcterms:W3CDTF">2016-10-24T17:54:59Z</dcterms:created>
  <dcterms:modified xsi:type="dcterms:W3CDTF">2016-10-25T12:33:29Z</dcterms:modified>
</cp:coreProperties>
</file>