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84" r:id="rId4"/>
  </p:sldMasterIdLst>
  <p:notesMasterIdLst>
    <p:notesMasterId r:id="rId11"/>
  </p:notesMasterIdLst>
  <p:handoutMasterIdLst>
    <p:handoutMasterId r:id="rId12"/>
  </p:handoutMasterIdLst>
  <p:sldIdLst>
    <p:sldId id="268" r:id="rId5"/>
    <p:sldId id="271" r:id="rId6"/>
    <p:sldId id="273" r:id="rId7"/>
    <p:sldId id="274" r:id="rId8"/>
    <p:sldId id="275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E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580"/>
  </p:normalViewPr>
  <p:slideViewPr>
    <p:cSldViewPr snapToGrid="0" snapToObjects="1">
      <p:cViewPr varScale="1">
        <p:scale>
          <a:sx n="110" d="100"/>
          <a:sy n="110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01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F50987BA-D05C-40C1-B148-9AD3F10963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96FD1B-358E-41F3-8670-5F4BD6E78C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B361E-3319-4F3A-8BC4-E1F86CD285CB}" type="datetimeFigureOut">
              <a:rPr lang="ru-RU" smtClean="0"/>
              <a:t>14.02.2021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B0E0641-2939-48BB-AD2A-2C1E323E64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4B57399-AD03-4324-ABAA-7C3DF41257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E5E70-6B8B-45D8-ABB0-40FC6B684A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7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1FC39-5220-449E-B3BD-14C634CF0F13}" type="datetimeFigureOut">
              <a:rPr lang="ru-RU" smtClean="0"/>
              <a:t>14.02.2021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E93EA-94E1-4702-97A4-D0CA1F7CECF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46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E93EA-94E1-4702-97A4-D0CA1F7CECF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42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53748AA-5F2B-4E95-BA56-A43BAB2338C8}" type="datetime1">
              <a:rPr lang="ru-RU" smtClean="0"/>
              <a:t>14.02.2021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161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254FBA-FDFE-442A-8FF2-473C8A7C8BB9}" type="datetime1">
              <a:rPr lang="ru-RU" smtClean="0"/>
              <a:t>14.02.2021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622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542CAEB-FC87-48BB-94BB-9E689A8FDD9F}" type="datetime1">
              <a:rPr lang="ru-RU" smtClean="0"/>
              <a:t>14.02.2021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393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07BB3A3-B59F-4584-A5BD-2CCE215CE6F3}" type="datetime1">
              <a:rPr lang="ru-RU" smtClean="0"/>
              <a:t>14.02.2021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643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388A495-D023-423A-B56B-1BEBEB6A5731}" type="datetime1">
              <a:rPr lang="ru-RU" smtClean="0"/>
              <a:t>14.02.2021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3604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A8C492A-D229-4BF0-B5C6-8DEFEF709616}" type="datetime1">
              <a:rPr lang="ru-RU" smtClean="0"/>
              <a:t>14.02.2021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3038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9027A78-6D8F-45BF-A169-2D27227E0424}" type="datetime1">
              <a:rPr lang="ru-RU" smtClean="0"/>
              <a:t>14.02.2021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2695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412376F-9843-4017-BBE4-92BE4063336B}" type="datetime1">
              <a:rPr lang="ru-RU" smtClean="0"/>
              <a:t>14.02.2021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6737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B151D4D-90D7-4534-BAAF-7838F1986BF3}" type="datetime1">
              <a:rPr lang="ru-RU" smtClean="0"/>
              <a:t>14.02.2021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763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1557F1F-B35E-46E0-A7E9-1E53A2B09303}" type="datetime1">
              <a:rPr lang="ru-RU" smtClean="0"/>
              <a:t>14.02.2021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7869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pPr rtl="0"/>
            <a:fld id="{B2924D5D-5C0F-4A53-A7AC-0D23AFA46567}" type="datetime1">
              <a:rPr lang="ru-RU" smtClean="0"/>
              <a:t>14.02.2021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pPr rtl="0"/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154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A8C492A-D229-4BF0-B5C6-8DEFEF709616}" type="datetime1">
              <a:rPr lang="ru-RU" smtClean="0"/>
              <a:t>14.02.2021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1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 4" descr="светлые пятна">
            <a:extLst>
              <a:ext uri="{FF2B5EF4-FFF2-40B4-BE49-F238E27FC236}">
                <a16:creationId xmlns:a16="http://schemas.microsoft.com/office/drawing/2014/main" id="{1A23FE0C-9A67-334E-9B7F-83AA9CF636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7990"/>
          </a:xfrm>
          <a:prstGeom prst="rect">
            <a:avLst/>
          </a:prstGeom>
        </p:spPr>
      </p:pic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F266081D-517B-5D43-A7B4-E67DDEDC0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997" y="802298"/>
            <a:ext cx="10001838" cy="2541431"/>
          </a:xfrm>
        </p:spPr>
        <p:txBody>
          <a:bodyPr rtlCol="0">
            <a:normAutofit/>
          </a:bodyPr>
          <a:lstStyle/>
          <a:p>
            <a:pPr algn="ctr" rtl="0"/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Сила. Види сил.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Подзаголовок 12">
            <a:extLst>
              <a:ext uri="{FF2B5EF4-FFF2-40B4-BE49-F238E27FC236}">
                <a16:creationId xmlns:a16="http://schemas.microsoft.com/office/drawing/2014/main" id="{F05262DB-6398-4AF9-96A3-041CFB112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6015" y="4612049"/>
            <a:ext cx="8637072" cy="977621"/>
          </a:xfrm>
        </p:spPr>
        <p:txBody>
          <a:bodyPr rtlCol="0">
            <a:normAutofit/>
          </a:bodyPr>
          <a:lstStyle/>
          <a:p>
            <a:pPr rtl="0"/>
            <a:r>
              <a:rPr lang="uk-UA" sz="2000" dirty="0" smtClean="0"/>
              <a:t>Узагальнення теми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2941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4208868" y="859859"/>
            <a:ext cx="1715678" cy="1611984"/>
          </a:xfrm>
          <a:prstGeom prst="ellipse">
            <a:avLst/>
          </a:prstGeom>
          <a:solidFill>
            <a:srgbClr val="0CEA66"/>
          </a:solidFill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" pitchFamily="34" charset="0"/>
              </a:rPr>
              <a:t>F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" pitchFamily="34" charset="0"/>
              </a:rPr>
              <a:t>тер</a:t>
            </a:r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" pitchFamily="34" charset="0"/>
              </a:rPr>
              <a:t> =</a:t>
            </a:r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" pitchFamily="34" charset="0"/>
                <a:sym typeface="Symbol"/>
              </a:rPr>
              <a:t>N</a:t>
            </a:r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" pitchFamily="34" charset="0"/>
              </a:rPr>
              <a:t> 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203315" y="3605752"/>
            <a:ext cx="1715678" cy="1611984"/>
          </a:xfrm>
          <a:prstGeom prst="ellipse">
            <a:avLst/>
          </a:prstGeom>
          <a:solidFill>
            <a:srgbClr val="0CEA66"/>
          </a:solidFill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пр</a:t>
            </a:r>
            <a:r>
              <a:rPr lang="en-GB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en-GB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= </a:t>
            </a:r>
            <a:r>
              <a:rPr lang="en-GB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k</a:t>
            </a:r>
            <a:r>
              <a:rPr lang="uk-UA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/</a:t>
            </a:r>
            <a:r>
              <a:rPr lang="en-GB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x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08868" y="3610465"/>
            <a:ext cx="1715678" cy="1611984"/>
          </a:xfrm>
          <a:prstGeom prst="ellipse">
            <a:avLst/>
          </a:prstGeom>
          <a:solidFill>
            <a:srgbClr val="0CEA66"/>
          </a:solidFill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к</a:t>
            </a:r>
            <a:r>
              <a:rPr lang="en-GB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= F</a:t>
            </a:r>
            <a:r>
              <a:rPr lang="ru-RU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пр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/ х</a:t>
            </a:r>
          </a:p>
        </p:txBody>
      </p:sp>
      <p:sp>
        <p:nvSpPr>
          <p:cNvPr id="6" name="Овал 5"/>
          <p:cNvSpPr/>
          <p:nvPr/>
        </p:nvSpPr>
        <p:spPr>
          <a:xfrm>
            <a:off x="6375458" y="3610465"/>
            <a:ext cx="1715678" cy="1611984"/>
          </a:xfrm>
          <a:prstGeom prst="ellipse">
            <a:avLst/>
          </a:prstGeom>
          <a:solidFill>
            <a:srgbClr val="0CEA66"/>
          </a:solidFill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m= </a:t>
            </a:r>
            <a:r>
              <a:rPr lang="en-GB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  <a:sym typeface="Symbol"/>
              </a:rPr>
              <a:t></a:t>
            </a:r>
            <a:r>
              <a:rPr lang="uk-UA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  <a:sym typeface="Symbol"/>
              </a:rPr>
              <a:t>/</a:t>
            </a:r>
            <a:r>
              <a:rPr lang="en-GB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  <a:sym typeface="Symbol"/>
              </a:rPr>
              <a:t>V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473126" y="3605752"/>
            <a:ext cx="1715678" cy="1611984"/>
          </a:xfrm>
          <a:prstGeom prst="ellipse">
            <a:avLst/>
          </a:prstGeom>
          <a:solidFill>
            <a:srgbClr val="0CEA66"/>
          </a:solidFill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Р</a:t>
            </a:r>
            <a:r>
              <a:rPr lang="en-GB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= mg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188804" y="2444685"/>
            <a:ext cx="1715678" cy="1611984"/>
          </a:xfrm>
          <a:prstGeom prst="ellipse">
            <a:avLst/>
          </a:prstGeom>
          <a:solidFill>
            <a:srgbClr val="0CEA66"/>
          </a:solidFill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m= </a:t>
            </a:r>
            <a:r>
              <a:rPr lang="en-GB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  <a:sym typeface="Symbol"/>
              </a:rPr>
              <a:t>V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353721" y="832701"/>
            <a:ext cx="1715678" cy="1611984"/>
          </a:xfrm>
          <a:prstGeom prst="ellipse">
            <a:avLst/>
          </a:prstGeom>
          <a:solidFill>
            <a:srgbClr val="0CEA66"/>
          </a:solidFill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R = F1+F2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340997" y="832701"/>
            <a:ext cx="1715678" cy="1611984"/>
          </a:xfrm>
          <a:prstGeom prst="ellipse">
            <a:avLst/>
          </a:prstGeom>
          <a:solidFill>
            <a:srgbClr val="0CEA66"/>
          </a:solidFill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 = </a:t>
            </a:r>
            <a:r>
              <a:rPr lang="en-GB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  <a:sym typeface="Symbol"/>
              </a:rPr>
              <a:t>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  <a:sym typeface="Symbol"/>
              </a:rPr>
              <a:t> </a:t>
            </a:r>
            <a:r>
              <a:rPr lang="en-GB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  <a:sym typeface="Symbol"/>
              </a:rPr>
              <a:t>/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  <a:sym typeface="Symbol"/>
              </a:rPr>
              <a:t> </a:t>
            </a:r>
            <a:r>
              <a:rPr lang="en-GB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  <a:sym typeface="Symbol"/>
              </a:rPr>
              <a:t>m              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113573" y="832701"/>
            <a:ext cx="1715678" cy="1611984"/>
            <a:chOff x="2035204" y="832701"/>
            <a:chExt cx="1715678" cy="1611984"/>
          </a:xfrm>
        </p:grpSpPr>
        <p:sp>
          <p:nvSpPr>
            <p:cNvPr id="2" name="Овал 1"/>
            <p:cNvSpPr/>
            <p:nvPr/>
          </p:nvSpPr>
          <p:spPr>
            <a:xfrm>
              <a:off x="2035204" y="832701"/>
              <a:ext cx="1715678" cy="1611984"/>
            </a:xfrm>
            <a:prstGeom prst="ellipse">
              <a:avLst/>
            </a:prstGeom>
            <a:solidFill>
              <a:srgbClr val="0CEA66"/>
            </a:solidFill>
            <a:effectLst>
              <a:glow rad="139700">
                <a:schemeClr val="accent5">
                  <a:satMod val="175000"/>
                  <a:alpha val="40000"/>
                </a:schemeClr>
              </a:glow>
              <a:outerShdw blurRad="50800" dist="38100" dir="18900000" algn="b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185157" y="1454027"/>
              <a:ext cx="141577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  <a:sym typeface="Symbol"/>
                </a:rPr>
                <a:t></a:t>
              </a:r>
              <a:r>
                <a:rPr lang="en-GB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  <a:sym typeface="Symbol"/>
                </a:rPr>
                <a:t>m</a:t>
              </a:r>
              <a:r>
                <a:rPr lang="ru-RU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  <a:sym typeface="Symbol"/>
                </a:rPr>
                <a:t> </a:t>
              </a:r>
              <a:r>
                <a:rPr lang="en-GB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  <a:sym typeface="Symbol"/>
                </a:rPr>
                <a:t>/</a:t>
              </a:r>
              <a:r>
                <a:rPr lang="ru-RU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  <a:sym typeface="Symbol"/>
                </a:rPr>
                <a:t> </a:t>
              </a:r>
              <a:r>
                <a:rPr lang="en-GB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  <a:sym typeface="Symbol"/>
                </a:rPr>
                <a:t>V</a:t>
              </a:r>
              <a:endPara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sp>
        <p:nvSpPr>
          <p:cNvPr id="14" name="Овал 13"/>
          <p:cNvSpPr/>
          <p:nvPr/>
        </p:nvSpPr>
        <p:spPr>
          <a:xfrm>
            <a:off x="407119" y="2444685"/>
            <a:ext cx="1715678" cy="1611984"/>
          </a:xfrm>
          <a:prstGeom prst="ellipse">
            <a:avLst/>
          </a:prstGeom>
          <a:solidFill>
            <a:srgbClr val="0CEA66"/>
          </a:solidFill>
          <a:effectLst>
            <a:glow rad="139700">
              <a:schemeClr val="accent5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F= mg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9004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7571" y="319887"/>
            <a:ext cx="9603275" cy="628355"/>
          </a:xfrm>
        </p:spPr>
        <p:txBody>
          <a:bodyPr/>
          <a:lstStyle/>
          <a:p>
            <a:r>
              <a:rPr lang="uk-UA" dirty="0" smtClean="0"/>
              <a:t>Фізичний диктант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8443" y="936364"/>
            <a:ext cx="9603275" cy="4128940"/>
          </a:xfrm>
        </p:spPr>
        <p:txBody>
          <a:bodyPr>
            <a:noAutofit/>
          </a:bodyPr>
          <a:lstStyle/>
          <a:p>
            <a:r>
              <a:rPr lang="uk-UA" sz="1800" dirty="0"/>
              <a:t>Якою літерою позначають вагу тіла</a:t>
            </a:r>
            <a:r>
              <a:rPr lang="uk-UA" sz="1800" dirty="0" smtClean="0"/>
              <a:t>.</a:t>
            </a:r>
            <a:r>
              <a:rPr lang="uk-UA" sz="1800" dirty="0"/>
              <a:t> </a:t>
            </a:r>
            <a:endParaRPr lang="uk-UA" sz="1800" dirty="0" smtClean="0"/>
          </a:p>
          <a:p>
            <a:r>
              <a:rPr lang="uk-UA" sz="1800" dirty="0" smtClean="0"/>
              <a:t>В </a:t>
            </a:r>
            <a:r>
              <a:rPr lang="uk-UA" sz="1800" dirty="0"/>
              <a:t>яких основних одиницях вимірюється маса </a:t>
            </a:r>
            <a:r>
              <a:rPr lang="uk-UA" sz="1800" dirty="0" smtClean="0"/>
              <a:t>тіла</a:t>
            </a:r>
            <a:endParaRPr lang="ru-RU" sz="1800" dirty="0"/>
          </a:p>
          <a:p>
            <a:r>
              <a:rPr lang="uk-UA" sz="1800" dirty="0" smtClean="0"/>
              <a:t>За </a:t>
            </a:r>
            <a:r>
              <a:rPr lang="uk-UA" sz="1800" dirty="0"/>
              <a:t>якою формулою можна визначити силу </a:t>
            </a:r>
            <a:r>
              <a:rPr lang="uk-UA" sz="1800" dirty="0" smtClean="0"/>
              <a:t>тяжіння</a:t>
            </a:r>
          </a:p>
          <a:p>
            <a:r>
              <a:rPr lang="uk-UA" sz="1800" dirty="0"/>
              <a:t>Запишіть формулу визначення маси тіла через густину і </a:t>
            </a:r>
            <a:r>
              <a:rPr lang="uk-UA" sz="1800" dirty="0" smtClean="0"/>
              <a:t>об’єм</a:t>
            </a:r>
          </a:p>
          <a:p>
            <a:r>
              <a:rPr lang="uk-UA" sz="1800" dirty="0"/>
              <a:t>В яких одиницях вимірюється вага в системі СІ</a:t>
            </a:r>
            <a:endParaRPr lang="ru-RU" sz="1800" dirty="0"/>
          </a:p>
          <a:p>
            <a:r>
              <a:rPr lang="uk-UA" sz="1800" dirty="0"/>
              <a:t>Переведіть 3л в  м³ </a:t>
            </a:r>
            <a:endParaRPr lang="uk-UA" sz="1800" dirty="0" smtClean="0"/>
          </a:p>
          <a:p>
            <a:r>
              <a:rPr lang="uk-UA" sz="1800" dirty="0"/>
              <a:t>Визначте вагу тіла масою 350г</a:t>
            </a:r>
            <a:endParaRPr lang="ru-RU" sz="1800" dirty="0"/>
          </a:p>
          <a:p>
            <a:r>
              <a:rPr lang="uk-UA" sz="1800" dirty="0"/>
              <a:t>Знайдіть об’єм бруска розмірами 2,5х1х2 </a:t>
            </a:r>
            <a:r>
              <a:rPr lang="uk-UA" sz="1800" dirty="0" smtClean="0"/>
              <a:t>см</a:t>
            </a:r>
          </a:p>
          <a:p>
            <a:r>
              <a:rPr lang="uk-UA" sz="1800" dirty="0"/>
              <a:t>Знайдіть рівнодійну силу 4Н,3Н,5Н, якщо сили спрямовані в одну </a:t>
            </a:r>
            <a:r>
              <a:rPr lang="uk-UA" sz="1800" dirty="0" smtClean="0"/>
              <a:t>сторону</a:t>
            </a:r>
          </a:p>
          <a:p>
            <a:r>
              <a:rPr lang="uk-UA" sz="1800" dirty="0"/>
              <a:t>Переведіть 400   см³  в м³ </a:t>
            </a:r>
            <a:endParaRPr lang="ru-RU" sz="1800" dirty="0"/>
          </a:p>
          <a:p>
            <a:endParaRPr lang="uk-UA" sz="1800" dirty="0" smtClean="0"/>
          </a:p>
          <a:p>
            <a:endParaRPr lang="uk-UA" sz="1800" dirty="0" smtClean="0"/>
          </a:p>
          <a:p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082686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1896" y="295472"/>
            <a:ext cx="9603275" cy="675489"/>
          </a:xfrm>
        </p:spPr>
        <p:txBody>
          <a:bodyPr/>
          <a:lstStyle/>
          <a:p>
            <a:r>
              <a:rPr lang="uk-UA" dirty="0" smtClean="0"/>
              <a:t>Експериментальні задачі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За допомогою лінійки визначити силу тяжіння, що діє на дерев’яний брусок з </a:t>
            </a:r>
            <a:r>
              <a:rPr lang="uk-UA" sz="2800" dirty="0" err="1" smtClean="0"/>
              <a:t>дуба</a:t>
            </a:r>
            <a:r>
              <a:rPr lang="uk-UA" sz="2800" dirty="0" smtClean="0"/>
              <a:t>.</a:t>
            </a:r>
          </a:p>
          <a:p>
            <a:r>
              <a:rPr lang="uk-UA" sz="2800" dirty="0"/>
              <a:t>За допомогою динамометра визначити силу тертя, що виникає при русі </a:t>
            </a:r>
            <a:r>
              <a:rPr lang="uk-UA" sz="2800" dirty="0" smtClean="0"/>
              <a:t>бруска та </a:t>
            </a:r>
            <a:r>
              <a:rPr lang="uk-UA" sz="2800" dirty="0" err="1" smtClean="0"/>
              <a:t>коєфіцієнт</a:t>
            </a:r>
            <a:r>
              <a:rPr lang="uk-UA" sz="2800" dirty="0" smtClean="0"/>
              <a:t> тертя.</a:t>
            </a:r>
          </a:p>
          <a:p>
            <a:r>
              <a:rPr lang="uk-UA" sz="2800" dirty="0"/>
              <a:t>За допомогою мензурки визначити вагу води, налитої в </a:t>
            </a:r>
            <a:r>
              <a:rPr lang="uk-UA" sz="2800" dirty="0" smtClean="0"/>
              <a:t>стакан.</a:t>
            </a:r>
          </a:p>
          <a:p>
            <a:pPr marL="0" indent="0">
              <a:buNone/>
            </a:pPr>
            <a:endParaRPr lang="ru-RU" sz="2800" dirty="0"/>
          </a:p>
          <a:p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84065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1897" y="279901"/>
            <a:ext cx="9603275" cy="1049235"/>
          </a:xfrm>
        </p:spPr>
        <p:txBody>
          <a:bodyPr/>
          <a:lstStyle/>
          <a:p>
            <a:pPr algn="ctr"/>
            <a:r>
              <a:rPr lang="uk-UA" i="1" dirty="0" smtClean="0"/>
              <a:t>Розв</a:t>
            </a:r>
            <a:r>
              <a:rPr lang="uk-UA" i="1" dirty="0" smtClean="0">
                <a:latin typeface="Century Gothic" panose="020B0502020202020204" pitchFamily="34" charset="0"/>
              </a:rPr>
              <a:t>′язування розрахункових задач</a:t>
            </a:r>
            <a:endParaRPr lang="ru-RU" i="1" dirty="0"/>
          </a:p>
        </p:txBody>
      </p:sp>
      <p:pic>
        <p:nvPicPr>
          <p:cNvPr id="1028" name="Picture 4" descr="Картинки по запросу &quot;сила тяжіння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63" y="1950342"/>
            <a:ext cx="26574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27460" y="3214540"/>
            <a:ext cx="1194441" cy="388185"/>
          </a:xfrm>
          <a:custGeom>
            <a:avLst/>
            <a:gdLst>
              <a:gd name="connsiteX0" fmla="*/ 0 w 1109599"/>
              <a:gd name="connsiteY0" fmla="*/ 0 h 369332"/>
              <a:gd name="connsiteX1" fmla="*/ 1109599 w 1109599"/>
              <a:gd name="connsiteY1" fmla="*/ 0 h 369332"/>
              <a:gd name="connsiteX2" fmla="*/ 1109599 w 1109599"/>
              <a:gd name="connsiteY2" fmla="*/ 369332 h 369332"/>
              <a:gd name="connsiteX3" fmla="*/ 0 w 1109599"/>
              <a:gd name="connsiteY3" fmla="*/ 369332 h 369332"/>
              <a:gd name="connsiteX4" fmla="*/ 0 w 1109599"/>
              <a:gd name="connsiteY4" fmla="*/ 0 h 369332"/>
              <a:gd name="connsiteX0" fmla="*/ 0 w 1194441"/>
              <a:gd name="connsiteY0" fmla="*/ 0 h 388185"/>
              <a:gd name="connsiteX1" fmla="*/ 1109599 w 1194441"/>
              <a:gd name="connsiteY1" fmla="*/ 0 h 388185"/>
              <a:gd name="connsiteX2" fmla="*/ 1194441 w 1194441"/>
              <a:gd name="connsiteY2" fmla="*/ 388185 h 388185"/>
              <a:gd name="connsiteX3" fmla="*/ 0 w 1194441"/>
              <a:gd name="connsiteY3" fmla="*/ 369332 h 388185"/>
              <a:gd name="connsiteX4" fmla="*/ 0 w 1194441"/>
              <a:gd name="connsiteY4" fmla="*/ 0 h 388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441" h="388185">
                <a:moveTo>
                  <a:pt x="0" y="0"/>
                </a:moveTo>
                <a:lnTo>
                  <a:pt x="1109599" y="0"/>
                </a:lnTo>
                <a:lnTo>
                  <a:pt x="1194441" y="388185"/>
                </a:lnTo>
                <a:lnTo>
                  <a:pt x="0" y="369332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m=450</a:t>
            </a:r>
            <a:r>
              <a:rPr lang="uk-UA" dirty="0" err="1" smtClean="0"/>
              <a:t>гр</a:t>
            </a:r>
            <a:endParaRPr lang="ru-RU" dirty="0"/>
          </a:p>
        </p:txBody>
      </p:sp>
      <p:pic>
        <p:nvPicPr>
          <p:cNvPr id="1030" name="Picture 6" descr="Картинки по запросу &quot;куб&quot;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8696" r="817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445" y="1865500"/>
            <a:ext cx="3108177" cy="2020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857946" y="4019170"/>
            <a:ext cx="26175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= 1дм,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= 2см,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с=5см</a:t>
            </a:r>
          </a:p>
          <a:p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Речовина- чавун</a:t>
            </a:r>
          </a:p>
          <a:p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uk-UA" sz="1200" dirty="0" smtClean="0"/>
              <a:t>тяжіння</a:t>
            </a:r>
            <a:r>
              <a:rPr lang="en-US" sz="1200" dirty="0" smtClean="0"/>
              <a:t>   </a:t>
            </a:r>
            <a:r>
              <a:rPr lang="uk-UA" dirty="0" smtClean="0"/>
              <a:t>-?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pic>
        <p:nvPicPr>
          <p:cNvPr id="1036" name="Picture 12" descr="Картинки по запросу &quot;експериментальні завдання з фізики 8 клас бар'яхтар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627" y="1865500"/>
            <a:ext cx="2879856" cy="230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262627" y="4543720"/>
            <a:ext cx="2313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Речовина- мармур</a:t>
            </a:r>
          </a:p>
          <a:p>
            <a:r>
              <a:rPr lang="uk-UA" dirty="0" smtClean="0"/>
              <a:t>Розтяг пружини 9см</a:t>
            </a:r>
          </a:p>
          <a:p>
            <a:r>
              <a:rPr lang="en-US" dirty="0" smtClean="0"/>
              <a:t>k</a:t>
            </a:r>
            <a:r>
              <a:rPr lang="uk-UA" dirty="0" smtClean="0"/>
              <a:t>-?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281897" y="4169385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Р-?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185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9444" y="1922306"/>
            <a:ext cx="51376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Дякую за роботу</a:t>
            </a:r>
            <a:endParaRPr lang="ru-RU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455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07C3E52-A0B1-49C0-88BD-66B715EE8B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75CB40-8686-4C48-810A-C2974D3D3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B8F5F2-61AB-4CE6-A5E3-F34B87B0EE42}">
  <ds:schemaRefs>
    <ds:schemaRef ds:uri="16c05727-aa75-4e4a-9b5f-8a80a1165891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0</TotalTime>
  <Words>199</Words>
  <Application>Microsoft Office PowerPoint</Application>
  <PresentationFormat>Широкоэкранный</PresentationFormat>
  <Paragraphs>41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Gill Sans MT</vt:lpstr>
      <vt:lpstr>Segoe</vt:lpstr>
      <vt:lpstr>Symbol</vt:lpstr>
      <vt:lpstr>Times New Roman</vt:lpstr>
      <vt:lpstr>Gallery</vt:lpstr>
      <vt:lpstr>Сила. Види сил.</vt:lpstr>
      <vt:lpstr>Презентация PowerPoint</vt:lpstr>
      <vt:lpstr>Фізичний диктант</vt:lpstr>
      <vt:lpstr>Експериментальні задачі</vt:lpstr>
      <vt:lpstr>Розв′язування розрахункових задач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2021-02-13T11:06:38Z</dcterms:created>
  <dcterms:modified xsi:type="dcterms:W3CDTF">2021-02-14T18:42:33Z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