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72" r:id="rId7"/>
    <p:sldId id="262" r:id="rId8"/>
    <p:sldId id="259" r:id="rId9"/>
    <p:sldId id="266" r:id="rId10"/>
    <p:sldId id="267" r:id="rId11"/>
    <p:sldId id="273" r:id="rId12"/>
    <p:sldId id="271" r:id="rId13"/>
    <p:sldId id="268" r:id="rId14"/>
    <p:sldId id="270" r:id="rId15"/>
    <p:sldId id="276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CC00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75351" cy="1793167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Пролунав</a:t>
            </a:r>
            <a:r>
              <a:rPr lang="ru-RU" sz="3200" dirty="0" smtClean="0">
                <a:solidFill>
                  <a:srgbClr val="FF0000"/>
                </a:solidFill>
              </a:rPr>
              <a:t> для нас </a:t>
            </a:r>
            <a:r>
              <a:rPr lang="ru-RU" sz="3200" dirty="0" err="1" smtClean="0">
                <a:solidFill>
                  <a:srgbClr val="FF0000"/>
                </a:solidFill>
              </a:rPr>
              <a:t>дзвінок</a:t>
            </a:r>
            <a:r>
              <a:rPr lang="ru-RU" sz="3200" dirty="0" smtClean="0">
                <a:solidFill>
                  <a:srgbClr val="FF0000"/>
                </a:solidFill>
              </a:rPr>
              <a:t>,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err="1" smtClean="0">
                <a:solidFill>
                  <a:srgbClr val="FF0000"/>
                </a:solidFill>
              </a:rPr>
              <a:t>починаємо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урок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6" y="2852936"/>
            <a:ext cx="395372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388843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r>
              <a:rPr lang="uk-UA" b="1" i="1" dirty="0"/>
              <a:t>1.</a:t>
            </a:r>
            <a:r>
              <a:rPr lang="uk-UA" i="1" dirty="0"/>
              <a:t>В ті пущі не заходила ніколи </a:t>
            </a:r>
            <a:r>
              <a:rPr lang="uk-UA" b="1" i="1" dirty="0">
                <a:solidFill>
                  <a:schemeClr val="bg2">
                    <a:lumMod val="50000"/>
                  </a:schemeClr>
                </a:solidFill>
              </a:rPr>
              <a:t>ні одна жива душа</a:t>
            </a:r>
            <a:r>
              <a:rPr lang="ru-RU" i="1" dirty="0"/>
              <a:t>(І. Франко).</a:t>
            </a:r>
            <a:endParaRPr lang="ru-RU" dirty="0"/>
          </a:p>
          <a:p>
            <a:pPr lvl="0"/>
            <a:r>
              <a:rPr lang="uk-UA" b="1" dirty="0">
                <a:solidFill>
                  <a:srgbClr val="FF0000"/>
                </a:solidFill>
              </a:rPr>
              <a:t>(</a:t>
            </a:r>
            <a:r>
              <a:rPr lang="ru-RU" b="1" dirty="0" err="1">
                <a:solidFill>
                  <a:srgbClr val="FF0000"/>
                </a:solidFill>
              </a:rPr>
              <a:t>Фразеологізм</a:t>
            </a:r>
            <a:r>
              <a:rPr lang="uk-UA" b="1" dirty="0">
                <a:solidFill>
                  <a:srgbClr val="FF0000"/>
                </a:solidFill>
              </a:rPr>
              <a:t> виступає в ролі </a:t>
            </a:r>
            <a:r>
              <a:rPr lang="ru-RU" b="1" dirty="0" err="1">
                <a:solidFill>
                  <a:srgbClr val="FF0000"/>
                </a:solidFill>
              </a:rPr>
              <a:t>підмет</a:t>
            </a:r>
            <a:r>
              <a:rPr lang="uk-UA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b="1" dirty="0" err="1">
                <a:solidFill>
                  <a:srgbClr val="FF0000"/>
                </a:solidFill>
              </a:rPr>
              <a:t>вказу</a:t>
            </a:r>
            <a:r>
              <a:rPr lang="uk-UA" b="1" dirty="0">
                <a:solidFill>
                  <a:srgbClr val="FF0000"/>
                </a:solidFill>
              </a:rPr>
              <a:t>є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діяч</a:t>
            </a:r>
            <a:r>
              <a:rPr lang="uk-UA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).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/>
              <a:t>2.</a:t>
            </a:r>
            <a:r>
              <a:rPr lang="uk-UA" b="1" dirty="0"/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До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</a:rPr>
              <a:t>нових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</a:rPr>
              <a:t>віників</a:t>
            </a:r>
            <a:r>
              <a:rPr lang="uk-UA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i="1" dirty="0"/>
              <a:t>Сашко </a:t>
            </a:r>
            <a:r>
              <a:rPr lang="ru-RU" i="1" dirty="0" err="1" smtClean="0"/>
              <a:t>пам’ятатиме</a:t>
            </a:r>
            <a:r>
              <a:rPr lang="uk-UA" i="1" dirty="0" smtClean="0"/>
              <a:t>.</a:t>
            </a:r>
            <a:endParaRPr lang="ru-RU" dirty="0"/>
          </a:p>
          <a:p>
            <a:r>
              <a:rPr lang="uk-UA" b="1" dirty="0"/>
              <a:t> </a:t>
            </a:r>
            <a:r>
              <a:rPr lang="uk-UA" b="1" dirty="0">
                <a:solidFill>
                  <a:srgbClr val="FF0000"/>
                </a:solidFill>
              </a:rPr>
              <a:t>(Фразеологізм виступає в ролі обставина: співзвучний з прислівником </a:t>
            </a:r>
            <a:r>
              <a:rPr lang="uk-UA" b="1" i="1" dirty="0">
                <a:solidFill>
                  <a:srgbClr val="FF0000"/>
                </a:solidFill>
              </a:rPr>
              <a:t>довго</a:t>
            </a:r>
            <a:r>
              <a:rPr lang="uk-UA" b="1" dirty="0" smtClean="0">
                <a:solidFill>
                  <a:srgbClr val="FF0000"/>
                </a:solidFill>
              </a:rPr>
              <a:t>)</a:t>
            </a:r>
            <a:r>
              <a:rPr lang="uk-UA" dirty="0"/>
              <a:t> </a:t>
            </a:r>
            <a:endParaRPr lang="ru-RU" dirty="0"/>
          </a:p>
          <a:p>
            <a:pPr lvl="0"/>
            <a:r>
              <a:rPr lang="uk-UA" b="1" dirty="0"/>
              <a:t>3.</a:t>
            </a:r>
            <a:r>
              <a:rPr lang="uk-UA" i="1" dirty="0"/>
              <a:t> </a:t>
            </a:r>
            <a:r>
              <a:rPr lang="ru-RU" i="1" dirty="0" err="1" smtClean="0"/>
              <a:t>Дарина</a:t>
            </a:r>
            <a:r>
              <a:rPr lang="ru-RU" i="1" dirty="0" smtClean="0"/>
              <a:t> </a:t>
            </a:r>
            <a:r>
              <a:rPr lang="ru-RU" i="1" dirty="0"/>
              <a:t>знала</a:t>
            </a:r>
            <a:r>
              <a:rPr lang="uk-UA" i="1" dirty="0"/>
              <a:t> татові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</a:rPr>
              <a:t>залізні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правила</a:t>
            </a:r>
            <a:r>
              <a:rPr lang="uk-UA" b="1" i="1" dirty="0"/>
              <a:t>.</a:t>
            </a:r>
            <a:endParaRPr lang="ru-RU" dirty="0"/>
          </a:p>
          <a:p>
            <a:pPr lvl="0"/>
            <a:r>
              <a:rPr lang="uk-UA" b="1" dirty="0">
                <a:solidFill>
                  <a:srgbClr val="FF0000"/>
                </a:solidFill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</a:rPr>
              <a:t>Фразеологізм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виступає в ролі </a:t>
            </a:r>
            <a:r>
              <a:rPr lang="ru-RU" b="1" dirty="0" err="1">
                <a:solidFill>
                  <a:srgbClr val="FF0000"/>
                </a:solidFill>
              </a:rPr>
              <a:t>додатк</a:t>
            </a:r>
            <a:r>
              <a:rPr lang="uk-UA" b="1" dirty="0">
                <a:solidFill>
                  <a:srgbClr val="FF0000"/>
                </a:solidFill>
              </a:rPr>
              <a:t>а)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dirty="0"/>
              <a:t>4.</a:t>
            </a:r>
            <a:r>
              <a:rPr lang="ru-RU" b="1" i="1" dirty="0"/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</a:rPr>
              <a:t>Гостра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</a:rPr>
              <a:t>язик</a:t>
            </a:r>
            <a:r>
              <a:rPr lang="ru-RU" i="1" dirty="0"/>
              <a:t>, вона </a:t>
            </a:r>
            <a:r>
              <a:rPr lang="ru-RU" i="1" dirty="0" smtClean="0"/>
              <a:t>не </a:t>
            </a:r>
            <a:r>
              <a:rPr lang="ru-RU" i="1" dirty="0" err="1" smtClean="0"/>
              <a:t>змовчала</a:t>
            </a:r>
            <a:r>
              <a:rPr lang="ru-RU" i="1" dirty="0" smtClean="0"/>
              <a:t>.</a:t>
            </a:r>
            <a:r>
              <a:rPr lang="ru-RU" i="1" dirty="0"/>
              <a:t> </a:t>
            </a:r>
            <a:endParaRPr lang="ru-RU" dirty="0"/>
          </a:p>
          <a:p>
            <a:r>
              <a:rPr lang="uk-UA" b="1" dirty="0">
                <a:solidFill>
                  <a:srgbClr val="FF0000"/>
                </a:solidFill>
              </a:rPr>
              <a:t>(Фразеологізм виступає в ролі </a:t>
            </a:r>
            <a:r>
              <a:rPr lang="ru-RU" b="1" dirty="0" err="1">
                <a:solidFill>
                  <a:srgbClr val="FF0000"/>
                </a:solidFill>
              </a:rPr>
              <a:t>означення</a:t>
            </a:r>
            <a:r>
              <a:rPr lang="uk-UA" b="1" dirty="0">
                <a:solidFill>
                  <a:srgbClr val="FF0000"/>
                </a:solidFill>
              </a:rPr>
              <a:t>: </a:t>
            </a:r>
            <a:r>
              <a:rPr lang="ru-RU" b="1" dirty="0" err="1" smtClean="0">
                <a:solidFill>
                  <a:srgbClr val="FF0000"/>
                </a:solidFill>
              </a:rPr>
              <a:t>вказує</a:t>
            </a:r>
            <a:r>
              <a:rPr lang="ru-RU" b="1" dirty="0" smtClean="0">
                <a:solidFill>
                  <a:srgbClr val="FF0000"/>
                </a:solidFill>
              </a:rPr>
              <a:t> на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ознаку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предмета</a:t>
            </a:r>
            <a:r>
              <a:rPr lang="uk-UA" b="1" dirty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89768"/>
          </a:xfrm>
        </p:spPr>
        <p:txBody>
          <a:bodyPr/>
          <a:lstStyle/>
          <a:p>
            <a:r>
              <a:rPr lang="uk-UA" sz="2800" dirty="0">
                <a:solidFill>
                  <a:srgbClr val="FF0000"/>
                </a:solidFill>
              </a:rPr>
              <a:t>ВИСНОВОК: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uk-UA" sz="2800" dirty="0">
                <a:solidFill>
                  <a:srgbClr val="0070C0"/>
                </a:solidFill>
              </a:rPr>
              <a:t>1.</a:t>
            </a:r>
            <a:r>
              <a:rPr lang="ru-RU" sz="2800" dirty="0">
                <a:solidFill>
                  <a:srgbClr val="0070C0"/>
                </a:solidFill>
              </a:rPr>
              <a:t>ФРАЗЕОЛОГІЗМ ВИСТУПАЄ ОДНИМ ЧЛЕНОМ </a:t>
            </a:r>
            <a:r>
              <a:rPr lang="ru-RU" sz="2800" dirty="0" smtClean="0">
                <a:solidFill>
                  <a:srgbClr val="0070C0"/>
                </a:solidFill>
              </a:rPr>
              <a:t>РЕЧЕННЯ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r>
              <a:rPr lang="uk-UA" sz="2800" dirty="0">
                <a:solidFill>
                  <a:srgbClr val="0070C0"/>
                </a:solidFill>
              </a:rPr>
              <a:t>2.</a:t>
            </a:r>
            <a:r>
              <a:rPr lang="ru-RU" sz="2800" dirty="0" smtClean="0">
                <a:solidFill>
                  <a:srgbClr val="0070C0"/>
                </a:solidFill>
              </a:rPr>
              <a:t>ФРАЗЕОЛОГІЗМ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smtClean="0">
                <a:solidFill>
                  <a:srgbClr val="0070C0"/>
                </a:solidFill>
              </a:rPr>
              <a:t> МОЖЕ </a:t>
            </a:r>
            <a:r>
              <a:rPr lang="uk-UA" sz="2800" dirty="0">
                <a:solidFill>
                  <a:srgbClr val="0070C0"/>
                </a:solidFill>
              </a:rPr>
              <a:t>ВИСТУПАТИ ЯК </a:t>
            </a:r>
            <a:r>
              <a:rPr lang="uk-UA" sz="2800" dirty="0" smtClean="0">
                <a:solidFill>
                  <a:srgbClr val="0070C0"/>
                </a:solidFill>
              </a:rPr>
              <a:t>ГОЛОВНИМ ЧЛЕНОМ </a:t>
            </a:r>
            <a:r>
              <a:rPr lang="uk-UA" sz="2800" dirty="0">
                <a:solidFill>
                  <a:srgbClr val="0070C0"/>
                </a:solidFill>
              </a:rPr>
              <a:t>РЕЧЕННЯ,ТАК І </a:t>
            </a:r>
            <a:r>
              <a:rPr lang="uk-UA" sz="2800" dirty="0" smtClean="0">
                <a:solidFill>
                  <a:srgbClr val="0070C0"/>
                </a:solidFill>
              </a:rPr>
              <a:t>ДРУГОРЯДНИМ.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49" y="4221088"/>
            <a:ext cx="2385401" cy="217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8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692696"/>
            <a:ext cx="7029400" cy="56886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900" i="1" dirty="0" smtClean="0">
                <a:solidFill>
                  <a:srgbClr val="CC00CC"/>
                </a:solidFill>
              </a:rPr>
              <a:t>Зарядка для очей </a:t>
            </a:r>
          </a:p>
          <a:p>
            <a:r>
              <a:rPr lang="ru-RU" dirty="0">
                <a:solidFill>
                  <a:srgbClr val="FF0000"/>
                </a:solidFill>
              </a:rPr>
              <a:t>Один, два, три, </a:t>
            </a:r>
            <a:r>
              <a:rPr lang="ru-RU" dirty="0" err="1">
                <a:solidFill>
                  <a:srgbClr val="FF0000"/>
                </a:solidFill>
              </a:rPr>
              <a:t>чотири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Оченята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щось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втомились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(</a:t>
            </a:r>
            <a:r>
              <a:rPr lang="ru-RU" dirty="0" err="1">
                <a:solidFill>
                  <a:srgbClr val="7030A0"/>
                </a:solidFill>
              </a:rPr>
              <a:t>закриваємо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очі</a:t>
            </a:r>
            <a:r>
              <a:rPr lang="ru-RU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 Треба </a:t>
            </a:r>
            <a:r>
              <a:rPr lang="ru-RU" dirty="0" err="1">
                <a:solidFill>
                  <a:srgbClr val="FF0000"/>
                </a:solidFill>
              </a:rPr>
              <a:t>глибоко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дихати</a:t>
            </a:r>
            <a:r>
              <a:rPr lang="ru-RU" dirty="0">
                <a:solidFill>
                  <a:srgbClr val="FF0000"/>
                </a:solidFill>
              </a:rPr>
              <a:t>,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(</a:t>
            </a:r>
            <a:r>
              <a:rPr lang="ru-RU" dirty="0" err="1">
                <a:solidFill>
                  <a:srgbClr val="7030A0"/>
                </a:solidFill>
              </a:rPr>
              <a:t>робимо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вдих</a:t>
            </a:r>
            <a:r>
              <a:rPr lang="ru-RU" dirty="0">
                <a:solidFill>
                  <a:srgbClr val="7030A0"/>
                </a:solidFill>
              </a:rPr>
              <a:t>)</a:t>
            </a:r>
          </a:p>
          <a:p>
            <a:r>
              <a:rPr lang="ru-RU" dirty="0">
                <a:solidFill>
                  <a:srgbClr val="FF0000"/>
                </a:solidFill>
              </a:rPr>
              <a:t> А </a:t>
            </a:r>
            <a:r>
              <a:rPr lang="ru-RU" dirty="0" err="1">
                <a:solidFill>
                  <a:srgbClr val="FF0000"/>
                </a:solidFill>
              </a:rPr>
              <a:t>оченятам</a:t>
            </a:r>
            <a:r>
              <a:rPr lang="ru-RU" dirty="0">
                <a:solidFill>
                  <a:srgbClr val="FF0000"/>
                </a:solidFill>
              </a:rPr>
              <a:t> по колу </a:t>
            </a:r>
            <a:r>
              <a:rPr lang="ru-RU" dirty="0" err="1">
                <a:solidFill>
                  <a:srgbClr val="FF0000"/>
                </a:solidFill>
              </a:rPr>
              <a:t>бігати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7030A0"/>
                </a:solidFill>
              </a:rPr>
              <a:t>(відкриваємо очі, поглядом «малюємо» </a:t>
            </a:r>
            <a:r>
              <a:rPr lang="uk-UA" dirty="0" smtClean="0">
                <a:solidFill>
                  <a:srgbClr val="7030A0"/>
                </a:solidFill>
              </a:rPr>
              <a:t>коло)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 Швидко-швидко відкрили й закрили.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(часто </a:t>
            </a:r>
            <a:r>
              <a:rPr lang="ru-RU" dirty="0" err="1" smtClean="0">
                <a:solidFill>
                  <a:srgbClr val="7030A0"/>
                </a:solidFill>
              </a:rPr>
              <a:t>кліпаємо</a:t>
            </a:r>
            <a:r>
              <a:rPr lang="ru-RU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Оченята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відпочили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(</a:t>
            </a:r>
            <a:r>
              <a:rPr lang="ru-RU" dirty="0" err="1">
                <a:solidFill>
                  <a:srgbClr val="7030A0"/>
                </a:solidFill>
              </a:rPr>
              <a:t>закриваємо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очі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накриваємо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долоньками</a:t>
            </a:r>
            <a:r>
              <a:rPr lang="ru-RU" dirty="0">
                <a:solidFill>
                  <a:srgbClr val="FF0000"/>
                </a:solidFill>
              </a:rPr>
              <a:t>)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Один</a:t>
            </a:r>
            <a:r>
              <a:rPr lang="ru-RU" dirty="0">
                <a:solidFill>
                  <a:srgbClr val="FF0000"/>
                </a:solidFill>
              </a:rPr>
              <a:t>, два, три, </a:t>
            </a:r>
            <a:r>
              <a:rPr lang="ru-RU" dirty="0" err="1">
                <a:solidFill>
                  <a:srgbClr val="FF0000"/>
                </a:solidFill>
              </a:rPr>
              <a:t>чотири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(</a:t>
            </a:r>
            <a:r>
              <a:rPr lang="ru-RU" dirty="0" err="1">
                <a:solidFill>
                  <a:srgbClr val="7030A0"/>
                </a:solidFill>
              </a:rPr>
              <a:t>відкриваємо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очі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посміхаємося</a:t>
            </a:r>
            <a:r>
              <a:rPr lang="ru-RU" dirty="0">
                <a:solidFill>
                  <a:srgbClr val="7030A0"/>
                </a:solidFill>
              </a:rPr>
              <a:t>)</a:t>
            </a:r>
            <a:endParaRPr lang="uk-UA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76672"/>
            <a:ext cx="6400800" cy="5073744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« </a:t>
            </a:r>
            <a:r>
              <a:rPr lang="uk-UA" sz="2800" dirty="0" smtClean="0">
                <a:solidFill>
                  <a:srgbClr val="FF0000"/>
                </a:solidFill>
              </a:rPr>
              <a:t>СПІЙМАЙ ПОМИЛКУ »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1.</a:t>
            </a:r>
            <a:r>
              <a:rPr lang="ru-RU" sz="2400" dirty="0" smtClean="0"/>
              <a:t> Я </a:t>
            </a:r>
            <a:r>
              <a:rPr lang="ru-RU" sz="2400" dirty="0" err="1" smtClean="0"/>
              <a:t>обожнюю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літо</a:t>
            </a:r>
            <a:r>
              <a:rPr lang="ru-RU" sz="2400" dirty="0" smtClean="0"/>
              <a:t> за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досхочу</a:t>
            </a:r>
            <a:r>
              <a:rPr lang="ru-RU" sz="2400" dirty="0" smtClean="0"/>
              <a:t> </a:t>
            </a:r>
            <a:r>
              <a:rPr lang="ru-RU" sz="2400" b="1" u="sng" dirty="0" err="1" smtClean="0"/>
              <a:t>байдики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бити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r>
              <a:rPr lang="uk-UA" sz="2400" dirty="0" smtClean="0">
                <a:solidFill>
                  <a:srgbClr val="FF0000"/>
                </a:solidFill>
              </a:rPr>
              <a:t> 2.</a:t>
            </a:r>
            <a:r>
              <a:rPr lang="uk-UA" sz="2400" dirty="0" smtClean="0"/>
              <a:t> Можна </a:t>
            </a:r>
            <a:r>
              <a:rPr lang="uk-UA" sz="2400" b="1" u="sng" dirty="0" smtClean="0"/>
              <a:t>вбити в голову</a:t>
            </a:r>
            <a:r>
              <a:rPr lang="uk-UA" sz="2400" u="sng" dirty="0" smtClean="0"/>
              <a:t> </a:t>
            </a:r>
            <a:r>
              <a:rPr lang="uk-UA" sz="2400" dirty="0" smtClean="0"/>
              <a:t>підручники і гуляти на свіжому повітрі з друзями, або кудись поїхати.</a:t>
            </a:r>
            <a:r>
              <a:rPr lang="uk-UA" sz="2400" dirty="0" smtClean="0">
                <a:solidFill>
                  <a:srgbClr val="FF0000"/>
                </a:solidFill>
              </a:rPr>
              <a:t>3. </a:t>
            </a:r>
            <a:r>
              <a:rPr lang="uk-UA" sz="2400" dirty="0" smtClean="0"/>
              <a:t>Вже в червні я б </a:t>
            </a:r>
            <a:r>
              <a:rPr lang="uk-UA" sz="2400" b="1" u="sng" dirty="0" smtClean="0"/>
              <a:t>за милу душу</a:t>
            </a:r>
            <a:r>
              <a:rPr lang="uk-UA" sz="2400" u="sng" dirty="0" smtClean="0"/>
              <a:t> </a:t>
            </a:r>
            <a:r>
              <a:rPr lang="uk-UA" sz="2400" dirty="0" smtClean="0"/>
              <a:t>поїхав би на море, але у мами з татом відпустка була тільки у серпні. </a:t>
            </a:r>
            <a:r>
              <a:rPr lang="uk-UA" sz="2400" dirty="0" smtClean="0">
                <a:solidFill>
                  <a:srgbClr val="FF0000"/>
                </a:solidFill>
              </a:rPr>
              <a:t>4.</a:t>
            </a:r>
            <a:r>
              <a:rPr lang="uk-UA" sz="2400" dirty="0" smtClean="0"/>
              <a:t>Тому я до серпня був вдома, але, щоб </a:t>
            </a:r>
            <a:r>
              <a:rPr lang="uk-UA" sz="2400" b="1" u="sng" dirty="0" smtClean="0"/>
              <a:t>пасти задніх </a:t>
            </a:r>
            <a:r>
              <a:rPr lang="uk-UA" sz="2400" dirty="0" smtClean="0"/>
              <a:t>восени у школі, робив шкільні завдання на літо.</a:t>
            </a:r>
            <a:r>
              <a:rPr lang="uk-UA" sz="2400" b="1" dirty="0" smtClean="0"/>
              <a:t> 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Довідка: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uk-UA" sz="1800" dirty="0" smtClean="0">
                <a:solidFill>
                  <a:srgbClr val="CC00CC"/>
                </a:solidFill>
              </a:rPr>
              <a:t>Не пасти задніх</a:t>
            </a:r>
          </a:p>
          <a:p>
            <a:r>
              <a:rPr lang="uk-UA" sz="1800" dirty="0" smtClean="0">
                <a:solidFill>
                  <a:srgbClr val="CC00CC"/>
                </a:solidFill>
              </a:rPr>
              <a:t>Викинути з голови</a:t>
            </a:r>
            <a:endParaRPr lang="ru-RU" sz="1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- Сьогодні на уроці я навчився …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uk-UA" sz="2800" dirty="0" smtClean="0">
                <a:solidFill>
                  <a:srgbClr val="FF0000"/>
                </a:solidFill>
              </a:rPr>
              <a:t>- Мені здалося важливим …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- На уроці мені сподобалось, що …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3"/>
            <a:ext cx="39357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3"/>
            <a:ext cx="3888432" cy="31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8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1. Вправа за підручником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2. Скласти речення із фразеологізмами (3), зробити їх розбір за членами речення. </a:t>
            </a:r>
            <a:endParaRPr lang="uk-UA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uk-UA" sz="2400" b="1" dirty="0">
                <a:solidFill>
                  <a:srgbClr val="FFC000"/>
                </a:solidFill>
              </a:rPr>
              <a:t>3. Скласти речення із фразеологізмами (3), зробити їх розбір за членами речення. </a:t>
            </a:r>
            <a:endParaRPr lang="uk-UA" sz="2400" b="1" dirty="0" smtClean="0">
              <a:solidFill>
                <a:srgbClr val="FFC000"/>
              </a:solidFill>
            </a:endParaRPr>
          </a:p>
          <a:p>
            <a:endParaRPr lang="ru-RU" sz="2400" dirty="0">
              <a:solidFill>
                <a:srgbClr val="FFC000"/>
              </a:solidFill>
            </a:endParaRPr>
          </a:p>
          <a:p>
            <a:r>
              <a:rPr lang="uk-UA" sz="2400" b="1" dirty="0">
                <a:solidFill>
                  <a:srgbClr val="FFC000"/>
                </a:solidFill>
              </a:rPr>
              <a:t>Намалювати ілюстрації до поданих речень. 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uk-UA" sz="2400" dirty="0"/>
              <a:t> </a:t>
            </a:r>
            <a:endParaRPr lang="ru-RU" sz="2400" dirty="0"/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916832"/>
            <a:ext cx="6400800" cy="2985512"/>
          </a:xfrm>
        </p:spPr>
        <p:txBody>
          <a:bodyPr>
            <a:normAutofit/>
          </a:bodyPr>
          <a:lstStyle/>
          <a:p>
            <a:pPr lvl="1" algn="ctr"/>
            <a:r>
              <a:rPr lang="uk-UA" sz="5400" b="1" dirty="0" smtClean="0">
                <a:solidFill>
                  <a:srgbClr val="C00000"/>
                </a:solidFill>
              </a:rPr>
              <a:t>Наснаги у роботі!</a:t>
            </a:r>
          </a:p>
          <a:p>
            <a:pPr lvl="1" algn="ctr"/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09634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0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uk-UA" sz="3200" b="1" dirty="0">
                <a:solidFill>
                  <a:srgbClr val="FF0000"/>
                </a:solidFill>
              </a:rPr>
              <a:t>Тугий на вуха</a:t>
            </a:r>
            <a:r>
              <a:rPr lang="uk-UA" sz="3200" dirty="0">
                <a:solidFill>
                  <a:srgbClr val="FF0000"/>
                </a:solidFill>
              </a:rPr>
              <a:t> дід сидів </a:t>
            </a:r>
            <a:r>
              <a:rPr lang="uk-UA" sz="3200" dirty="0" err="1">
                <a:solidFill>
                  <a:srgbClr val="FF0000"/>
                </a:solidFill>
              </a:rPr>
              <a:t>усадочку</a:t>
            </a:r>
            <a:r>
              <a:rPr lang="uk-UA" sz="32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r>
              <a:rPr lang="uk-UA" sz="3200" dirty="0">
                <a:solidFill>
                  <a:srgbClr val="FF0000"/>
                </a:solidFill>
              </a:rPr>
              <a:t>Чоловік </a:t>
            </a:r>
            <a:r>
              <a:rPr lang="uk-UA" sz="3200" b="1">
                <a:solidFill>
                  <a:srgbClr val="FF0000"/>
                </a:solidFill>
              </a:rPr>
              <a:t>лив </a:t>
            </a:r>
            <a:r>
              <a:rPr lang="uk-UA" sz="3200" b="1" smtClean="0">
                <a:solidFill>
                  <a:srgbClr val="FF0000"/>
                </a:solidFill>
              </a:rPr>
              <a:t>крокодиляч</a:t>
            </a:r>
            <a:r>
              <a:rPr lang="uk-UA" sz="3200" b="1" smtClean="0">
                <a:solidFill>
                  <a:srgbClr val="FF0000"/>
                </a:solidFill>
              </a:rPr>
              <a:t>і </a:t>
            </a:r>
            <a:r>
              <a:rPr lang="uk-UA" sz="3200" b="1" smtClean="0">
                <a:solidFill>
                  <a:srgbClr val="FF0000"/>
                </a:solidFill>
              </a:rPr>
              <a:t>сльози</a:t>
            </a:r>
            <a:r>
              <a:rPr lang="uk-UA" sz="3200" b="1" dirty="0">
                <a:solidFill>
                  <a:srgbClr val="FF0000"/>
                </a:solidFill>
              </a:rPr>
              <a:t>.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endParaRPr lang="uk-UA" sz="3200" b="1" dirty="0">
              <a:solidFill>
                <a:srgbClr val="FF0000"/>
              </a:solidFill>
            </a:endParaRPr>
          </a:p>
          <a:p>
            <a:r>
              <a:rPr lang="uk-UA" sz="3200" dirty="0" smtClean="0">
                <a:solidFill>
                  <a:srgbClr val="FF0000"/>
                </a:solidFill>
              </a:rPr>
              <a:t> </a:t>
            </a:r>
            <a:r>
              <a:rPr lang="uk-UA" sz="3200" dirty="0">
                <a:solidFill>
                  <a:srgbClr val="FF0000"/>
                </a:solidFill>
              </a:rPr>
              <a:t>Брат ніколи  </a:t>
            </a:r>
            <a:r>
              <a:rPr lang="uk-UA" sz="3200" b="1" dirty="0">
                <a:solidFill>
                  <a:srgbClr val="FF0000"/>
                </a:solidFill>
              </a:rPr>
              <a:t>не пас задніх. 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365104"/>
            <a:ext cx="7880663" cy="1872208"/>
          </a:xfrm>
        </p:spPr>
        <p:txBody>
          <a:bodyPr/>
          <a:lstStyle/>
          <a:p>
            <a:pPr algn="l"/>
            <a:r>
              <a:rPr lang="uk-UA" sz="4400" dirty="0" smtClean="0">
                <a:solidFill>
                  <a:srgbClr val="660033"/>
                </a:solidFill>
              </a:rPr>
              <a:t>              </a:t>
            </a:r>
            <a:r>
              <a:rPr lang="uk-UA" sz="4800" dirty="0" smtClean="0">
                <a:solidFill>
                  <a:srgbClr val="FF0000"/>
                </a:solidFill>
              </a:rPr>
              <a:t>р</a:t>
            </a:r>
            <a:r>
              <a:rPr lang="uk-UA" sz="4800" dirty="0" smtClean="0">
                <a:solidFill>
                  <a:srgbClr val="660033"/>
                </a:solidFill>
              </a:rPr>
              <a:t> д </a:t>
            </a:r>
            <a:r>
              <a:rPr lang="uk-UA" sz="4800" dirty="0" smtClean="0">
                <a:solidFill>
                  <a:srgbClr val="FFCC00"/>
                </a:solidFill>
              </a:rPr>
              <a:t>с</a:t>
            </a:r>
            <a:r>
              <a:rPr lang="uk-UA" sz="4800" dirty="0" smtClean="0">
                <a:solidFill>
                  <a:srgbClr val="660033"/>
                </a:solidFill>
              </a:rPr>
              <a:t> </a:t>
            </a:r>
            <a:r>
              <a:rPr lang="uk-UA" sz="48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uk-UA" sz="4800" dirty="0" smtClean="0">
                <a:solidFill>
                  <a:srgbClr val="660033"/>
                </a:solidFill>
              </a:rPr>
              <a:t> </a:t>
            </a:r>
            <a:r>
              <a:rPr lang="uk-UA" sz="4800" dirty="0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uk-UA" sz="4800" dirty="0" smtClean="0">
                <a:solidFill>
                  <a:srgbClr val="660033"/>
                </a:solidFill>
              </a:rPr>
              <a:t> </a:t>
            </a:r>
            <a:r>
              <a:rPr lang="uk-UA" sz="4800" dirty="0" smtClean="0">
                <a:solidFill>
                  <a:schemeClr val="tx1"/>
                </a:solidFill>
              </a:rPr>
              <a:t>ь</a:t>
            </a:r>
            <a:r>
              <a:rPr lang="uk-UA" sz="4800" dirty="0" smtClean="0">
                <a:solidFill>
                  <a:srgbClr val="660033"/>
                </a:solidFill>
              </a:rPr>
              <a:t> </a:t>
            </a:r>
            <a:r>
              <a:rPr lang="uk-UA" sz="4800" dirty="0" smtClean="0">
                <a:solidFill>
                  <a:srgbClr val="7030A0"/>
                </a:solidFill>
              </a:rPr>
              <a:t>т</a:t>
            </a:r>
            <a:r>
              <a:rPr lang="uk-UA" sz="4800" dirty="0" smtClean="0">
                <a:solidFill>
                  <a:srgbClr val="660033"/>
                </a:solidFill>
              </a:rPr>
              <a:t> </a:t>
            </a:r>
            <a:br>
              <a:rPr lang="uk-UA" sz="4800" dirty="0" smtClean="0">
                <a:solidFill>
                  <a:srgbClr val="660033"/>
                </a:solidFill>
              </a:rPr>
            </a:br>
            <a:r>
              <a:rPr lang="uk-UA" sz="4800" dirty="0" smtClean="0">
                <a:solidFill>
                  <a:srgbClr val="FF0000"/>
                </a:solidFill>
              </a:rPr>
              <a:t>Я</a:t>
            </a:r>
            <a:r>
              <a:rPr lang="uk-UA" sz="4000" dirty="0" smtClean="0">
                <a:solidFill>
                  <a:srgbClr val="FF0000"/>
                </a:solidFill>
              </a:rPr>
              <a:t>ким я хочу бачити себе на уроці?</a:t>
            </a:r>
            <a:r>
              <a:rPr lang="uk-UA" sz="4400" dirty="0" smtClean="0">
                <a:solidFill>
                  <a:srgbClr val="FF0000"/>
                </a:solidFill>
              </a:rPr>
              <a:t>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33744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Збери слово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34563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Р- рішучі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А- активні</a:t>
            </a:r>
          </a:p>
          <a:p>
            <a:r>
              <a:rPr lang="uk-UA" sz="3200" dirty="0" err="1" smtClean="0">
                <a:solidFill>
                  <a:srgbClr val="FF0000"/>
                </a:solidFill>
              </a:rPr>
              <a:t>Д-допитливі</a:t>
            </a:r>
            <a:endParaRPr lang="uk-UA" sz="3200" dirty="0" smtClean="0">
              <a:solidFill>
                <a:srgbClr val="FF0000"/>
              </a:solidFill>
            </a:endParaRPr>
          </a:p>
          <a:p>
            <a:r>
              <a:rPr lang="uk-UA" sz="3200" dirty="0" smtClean="0">
                <a:solidFill>
                  <a:srgbClr val="FF0000"/>
                </a:solidFill>
              </a:rPr>
              <a:t>І-інформовані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С-спокійні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Т-толерантні</a:t>
            </a:r>
          </a:p>
          <a:p>
            <a:r>
              <a:rPr lang="uk-UA" sz="3200" dirty="0" err="1" smtClean="0">
                <a:solidFill>
                  <a:srgbClr val="FF0000"/>
                </a:solidFill>
              </a:rPr>
              <a:t>Ь-працьовиті</a:t>
            </a:r>
            <a:endParaRPr lang="uk-UA" sz="32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uk-U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26097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6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-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Чому мені треба вивчати українську мову?</a:t>
            </a:r>
          </a:p>
          <a:p>
            <a:endParaRPr lang="uk-UA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800" dirty="0" smtClean="0"/>
              <a:t>- </a:t>
            </a:r>
            <a:r>
              <a:rPr lang="uk-UA" sz="2800" dirty="0" smtClean="0">
                <a:solidFill>
                  <a:srgbClr val="FF0000"/>
                </a:solidFill>
              </a:rPr>
              <a:t>Як допоможе тема «Фразеологізми» у вивченні української мови?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95" y="4221088"/>
            <a:ext cx="4910460" cy="2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01008"/>
            <a:ext cx="8496944" cy="2592288"/>
          </a:xfrm>
        </p:spPr>
        <p:txBody>
          <a:bodyPr/>
          <a:lstStyle/>
          <a:p>
            <a:pPr algn="l"/>
            <a:endParaRPr lang="ru-RU" sz="3200" b="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2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964488" cy="6984776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chemeClr val="accent3">
                    <a:lumMod val="50000"/>
                  </a:schemeClr>
                </a:solidFill>
              </a:rPr>
              <a:t>1. Це стійкі словосполучення</a:t>
            </a:r>
            <a:r>
              <a:rPr lang="uk-UA" sz="4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uk-UA" sz="4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4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dirty="0">
                <a:solidFill>
                  <a:srgbClr val="7030A0"/>
                </a:solidFill>
              </a:rPr>
              <a:t>2. Вони прикрашають нашу мову</a:t>
            </a:r>
            <a:r>
              <a:rPr lang="uk-UA" sz="4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4800" dirty="0">
                <a:solidFill>
                  <a:srgbClr val="FFC000"/>
                </a:solidFill>
              </a:rPr>
              <a:t/>
            </a:r>
            <a:br>
              <a:rPr lang="uk-UA" sz="4800" dirty="0">
                <a:solidFill>
                  <a:srgbClr val="FFC000"/>
                </a:solidFill>
              </a:rPr>
            </a:br>
            <a:r>
              <a:rPr lang="uk-UA" sz="4800" dirty="0">
                <a:solidFill>
                  <a:srgbClr val="FF0000"/>
                </a:solidFill>
              </a:rPr>
              <a:t>3. Їх вивчає розділ мовознавства «Фразеологія».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367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6584519" cy="3168352"/>
          </a:xfrm>
        </p:spPr>
        <p:txBody>
          <a:bodyPr/>
          <a:lstStyle/>
          <a:p>
            <a:pPr marL="0" indent="0" algn="l"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1. Фразеологізми вивчає розділ науки «Орфографія».</a:t>
            </a:r>
            <a:b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2. </a:t>
            </a:r>
            <a:r>
              <a:rPr lang="uk-UA" sz="2400" i="1" smtClean="0">
                <a:solidFill>
                  <a:srgbClr val="FF0000"/>
                </a:solidFill>
                <a:effectLst/>
              </a:rPr>
              <a:t>Фразеологізми надають </a:t>
            </a:r>
            <a:r>
              <a:rPr lang="uk-UA" sz="2400" i="1" dirty="0">
                <a:solidFill>
                  <a:srgbClr val="FF0000"/>
                </a:solidFill>
                <a:effectLst/>
              </a:rPr>
              <a:t>мовленню виразності, образності, емоційності. </a:t>
            </a:r>
            <a:r>
              <a:rPr lang="uk-UA" sz="2400" i="1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i="1" dirty="0" smtClean="0">
                <a:solidFill>
                  <a:srgbClr val="FF0000"/>
                </a:solidFill>
                <a:effectLst/>
              </a:rPr>
            </a:br>
            <a:r>
              <a:rPr lang="uk-UA" sz="2400" i="1" dirty="0" smtClean="0">
                <a:solidFill>
                  <a:srgbClr val="7030A0"/>
                </a:solidFill>
                <a:effectLst/>
              </a:rPr>
              <a:t>3.Фразеологія </a:t>
            </a:r>
            <a:r>
              <a:rPr lang="uk-UA" sz="2400" i="1" dirty="0">
                <a:solidFill>
                  <a:srgbClr val="7030A0"/>
                </a:solidFill>
                <a:effectLst/>
              </a:rPr>
              <a:t>– скарбниця спостережливості й мудрості </a:t>
            </a:r>
            <a:r>
              <a:rPr lang="uk-UA" sz="2400" i="1" dirty="0" smtClean="0">
                <a:solidFill>
                  <a:srgbClr val="7030A0"/>
                </a:solidFill>
                <a:effectLst/>
              </a:rPr>
              <a:t>народу.</a:t>
            </a:r>
            <a:br>
              <a:rPr lang="uk-UA" sz="2400" i="1" dirty="0" smtClean="0">
                <a:solidFill>
                  <a:srgbClr val="7030A0"/>
                </a:solidFill>
                <a:effectLst/>
              </a:rPr>
            </a:br>
            <a:r>
              <a:rPr lang="uk-UA" sz="2400" b="0" dirty="0">
                <a:solidFill>
                  <a:schemeClr val="accent3">
                    <a:lumMod val="50000"/>
                  </a:schemeClr>
                </a:solidFill>
                <a:effectLst/>
              </a:rPr>
              <a:t>4</a:t>
            </a:r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effectLst/>
              </a:rPr>
              <a:t>Багатство і різноманітність фразеологізмів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не дають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effectLst/>
              </a:rPr>
              <a:t>можливість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живописно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effectLst/>
              </a:rPr>
              <a:t> передати думку, відтворити й описати ситуації людського життя.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021288" cy="3849608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Так чи ні? </a:t>
            </a:r>
          </a:p>
          <a:p>
            <a:endParaRPr lang="uk-UA" sz="54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115212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6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352928" cy="5904656"/>
          </a:xfrm>
        </p:spPr>
        <p:txBody>
          <a:bodyPr>
            <a:normAutofit/>
          </a:bodyPr>
          <a:lstStyle/>
          <a:p>
            <a:pPr algn="ctr"/>
            <a:endParaRPr lang="uk-UA" dirty="0" smtClean="0"/>
          </a:p>
          <a:p>
            <a:pPr marL="45720" indent="0" algn="ctr">
              <a:buNone/>
            </a:pPr>
            <a:r>
              <a:rPr lang="uk-UA" sz="4800" b="1" dirty="0" smtClean="0">
                <a:solidFill>
                  <a:srgbClr val="FF0000"/>
                </a:solidFill>
              </a:rPr>
              <a:t>?</a:t>
            </a:r>
            <a:endParaRPr lang="uk-UA" sz="4800" b="1" dirty="0">
              <a:solidFill>
                <a:srgbClr val="FF0000"/>
              </a:solidFill>
            </a:endParaRPr>
          </a:p>
          <a:p>
            <a:pPr algn="ctr"/>
            <a:endParaRPr lang="uk-UA" sz="4800" dirty="0" smtClean="0"/>
          </a:p>
          <a:p>
            <a:pPr marL="45720" indent="0" algn="ctr">
              <a:buNone/>
            </a:pPr>
            <a:r>
              <a:rPr lang="uk-UA" sz="4800" b="1" dirty="0" smtClean="0">
                <a:solidFill>
                  <a:srgbClr val="FF0000"/>
                </a:solidFill>
              </a:rPr>
              <a:t>?</a:t>
            </a:r>
            <a:r>
              <a:rPr lang="uk-UA" sz="4800" b="1" dirty="0" smtClean="0"/>
              <a:t>        Фразеологізми       </a:t>
            </a:r>
            <a:r>
              <a:rPr lang="uk-UA" sz="4800" b="1" dirty="0" smtClean="0">
                <a:solidFill>
                  <a:srgbClr val="FF0000"/>
                </a:solidFill>
              </a:rPr>
              <a:t>?</a:t>
            </a:r>
          </a:p>
          <a:p>
            <a:pPr marL="45720" indent="0" algn="ctr">
              <a:buNone/>
            </a:pPr>
            <a:endParaRPr lang="uk-UA" sz="4800" b="1" dirty="0"/>
          </a:p>
          <a:p>
            <a:pPr marL="45720" indent="0" algn="ctr">
              <a:buNone/>
            </a:pPr>
            <a:r>
              <a:rPr lang="uk-UA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61776"/>
          </a:xfrm>
        </p:spPr>
        <p:txBody>
          <a:bodyPr>
            <a:normAutofit lnSpcReduction="10000"/>
          </a:bodyPr>
          <a:lstStyle/>
          <a:p>
            <a:r>
              <a:rPr lang="uk-UA" sz="3200" b="1" i="1" dirty="0" smtClean="0"/>
              <a:t>1.</a:t>
            </a:r>
            <a:r>
              <a:rPr lang="ru-RU" sz="3200" i="1" dirty="0"/>
              <a:t>В </a:t>
            </a:r>
            <a:r>
              <a:rPr lang="ru-RU" sz="3200" i="1" dirty="0" err="1"/>
              <a:t>ті</a:t>
            </a:r>
            <a:r>
              <a:rPr lang="ru-RU" sz="3200" i="1" dirty="0"/>
              <a:t> </a:t>
            </a:r>
            <a:r>
              <a:rPr lang="ru-RU" sz="3200" i="1" dirty="0" err="1"/>
              <a:t>пущі</a:t>
            </a:r>
            <a:r>
              <a:rPr lang="ru-RU" sz="3200" i="1" dirty="0"/>
              <a:t> не заходила </a:t>
            </a:r>
            <a:r>
              <a:rPr lang="ru-RU" sz="3200" i="1" dirty="0" err="1"/>
              <a:t>ніколи</a:t>
            </a:r>
            <a:r>
              <a:rPr lang="ru-RU" sz="3200" i="1" dirty="0"/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ні</a:t>
            </a:r>
            <a:r>
              <a:rPr lang="ru-RU" sz="3200" b="1" i="1" dirty="0">
                <a:solidFill>
                  <a:srgbClr val="FF0000"/>
                </a:solidFill>
              </a:rPr>
              <a:t> одна жива </a:t>
            </a:r>
            <a:r>
              <a:rPr lang="ru-RU" sz="3200" b="1" i="1" dirty="0" smtClean="0">
                <a:solidFill>
                  <a:srgbClr val="FF0000"/>
                </a:solidFill>
              </a:rPr>
              <a:t>душа </a:t>
            </a:r>
            <a:r>
              <a:rPr lang="ru-RU" sz="3200" i="1" dirty="0" smtClean="0"/>
              <a:t>(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</a:t>
            </a:r>
            <a:r>
              <a:rPr lang="ru-RU" sz="3200" i="1" dirty="0"/>
              <a:t>).</a:t>
            </a:r>
            <a:endParaRPr lang="ru-RU" sz="3200" dirty="0"/>
          </a:p>
          <a:p>
            <a:r>
              <a:rPr lang="uk-UA" sz="3200" b="1" i="1" dirty="0"/>
              <a:t>2.</a:t>
            </a:r>
            <a:r>
              <a:rPr lang="uk-UA" sz="3200" b="1" dirty="0"/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До </a:t>
            </a:r>
            <a:r>
              <a:rPr lang="ru-RU" sz="3200" b="1" i="1" dirty="0" err="1">
                <a:solidFill>
                  <a:srgbClr val="FF0000"/>
                </a:solidFill>
              </a:rPr>
              <a:t>нових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віників</a:t>
            </a:r>
            <a:r>
              <a:rPr lang="uk-UA" sz="3200" i="1" dirty="0"/>
              <a:t> Сашко </a:t>
            </a:r>
            <a:r>
              <a:rPr lang="ru-RU" sz="3200" i="1" dirty="0" err="1" smtClean="0"/>
              <a:t>пам’ятатиме</a:t>
            </a:r>
            <a:r>
              <a:rPr lang="uk-UA" sz="3200" i="1" dirty="0" smtClean="0"/>
              <a:t>.</a:t>
            </a:r>
            <a:endParaRPr lang="ru-RU" sz="3200" dirty="0"/>
          </a:p>
          <a:p>
            <a:r>
              <a:rPr lang="uk-UA" sz="3200" b="1" dirty="0"/>
              <a:t>3.</a:t>
            </a:r>
            <a:r>
              <a:rPr lang="uk-UA" sz="3200" i="1" dirty="0"/>
              <a:t> </a:t>
            </a:r>
            <a:r>
              <a:rPr lang="ru-RU" sz="3200" i="1" dirty="0" err="1" smtClean="0"/>
              <a:t>Дарина</a:t>
            </a:r>
            <a:r>
              <a:rPr lang="ru-RU" sz="3200" i="1" dirty="0" smtClean="0"/>
              <a:t> </a:t>
            </a:r>
            <a:r>
              <a:rPr lang="ru-RU" sz="3200" i="1" dirty="0"/>
              <a:t>знала</a:t>
            </a:r>
            <a:r>
              <a:rPr lang="uk-UA" sz="3200" i="1" dirty="0"/>
              <a:t> татові </a:t>
            </a:r>
            <a:r>
              <a:rPr lang="ru-RU" sz="3200" b="1" i="1" dirty="0" err="1">
                <a:solidFill>
                  <a:srgbClr val="FF0000"/>
                </a:solidFill>
              </a:rPr>
              <a:t>залізні</a:t>
            </a:r>
            <a:r>
              <a:rPr lang="uk-UA" sz="3200" i="1" dirty="0">
                <a:solidFill>
                  <a:srgbClr val="FF0000"/>
                </a:solidFill>
              </a:rPr>
              <a:t>  </a:t>
            </a:r>
            <a:r>
              <a:rPr lang="ru-RU" sz="3200" b="1" i="1" dirty="0">
                <a:solidFill>
                  <a:srgbClr val="FF0000"/>
                </a:solidFill>
              </a:rPr>
              <a:t>правила</a:t>
            </a:r>
            <a:r>
              <a:rPr lang="uk-UA" sz="3200" b="1" i="1" dirty="0"/>
              <a:t>.</a:t>
            </a:r>
            <a:endParaRPr lang="ru-RU" sz="3200" dirty="0"/>
          </a:p>
          <a:p>
            <a:r>
              <a:rPr lang="uk-UA" sz="3200" b="1" dirty="0"/>
              <a:t>4.</a:t>
            </a:r>
            <a:r>
              <a:rPr lang="ru-RU" sz="3200" b="1" i="1" dirty="0"/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Гостра</a:t>
            </a:r>
            <a:r>
              <a:rPr lang="ru-RU" sz="3200" b="1" i="1" dirty="0" smtClean="0">
                <a:solidFill>
                  <a:srgbClr val="FF0000"/>
                </a:solidFill>
              </a:rPr>
              <a:t> на </a:t>
            </a:r>
            <a:r>
              <a:rPr lang="ru-RU" sz="3200" b="1" i="1" dirty="0" err="1">
                <a:solidFill>
                  <a:srgbClr val="FF0000"/>
                </a:solidFill>
              </a:rPr>
              <a:t>язик</a:t>
            </a:r>
            <a:r>
              <a:rPr lang="ru-RU" sz="3200" i="1" dirty="0"/>
              <a:t>, вона </a:t>
            </a:r>
            <a:r>
              <a:rPr lang="ru-RU" sz="3200" i="1" dirty="0" smtClean="0"/>
              <a:t>не </a:t>
            </a:r>
            <a:r>
              <a:rPr lang="ru-RU" sz="3200" i="1" dirty="0" err="1" smtClean="0"/>
              <a:t>змовчала</a:t>
            </a:r>
            <a:r>
              <a:rPr lang="ru-RU" sz="3200" i="1" dirty="0" smtClean="0"/>
              <a:t>.</a:t>
            </a:r>
            <a:endParaRPr lang="ru-RU" sz="3200" dirty="0"/>
          </a:p>
          <a:p>
            <a:r>
              <a:rPr lang="uk-UA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6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375</TotalTime>
  <Words>435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Пролунав для нас дзвінок,  починаємо урок</vt:lpstr>
      <vt:lpstr>              р д с а і ь т  Яким я хочу бачити себе на уроці?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1. Фразеологізми вивчає розділ науки «Орфографія». 2. Фразеологізми надають мовленню виразності, образності, емоційності.  3.Фразеологія – скарбниця спостережливості й мудрості народу. 4. Багатство і різноманітність фразеологізмів не дають можливість живописно передати думку, відтворити й описати ситуації людського життя.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Пролунав для нас дзвінок,  починаємо урок</dc:title>
  <dc:creator>User</dc:creator>
  <cp:lastModifiedBy>User</cp:lastModifiedBy>
  <cp:revision>44</cp:revision>
  <dcterms:created xsi:type="dcterms:W3CDTF">2020-10-19T17:24:34Z</dcterms:created>
  <dcterms:modified xsi:type="dcterms:W3CDTF">2021-02-01T16:56:41Z</dcterms:modified>
</cp:coreProperties>
</file>