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50439A-FA96-4CC8-8DB7-1FB7509A9666}" type="datetimeFigureOut">
              <a:rPr lang="uk-UA" smtClean="0"/>
              <a:t>24.01.2021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BE3984-38C8-48E5-880E-01455E709496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skripnikmarina.ucoz.ua/_ph/19/2/958637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2328" cy="38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skripnikmarina.ucoz.ua/_ph/19/2/373306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6542"/>
            <a:ext cx="3686175" cy="475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skripnikmarina.ucoz.ua/_ph/19/2/959072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21" y="260648"/>
            <a:ext cx="3810000" cy="2419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skripnikmarina.ucoz.ua/_ph/19/2/6978997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4094"/>
            <a:ext cx="3810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skripnikmarina.ucoz.ua/_ph/19/2/4243308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200"/>
            <a:ext cx="3581400" cy="475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portfel.at.ua/_dr/9/405040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048000" cy="4314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9700" y="2490133"/>
            <a:ext cx="69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Цікаве про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Т. </a:t>
            </a:r>
            <a:r>
              <a:rPr lang="ru-RU" sz="6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Шевченка</a:t>
            </a:r>
            <a:endParaRPr lang="uk-UA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brary.oseu.edu.ua/Shevchenko_200/picture/06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" b="6933"/>
          <a:stretch/>
        </p:blipFill>
        <p:spPr bwMode="auto">
          <a:xfrm>
            <a:off x="323528" y="372515"/>
            <a:ext cx="6758379" cy="5611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141" y="5983790"/>
            <a:ext cx="525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Титульна сторінка «Кобзаря» Т. Шевченка 1840р.</a:t>
            </a:r>
          </a:p>
        </p:txBody>
      </p:sp>
      <p:pic>
        <p:nvPicPr>
          <p:cNvPr id="14340" name="Picture 4" descr="http://www.nbuv.gov.ua/sites/default/files/ex/2014-02_exhibitions_field_ex_gallery/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33282" y="2169516"/>
            <a:ext cx="2728199" cy="4460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543" y="620688"/>
            <a:ext cx="525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Кирило-Мефодіївське братство</a:t>
            </a:r>
          </a:p>
        </p:txBody>
      </p:sp>
      <p:pic>
        <p:nvPicPr>
          <p:cNvPr id="15362" name="Picture 2" descr="https://upload.wikimedia.org/wikipedia/uk/b/bf/%D0%91%D1%96%D0%BB%D0%BE%D0%B7%D0%B5%D1%80%D1%81%D1%8C%D0%BA%D0%B8%D0%B9_%D0%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8" y="2627620"/>
            <a:ext cx="2286000" cy="334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427" y="5939988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Білозерський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4211" y="4643844"/>
            <a:ext cx="114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Гулак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I:\gula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4751" r="4253" b="8344"/>
          <a:stretch/>
        </p:blipFill>
        <p:spPr bwMode="auto">
          <a:xfrm>
            <a:off x="2533837" y="1547500"/>
            <a:ext cx="2185487" cy="3144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http://incognita.day.kiev.ua/img/hist/kostmarov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63" y="2790113"/>
            <a:ext cx="2600373" cy="3304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1867" y="6011996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Костомаров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9" descr="Пантелеймон Кулі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18" y="1217817"/>
            <a:ext cx="2239738" cy="3144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46671" y="4346520"/>
            <a:ext cx="113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Куліш</a:t>
            </a:r>
          </a:p>
        </p:txBody>
      </p:sp>
    </p:spTree>
    <p:extLst>
      <p:ext uri="{BB962C8B-B14F-4D97-AF65-F5344CB8AC3E}">
        <p14:creationId xmlns:p14="http://schemas.microsoft.com/office/powerpoint/2010/main" val="3361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thumb/b/b6/N_Kostomarov.jpg/640px-N_Kostom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42" y="332656"/>
            <a:ext cx="4718238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9511" y="6165304"/>
            <a:ext cx="236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 Костомаров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783" y="6228020"/>
            <a:ext cx="300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Вакс. «Арешт». 1961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1" name="Picture 9" descr="http://lutsk.ua-katalog.info/userfiles/image/13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9" y="2664952"/>
            <a:ext cx="4663894" cy="360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dea.archives.gov.ua/img/shevchenko200/painter/pencil/pencil%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3" y="388471"/>
            <a:ext cx="4580272" cy="585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538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«Автопортрет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червень-грудень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1847 р.,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Орськ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tsdea.archives.gov.ua/img/shevchenko200/painter/sepia/sepia%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50" y="116632"/>
            <a:ext cx="4824030" cy="5709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805264"/>
            <a:ext cx="379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«Автопортрет» (1849 р., Оренбург)</a:t>
            </a:r>
          </a:p>
        </p:txBody>
      </p:sp>
    </p:spTree>
    <p:extLst>
      <p:ext uri="{BB962C8B-B14F-4D97-AF65-F5344CB8AC3E}">
        <p14:creationId xmlns:p14="http://schemas.microsoft.com/office/powerpoint/2010/main" val="3361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.Г.Шевченко. Експедиційний табір у степу. Папір, олівець (14,7 × 23,2 см). [26.V – 1.VI 1848]. Державний музей Т. Г. Шевченка АН УРСР, Київ,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620000" cy="478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414043"/>
            <a:ext cx="535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Експедиційний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степу.</a:t>
            </a:r>
            <a:r>
              <a:rPr lang="ru-RU" dirty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1848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Т.Г.Шевченко. Тигр. Тонований папір, акварель (15,6 × 31 см). [Koc-Арал]. [20.ХІ 1848]. Державний музей Т. Г. Шевченка АН УРСР, Київ, інв. № г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8500" r="18405" b="12152"/>
          <a:stretch/>
        </p:blipFill>
        <p:spPr bwMode="auto">
          <a:xfrm>
            <a:off x="713997" y="314349"/>
            <a:ext cx="5024930" cy="2889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203684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losukraine.com/media/publications/oldrid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528"/>
            <a:ext cx="4580874" cy="6107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095037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Олдрідж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Шевченко. 1915р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Леоніда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Пастернака 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tsdea.archives.gov.ua/img/shevchenko200/painter/pencil/pencil%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45728" cy="57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587901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Олдріджа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1858р.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960024"/>
            <a:ext cx="413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Карімов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 Побратими. Шевченко Т. і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Олдрідж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в Петербурзі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verediuk.com.ua/wp-content/uploads/2015/04/Pobratimyi-T.-SHevchenko-i-A.-Oldridzh-u-Peterburge-P.V.Karim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6" y="980508"/>
            <a:ext cx="7620000" cy="396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proznanie.ru/photo/image13505423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"/>
          <a:stretch/>
        </p:blipFill>
        <p:spPr bwMode="auto">
          <a:xfrm>
            <a:off x="4858047" y="1556792"/>
            <a:ext cx="3781197" cy="483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6433" y="6393557"/>
            <a:ext cx="319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Олдрідж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ролі Отелло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evchenko portret Kul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911"/>
            <a:ext cx="4464496" cy="5592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784" y="5951021"/>
            <a:ext cx="42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Шевченко. Портрет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Пантелеймона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Кулиша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1847р.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4361" y="338216"/>
            <a:ext cx="436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Г.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Йосип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Микита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:\Брати Т. Г. Шевченка – Йосип і Мики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96" y="696857"/>
            <a:ext cx="4032448" cy="5396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editor.inhost.com.ua/storage/44.%20%CF%EE%F0%F2%F0%E5%F2%20%CC%E0%F0%B3%BF%20%C2%E0%F1%E8%EB%B3%E2%ED%E8%20%CC%E0%EA%F1%E8%EC%EE%E2%E8%F7.%201859.%20%D2%EE%EC.%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7" y="1412776"/>
            <a:ext cx="4225373" cy="5283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4361" y="61249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СВАХА. Портрет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Марії Максимович, яка шукала Шевченкові наречену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92080" y="2789312"/>
            <a:ext cx="3096344" cy="608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 Шевченко. План хати.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Архітектурний проект. 1860</a:t>
            </a:r>
            <a:endParaRPr lang="uk-UA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lh4.ggpht.com/_FP9AXc5yaBA/R9GhL3VfD7I/AAAAAAAAARQ/ngRhpM2BCXA/s800/2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7836" r="20891" b="23221"/>
          <a:stretch/>
        </p:blipFill>
        <p:spPr bwMode="auto">
          <a:xfrm>
            <a:off x="323528" y="3212976"/>
            <a:ext cx="4738255" cy="257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tyzhden.ua/content/v1/img/forall/file/52_shev_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/>
          <a:stretch/>
        </p:blipFill>
        <p:spPr bwMode="auto">
          <a:xfrm>
            <a:off x="1205161" y="321857"/>
            <a:ext cx="4104456" cy="3072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s6.wikiart.org/images/taras-shevchenko/architectural-project-of-private-house-side-facade-18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35144" r="20546" b="23225"/>
          <a:stretch/>
        </p:blipFill>
        <p:spPr bwMode="auto">
          <a:xfrm>
            <a:off x="4321671" y="3645024"/>
            <a:ext cx="4524498" cy="2525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8886" y="5815299"/>
            <a:ext cx="5760640" cy="955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base">
              <a:spcAft>
                <a:spcPct val="0"/>
              </a:spcAft>
            </a:pP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ОМРІЯНА ХАТА.</a:t>
            </a:r>
          </a:p>
          <a:p>
            <a:pPr lvl="0" algn="l" fontAlgn="base">
              <a:spcAft>
                <a:spcPct val="0"/>
              </a:spcAft>
            </a:pP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Креслення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 – так він уявляв своє майбутнє житло на Канівській горі біля Дніпра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8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Мені_тринадцятий_минало_Їжак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02679"/>
            <a:ext cx="8372475" cy="576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7844" y="6150114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Тарас-пастух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І. С.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Їжакевич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8066" y="6336488"/>
            <a:ext cx="468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Тарас Шевченко.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Букварь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Южнорусскій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litopys.org.ua/shevchenko/zob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911"/>
            <a:ext cx="3952875" cy="586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kripnikmarina.ucoz.ua/_ph/20/2/4135197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1" y="188640"/>
            <a:ext cx="2559336" cy="3487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Файл:Тарас Шевченко. Букварь Южнорусскій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3240360" cy="4872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ooks.ieremenko.net/wp-content/uploads/2013/05/%D0%91%D1%83%D0%BA%D0%B2%D0%B0%D1%80%D1%8C-%D0%AE%D0%B6%D0%BD%D0%BE%D1%80%D1%83%D1%81%D1%81%D0%BA%D0%B0%D1%8F-%D0%90%D0%B7%D0%B1%D1%83%D0%BA%D0%B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956739" cy="4174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ukrlitzno.com.ua/wp-content/uploads/2010/10/%D0%9F%D0%B0%D0%BD%D1%82%D0%B5%D0%BB%D0%B5%D0%B9%D0%BC%D0%BE%D0%BD-%D0%9A%D1%83%D0%BB%D1%96%D1%88-1819%E2%80%941897.-%D0%91%D1%96%D0%BE%D0%B3%D1%80%D0%B0%D1%84%D1%96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90" y="404664"/>
            <a:ext cx="19050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toloka.to/photos/1008171133361017_f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125454" cy="489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kripnikmarina.ucoz.ua/_ph/20/2/1673219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7" y="187038"/>
            <a:ext cx="2449316" cy="3349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232" y="6372036"/>
            <a:ext cx="254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Граматка» П.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Куліша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6" descr="http://4.bp.blogspot.com/-BU4qO4T6gGY/UUm5m3UWmLI/AAAAAAAADUY/fitAolLI4O0/s1600/%D0%98%D0%B7%D0%BE%D0%B1%D1%80%D0%B0%D0%B6%D0%B5%D0%BD%D0%B8%D0%B5+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6430"/>
            <a:ext cx="5181290" cy="3521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331" y="6165304"/>
            <a:ext cx="425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Шевченко.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Букварь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Южнорусскій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0" descr="http://otrok-ua.ru/fileadmin/user_upload/003/sh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24426"/>
            <a:ext cx="207927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erzava.com/wp-content/uploads/2016/02/Nikolaj-Semenovich-Les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7" y="404664"/>
            <a:ext cx="5237386" cy="5810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2328" y="6217715"/>
            <a:ext cx="181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 Лєсков</a:t>
            </a:r>
          </a:p>
        </p:txBody>
      </p:sp>
    </p:spTree>
    <p:extLst>
      <p:ext uri="{BB962C8B-B14F-4D97-AF65-F5344CB8AC3E}">
        <p14:creationId xmlns:p14="http://schemas.microsoft.com/office/powerpoint/2010/main" val="2897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цікаве про шевче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42287"/>
            <a:ext cx="7128792" cy="397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museumshevchenko.org.ua/flash-point/uploads/gallery/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04" y="3573016"/>
            <a:ext cx="5942236" cy="289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444044"/>
            <a:ext cx="455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Кирилівка (тепер село Шевченкове)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514" y="3933056"/>
            <a:ext cx="552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«Хата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батьків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Т.Г.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Шевченка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с.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Кирилівці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Ескіз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 офорта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вересень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1843 р.,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Кирилівка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 descr="http://tsdea.archives.gov.ua/img/shevchenko200/painter/pencil/pencil%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4" y="283255"/>
            <a:ext cx="552209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useumshevchenko.org.ua/flash-point/uploads/gallery/3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0" y="429201"/>
            <a:ext cx="3829168" cy="6030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4798" y="6156012"/>
            <a:ext cx="487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(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Грушівський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Григорій Іванович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7612" y="6248980"/>
            <a:ext cx="353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 Васильович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Енгельгардт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i066.radikal.ru/1002/50/95c845bc9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11" y="323364"/>
            <a:ext cx="4711161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useumshevchenko.org.ua/flash-point/uploads/gallery/3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3101"/>
            <a:ext cx="34480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754" y="5579948"/>
            <a:ext cx="342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Енгельгардт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Софія Григорівна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useumshevchenko.org.ua/flash-point/uploads/gallery/3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8"/>
          <a:stretch/>
        </p:blipFill>
        <p:spPr bwMode="auto">
          <a:xfrm>
            <a:off x="308184" y="3285854"/>
            <a:ext cx="5688634" cy="317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1115" y="6444043"/>
            <a:ext cx="380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Імператорська Академія мистецтв</a:t>
            </a:r>
            <a:endParaRPr lang="uk-UA" dirty="0"/>
          </a:p>
        </p:txBody>
      </p:sp>
      <p:pic>
        <p:nvPicPr>
          <p:cNvPr id="16387" name="Picture 3" descr="I:\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72" y="260648"/>
            <a:ext cx="5547283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Шевченко. Учень Академії мистецтв перед мольбертом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-shevchenko.name/files/THSh/paints/1961-07a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0590"/>
            <a:ext cx="7620000" cy="5200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613" y="5795972"/>
            <a:ext cx="259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Козацький бенкет.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1838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h3.ggpht.com/_0ob9WzPAIoA/R8sWcmIxvAI/AAAAAAAAAI8/n4D4HB64pYI/s800/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356" r="2764" b="8034"/>
          <a:stretch/>
        </p:blipFill>
        <p:spPr bwMode="auto">
          <a:xfrm>
            <a:off x="4211960" y="327284"/>
            <a:ext cx="4649369" cy="592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5220" y="6309320"/>
            <a:ext cx="338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Хлопчик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собакою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1840</a:t>
            </a:r>
            <a:endParaRPr lang="uk-UA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271" name="Picture 7" descr="http://sverediuk.com.ua/wp-content/uploads/2015/04/Molodoy-Taras-SHevchenko-v-masterskoy-u-K.P.-Bryullova-G.Melih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0" y="1286762"/>
            <a:ext cx="4246987" cy="42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160" y="5517232"/>
            <a:ext cx="375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Меліхов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Молодий Шевченко у майстерні у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Брюлова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verediuk.com.ua/wp-content/uploads/2015/04/V-1860-godu-sovet-Akademii-hudozhestv-udostoil-Tarasa-Grigorevicha-zvaniya-akademika-gravyuryi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09390"/>
            <a:ext cx="7416824" cy="571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848" y="6021288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Рєзнік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 році рада Академії Мистецтв присуджує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Шевченку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звання академіка гравюри</a:t>
            </a:r>
          </a:p>
        </p:txBody>
      </p:sp>
    </p:spTree>
    <p:extLst>
      <p:ext uri="{BB962C8B-B14F-4D97-AF65-F5344CB8AC3E}">
        <p14:creationId xmlns:p14="http://schemas.microsoft.com/office/powerpoint/2010/main" val="3610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503</TotalTime>
  <Words>265</Words>
  <Application>Microsoft Office PowerPoint</Application>
  <PresentationFormat>Екран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Candara</vt:lpstr>
      <vt:lpstr>Symbol</vt:lpstr>
      <vt:lpstr>Times New Roman</vt:lpstr>
      <vt:lpstr>Волна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45</cp:revision>
  <dcterms:created xsi:type="dcterms:W3CDTF">2016-03-12T09:08:36Z</dcterms:created>
  <dcterms:modified xsi:type="dcterms:W3CDTF">2021-01-24T10:05:05Z</dcterms:modified>
</cp:coreProperties>
</file>