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1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06AB0-D831-4C22-B78A-D907A48084F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4EFCC0-ECA2-4ED2-A1B1-6B0675E5ABD3}">
      <dgm:prSet phldrT="[Текст]"/>
      <dgm:spPr/>
      <dgm:t>
        <a:bodyPr/>
        <a:lstStyle/>
        <a:p>
          <a:r>
            <a:rPr lang="uk-UA" dirty="0" smtClean="0"/>
            <a:t>Структура </a:t>
          </a:r>
        </a:p>
        <a:p>
          <a:r>
            <a:rPr lang="uk-UA" dirty="0" smtClean="0"/>
            <a:t>мови</a:t>
          </a:r>
          <a:endParaRPr lang="ru-RU" dirty="0"/>
        </a:p>
      </dgm:t>
    </dgm:pt>
    <dgm:pt modelId="{3A698BD7-DCFD-4393-92BF-8667CF8047E0}" type="parTrans" cxnId="{88D43F9C-2762-4403-BED5-3CE16DB652EB}">
      <dgm:prSet/>
      <dgm:spPr/>
      <dgm:t>
        <a:bodyPr/>
        <a:lstStyle/>
        <a:p>
          <a:endParaRPr lang="ru-RU"/>
        </a:p>
      </dgm:t>
    </dgm:pt>
    <dgm:pt modelId="{D6AA0DEB-B445-4D8B-BD1C-887D50186FDE}" type="sibTrans" cxnId="{88D43F9C-2762-4403-BED5-3CE16DB652EB}">
      <dgm:prSet/>
      <dgm:spPr/>
      <dgm:t>
        <a:bodyPr/>
        <a:lstStyle/>
        <a:p>
          <a:endParaRPr lang="ru-RU"/>
        </a:p>
      </dgm:t>
    </dgm:pt>
    <dgm:pt modelId="{3695303D-49A1-4A2B-990D-48B60EDCE0F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фонематичний слух</a:t>
          </a:r>
          <a:endParaRPr lang="ru-RU" dirty="0">
            <a:solidFill>
              <a:schemeClr val="tx1"/>
            </a:solidFill>
          </a:endParaRPr>
        </a:p>
      </dgm:t>
    </dgm:pt>
    <dgm:pt modelId="{3B4B441B-8A93-404C-BEBB-FE798842E992}" type="parTrans" cxnId="{BCD1B78E-DE46-4C3C-AD68-F14CC36E0462}">
      <dgm:prSet/>
      <dgm:spPr/>
      <dgm:t>
        <a:bodyPr/>
        <a:lstStyle/>
        <a:p>
          <a:endParaRPr lang="ru-RU"/>
        </a:p>
      </dgm:t>
    </dgm:pt>
    <dgm:pt modelId="{2A256684-DFAE-4EEC-A080-BB25954F1F1E}" type="sibTrans" cxnId="{BCD1B78E-DE46-4C3C-AD68-F14CC36E0462}">
      <dgm:prSet/>
      <dgm:spPr/>
      <dgm:t>
        <a:bodyPr/>
        <a:lstStyle/>
        <a:p>
          <a:endParaRPr lang="ru-RU"/>
        </a:p>
      </dgm:t>
    </dgm:pt>
    <dgm:pt modelId="{1C0109DD-D772-4C56-A82D-EF2368B2C77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словник</a:t>
          </a:r>
          <a:endParaRPr lang="ru-RU" dirty="0">
            <a:solidFill>
              <a:schemeClr val="tx1"/>
            </a:solidFill>
          </a:endParaRPr>
        </a:p>
      </dgm:t>
    </dgm:pt>
    <dgm:pt modelId="{6034FECB-8F7C-4650-BB8E-A9F3ACBA8A1A}" type="parTrans" cxnId="{7B80C25A-EE1E-4184-8F1D-E5C00C68B3D3}">
      <dgm:prSet/>
      <dgm:spPr/>
      <dgm:t>
        <a:bodyPr/>
        <a:lstStyle/>
        <a:p>
          <a:endParaRPr lang="ru-RU"/>
        </a:p>
      </dgm:t>
    </dgm:pt>
    <dgm:pt modelId="{D55F0FD1-67D1-43EE-9427-3FE950686382}" type="sibTrans" cxnId="{7B80C25A-EE1E-4184-8F1D-E5C00C68B3D3}">
      <dgm:prSet/>
      <dgm:spPr/>
      <dgm:t>
        <a:bodyPr/>
        <a:lstStyle/>
        <a:p>
          <a:endParaRPr lang="ru-RU"/>
        </a:p>
      </dgm:t>
    </dgm:pt>
    <dgm:pt modelId="{8EBF0156-87F4-4320-AC39-FFD1A35E2FD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зв’язна мова</a:t>
          </a:r>
          <a:endParaRPr lang="ru-RU" dirty="0">
            <a:solidFill>
              <a:schemeClr val="tx1"/>
            </a:solidFill>
          </a:endParaRPr>
        </a:p>
      </dgm:t>
    </dgm:pt>
    <dgm:pt modelId="{7AED684D-DB63-4BF4-B7B8-21AF42C9B630}" type="parTrans" cxnId="{ADB4C436-B209-4856-96D3-AE9CDE3FB339}">
      <dgm:prSet/>
      <dgm:spPr/>
      <dgm:t>
        <a:bodyPr/>
        <a:lstStyle/>
        <a:p>
          <a:endParaRPr lang="ru-RU"/>
        </a:p>
      </dgm:t>
    </dgm:pt>
    <dgm:pt modelId="{7F7D7450-B945-4B88-8DFC-0C0A36E2B347}" type="sibTrans" cxnId="{ADB4C436-B209-4856-96D3-AE9CDE3FB339}">
      <dgm:prSet/>
      <dgm:spPr/>
      <dgm:t>
        <a:bodyPr/>
        <a:lstStyle/>
        <a:p>
          <a:endParaRPr lang="ru-RU"/>
        </a:p>
      </dgm:t>
    </dgm:pt>
    <dgm:pt modelId="{D7A6BE2F-0C7D-4C3E-AED5-B4A276C1EF7A}">
      <dgm:prSet phldrT="[Текст]" custT="1"/>
      <dgm:spPr/>
      <dgm:t>
        <a:bodyPr/>
        <a:lstStyle/>
        <a:p>
          <a:r>
            <a:rPr lang="uk-UA" sz="1000" dirty="0" err="1" smtClean="0">
              <a:solidFill>
                <a:schemeClr val="tx1"/>
              </a:solidFill>
            </a:rPr>
            <a:t>звуковимова</a:t>
          </a:r>
          <a:endParaRPr lang="ru-RU" sz="1000" dirty="0">
            <a:solidFill>
              <a:schemeClr val="tx1"/>
            </a:solidFill>
          </a:endParaRPr>
        </a:p>
      </dgm:t>
    </dgm:pt>
    <dgm:pt modelId="{E0C8616B-C7DF-4A37-B859-B6AAFABBACB8}" type="parTrans" cxnId="{B24E4FAB-59E0-458E-8922-E16EE4C35210}">
      <dgm:prSet/>
      <dgm:spPr/>
      <dgm:t>
        <a:bodyPr/>
        <a:lstStyle/>
        <a:p>
          <a:endParaRPr lang="ru-RU"/>
        </a:p>
      </dgm:t>
    </dgm:pt>
    <dgm:pt modelId="{0BE22D4A-8234-46F0-9FF7-9CC5CDA8A066}" type="sibTrans" cxnId="{B24E4FAB-59E0-458E-8922-E16EE4C35210}">
      <dgm:prSet/>
      <dgm:spPr/>
      <dgm:t>
        <a:bodyPr/>
        <a:lstStyle/>
        <a:p>
          <a:endParaRPr lang="ru-RU"/>
        </a:p>
      </dgm:t>
    </dgm:pt>
    <dgm:pt modelId="{065ED6AE-ED24-4E20-8C3D-77F42E5CC634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граматика</a:t>
          </a:r>
          <a:endParaRPr lang="ru-RU" dirty="0">
            <a:solidFill>
              <a:schemeClr val="tx1"/>
            </a:solidFill>
          </a:endParaRPr>
        </a:p>
      </dgm:t>
    </dgm:pt>
    <dgm:pt modelId="{5375BFD0-D226-4FBF-A7A9-735EF990A519}" type="parTrans" cxnId="{D1AF863F-F3A2-494B-B76B-15EBC5B96BEA}">
      <dgm:prSet/>
      <dgm:spPr/>
      <dgm:t>
        <a:bodyPr/>
        <a:lstStyle/>
        <a:p>
          <a:endParaRPr lang="ru-RU"/>
        </a:p>
      </dgm:t>
    </dgm:pt>
    <dgm:pt modelId="{9076954C-E274-4761-B54A-14C05A90D3F0}" type="sibTrans" cxnId="{D1AF863F-F3A2-494B-B76B-15EBC5B96BEA}">
      <dgm:prSet/>
      <dgm:spPr/>
      <dgm:t>
        <a:bodyPr/>
        <a:lstStyle/>
        <a:p>
          <a:endParaRPr lang="ru-RU"/>
        </a:p>
      </dgm:t>
    </dgm:pt>
    <dgm:pt modelId="{0F4D9F00-BFA5-467B-AD84-E0638A29F8F1}" type="pres">
      <dgm:prSet presAssocID="{02106AB0-D831-4C22-B78A-D907A48084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0BB8E-620C-4F60-BF04-A3E948F67CF3}" type="pres">
      <dgm:prSet presAssocID="{CB4EFCC0-ECA2-4ED2-A1B1-6B0675E5ABD3}" presName="centerShape" presStyleLbl="node0" presStyleIdx="0" presStyleCnt="1"/>
      <dgm:spPr/>
      <dgm:t>
        <a:bodyPr/>
        <a:lstStyle/>
        <a:p>
          <a:endParaRPr lang="ru-RU"/>
        </a:p>
      </dgm:t>
    </dgm:pt>
    <dgm:pt modelId="{7E9D1465-90A6-4611-8CA3-8EDCC721979B}" type="pres">
      <dgm:prSet presAssocID="{3695303D-49A1-4A2B-990D-48B60EDCE0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A3FAF-66A5-444E-A513-25ECA25BD521}" type="pres">
      <dgm:prSet presAssocID="{3695303D-49A1-4A2B-990D-48B60EDCE0F1}" presName="dummy" presStyleCnt="0"/>
      <dgm:spPr/>
    </dgm:pt>
    <dgm:pt modelId="{A09B0FC4-5A4C-4932-8C6F-8EB8B3CA649D}" type="pres">
      <dgm:prSet presAssocID="{2A256684-DFAE-4EEC-A080-BB25954F1F1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F8C88B9-AB4B-4B4F-B0B1-E3FAFBA74F9F}" type="pres">
      <dgm:prSet presAssocID="{1C0109DD-D772-4C56-A82D-EF2368B2C7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AF6E4-0F52-4BDA-868C-C966B3E36C86}" type="pres">
      <dgm:prSet presAssocID="{1C0109DD-D772-4C56-A82D-EF2368B2C77E}" presName="dummy" presStyleCnt="0"/>
      <dgm:spPr/>
    </dgm:pt>
    <dgm:pt modelId="{D619C072-8FC4-4DB6-AC88-3A5A7B2362CA}" type="pres">
      <dgm:prSet presAssocID="{D55F0FD1-67D1-43EE-9427-3FE95068638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D4BD9C8-8CDC-4C22-B48D-4714732BB9D0}" type="pres">
      <dgm:prSet presAssocID="{065ED6AE-ED24-4E20-8C3D-77F42E5CC6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9EE4B-2CB0-421C-B471-F891ECE0C931}" type="pres">
      <dgm:prSet presAssocID="{065ED6AE-ED24-4E20-8C3D-77F42E5CC634}" presName="dummy" presStyleCnt="0"/>
      <dgm:spPr/>
    </dgm:pt>
    <dgm:pt modelId="{D03C1136-5448-4F88-B89C-6EFDD37E6ADA}" type="pres">
      <dgm:prSet presAssocID="{9076954C-E274-4761-B54A-14C05A90D3F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D92986A-09BC-4D8D-81D3-31CE18B1D35A}" type="pres">
      <dgm:prSet presAssocID="{8EBF0156-87F4-4320-AC39-FFD1A35E2F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699E1-D86C-410E-A63A-9AB87931D391}" type="pres">
      <dgm:prSet presAssocID="{8EBF0156-87F4-4320-AC39-FFD1A35E2FDF}" presName="dummy" presStyleCnt="0"/>
      <dgm:spPr/>
    </dgm:pt>
    <dgm:pt modelId="{B194FBD1-B512-4F17-8DDB-BA0665A273F2}" type="pres">
      <dgm:prSet presAssocID="{7F7D7450-B945-4B88-8DFC-0C0A36E2B34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1B42127-A163-49E0-9CBA-7770BEE39FD3}" type="pres">
      <dgm:prSet presAssocID="{D7A6BE2F-0C7D-4C3E-AED5-B4A276C1EF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ABF1C-0C51-407D-9948-1DCA27301347}" type="pres">
      <dgm:prSet presAssocID="{D7A6BE2F-0C7D-4C3E-AED5-B4A276C1EF7A}" presName="dummy" presStyleCnt="0"/>
      <dgm:spPr/>
    </dgm:pt>
    <dgm:pt modelId="{B711029F-AD75-42F9-BED2-B03084B5A548}" type="pres">
      <dgm:prSet presAssocID="{0BE22D4A-8234-46F0-9FF7-9CC5CDA8A06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B80C25A-EE1E-4184-8F1D-E5C00C68B3D3}" srcId="{CB4EFCC0-ECA2-4ED2-A1B1-6B0675E5ABD3}" destId="{1C0109DD-D772-4C56-A82D-EF2368B2C77E}" srcOrd="1" destOrd="0" parTransId="{6034FECB-8F7C-4650-BB8E-A9F3ACBA8A1A}" sibTransId="{D55F0FD1-67D1-43EE-9427-3FE950686382}"/>
    <dgm:cxn modelId="{CC90513D-39B4-42EF-BDB4-D7C785D144E2}" type="presOf" srcId="{0BE22D4A-8234-46F0-9FF7-9CC5CDA8A066}" destId="{B711029F-AD75-42F9-BED2-B03084B5A548}" srcOrd="0" destOrd="0" presId="urn:microsoft.com/office/officeart/2005/8/layout/radial6"/>
    <dgm:cxn modelId="{88D43F9C-2762-4403-BED5-3CE16DB652EB}" srcId="{02106AB0-D831-4C22-B78A-D907A48084FA}" destId="{CB4EFCC0-ECA2-4ED2-A1B1-6B0675E5ABD3}" srcOrd="0" destOrd="0" parTransId="{3A698BD7-DCFD-4393-92BF-8667CF8047E0}" sibTransId="{D6AA0DEB-B445-4D8B-BD1C-887D50186FDE}"/>
    <dgm:cxn modelId="{66BF2A37-9377-4DD1-8B3A-138D7B9DF891}" type="presOf" srcId="{065ED6AE-ED24-4E20-8C3D-77F42E5CC634}" destId="{4D4BD9C8-8CDC-4C22-B48D-4714732BB9D0}" srcOrd="0" destOrd="0" presId="urn:microsoft.com/office/officeart/2005/8/layout/radial6"/>
    <dgm:cxn modelId="{2FF33A57-8617-47DF-9BCE-4F766FF1FD5C}" type="presOf" srcId="{2A256684-DFAE-4EEC-A080-BB25954F1F1E}" destId="{A09B0FC4-5A4C-4932-8C6F-8EB8B3CA649D}" srcOrd="0" destOrd="0" presId="urn:microsoft.com/office/officeart/2005/8/layout/radial6"/>
    <dgm:cxn modelId="{BCD1B78E-DE46-4C3C-AD68-F14CC36E0462}" srcId="{CB4EFCC0-ECA2-4ED2-A1B1-6B0675E5ABD3}" destId="{3695303D-49A1-4A2B-990D-48B60EDCE0F1}" srcOrd="0" destOrd="0" parTransId="{3B4B441B-8A93-404C-BEBB-FE798842E992}" sibTransId="{2A256684-DFAE-4EEC-A080-BB25954F1F1E}"/>
    <dgm:cxn modelId="{4DE18B08-6705-48EC-AE91-BAB292769F46}" type="presOf" srcId="{7F7D7450-B945-4B88-8DFC-0C0A36E2B347}" destId="{B194FBD1-B512-4F17-8DDB-BA0665A273F2}" srcOrd="0" destOrd="0" presId="urn:microsoft.com/office/officeart/2005/8/layout/radial6"/>
    <dgm:cxn modelId="{09CAC43C-80A3-4DD9-9FFF-8BD0320D58BA}" type="presOf" srcId="{9076954C-E274-4761-B54A-14C05A90D3F0}" destId="{D03C1136-5448-4F88-B89C-6EFDD37E6ADA}" srcOrd="0" destOrd="0" presId="urn:microsoft.com/office/officeart/2005/8/layout/radial6"/>
    <dgm:cxn modelId="{D85805C8-CA2A-47B6-B90C-8B178FDCD3D6}" type="presOf" srcId="{8EBF0156-87F4-4320-AC39-FFD1A35E2FDF}" destId="{6D92986A-09BC-4D8D-81D3-31CE18B1D35A}" srcOrd="0" destOrd="0" presId="urn:microsoft.com/office/officeart/2005/8/layout/radial6"/>
    <dgm:cxn modelId="{B24E4FAB-59E0-458E-8922-E16EE4C35210}" srcId="{CB4EFCC0-ECA2-4ED2-A1B1-6B0675E5ABD3}" destId="{D7A6BE2F-0C7D-4C3E-AED5-B4A276C1EF7A}" srcOrd="4" destOrd="0" parTransId="{E0C8616B-C7DF-4A37-B859-B6AAFABBACB8}" sibTransId="{0BE22D4A-8234-46F0-9FF7-9CC5CDA8A066}"/>
    <dgm:cxn modelId="{93776C4C-11F7-45FE-A837-BD49FA684AAC}" type="presOf" srcId="{D55F0FD1-67D1-43EE-9427-3FE950686382}" destId="{D619C072-8FC4-4DB6-AC88-3A5A7B2362CA}" srcOrd="0" destOrd="0" presId="urn:microsoft.com/office/officeart/2005/8/layout/radial6"/>
    <dgm:cxn modelId="{829B8EFF-3563-4CEC-8A88-99A53E06DCD5}" type="presOf" srcId="{1C0109DD-D772-4C56-A82D-EF2368B2C77E}" destId="{6F8C88B9-AB4B-4B4F-B0B1-E3FAFBA74F9F}" srcOrd="0" destOrd="0" presId="urn:microsoft.com/office/officeart/2005/8/layout/radial6"/>
    <dgm:cxn modelId="{D1AF863F-F3A2-494B-B76B-15EBC5B96BEA}" srcId="{CB4EFCC0-ECA2-4ED2-A1B1-6B0675E5ABD3}" destId="{065ED6AE-ED24-4E20-8C3D-77F42E5CC634}" srcOrd="2" destOrd="0" parTransId="{5375BFD0-D226-4FBF-A7A9-735EF990A519}" sibTransId="{9076954C-E274-4761-B54A-14C05A90D3F0}"/>
    <dgm:cxn modelId="{2CB3E29E-E367-40CA-87F2-D0DD1F00FCA9}" type="presOf" srcId="{02106AB0-D831-4C22-B78A-D907A48084FA}" destId="{0F4D9F00-BFA5-467B-AD84-E0638A29F8F1}" srcOrd="0" destOrd="0" presId="urn:microsoft.com/office/officeart/2005/8/layout/radial6"/>
    <dgm:cxn modelId="{C6DBD935-CB22-49FF-9C08-231433FBB8DF}" type="presOf" srcId="{3695303D-49A1-4A2B-990D-48B60EDCE0F1}" destId="{7E9D1465-90A6-4611-8CA3-8EDCC721979B}" srcOrd="0" destOrd="0" presId="urn:microsoft.com/office/officeart/2005/8/layout/radial6"/>
    <dgm:cxn modelId="{ADB4C436-B209-4856-96D3-AE9CDE3FB339}" srcId="{CB4EFCC0-ECA2-4ED2-A1B1-6B0675E5ABD3}" destId="{8EBF0156-87F4-4320-AC39-FFD1A35E2FDF}" srcOrd="3" destOrd="0" parTransId="{7AED684D-DB63-4BF4-B7B8-21AF42C9B630}" sibTransId="{7F7D7450-B945-4B88-8DFC-0C0A36E2B347}"/>
    <dgm:cxn modelId="{91F91BCF-6F88-4A99-A776-DB71C2EF8DB3}" type="presOf" srcId="{CB4EFCC0-ECA2-4ED2-A1B1-6B0675E5ABD3}" destId="{26F0BB8E-620C-4F60-BF04-A3E948F67CF3}" srcOrd="0" destOrd="0" presId="urn:microsoft.com/office/officeart/2005/8/layout/radial6"/>
    <dgm:cxn modelId="{F872B246-D427-42F6-85CD-2CEC24BDD972}" type="presOf" srcId="{D7A6BE2F-0C7D-4C3E-AED5-B4A276C1EF7A}" destId="{61B42127-A163-49E0-9CBA-7770BEE39FD3}" srcOrd="0" destOrd="0" presId="urn:microsoft.com/office/officeart/2005/8/layout/radial6"/>
    <dgm:cxn modelId="{563D0FA7-7EC8-4613-AAC8-42933D522B3F}" type="presParOf" srcId="{0F4D9F00-BFA5-467B-AD84-E0638A29F8F1}" destId="{26F0BB8E-620C-4F60-BF04-A3E948F67CF3}" srcOrd="0" destOrd="0" presId="urn:microsoft.com/office/officeart/2005/8/layout/radial6"/>
    <dgm:cxn modelId="{03608DAB-9363-44EE-BCF2-01953951373C}" type="presParOf" srcId="{0F4D9F00-BFA5-467B-AD84-E0638A29F8F1}" destId="{7E9D1465-90A6-4611-8CA3-8EDCC721979B}" srcOrd="1" destOrd="0" presId="urn:microsoft.com/office/officeart/2005/8/layout/radial6"/>
    <dgm:cxn modelId="{455F0ACD-D28E-474F-A18D-4D254DF0DF95}" type="presParOf" srcId="{0F4D9F00-BFA5-467B-AD84-E0638A29F8F1}" destId="{ADFA3FAF-66A5-444E-A513-25ECA25BD521}" srcOrd="2" destOrd="0" presId="urn:microsoft.com/office/officeart/2005/8/layout/radial6"/>
    <dgm:cxn modelId="{47E064DF-1E87-4E33-BD04-FB225B0A4186}" type="presParOf" srcId="{0F4D9F00-BFA5-467B-AD84-E0638A29F8F1}" destId="{A09B0FC4-5A4C-4932-8C6F-8EB8B3CA649D}" srcOrd="3" destOrd="0" presId="urn:microsoft.com/office/officeart/2005/8/layout/radial6"/>
    <dgm:cxn modelId="{4B421267-DF4B-42EC-9230-A09B74854238}" type="presParOf" srcId="{0F4D9F00-BFA5-467B-AD84-E0638A29F8F1}" destId="{6F8C88B9-AB4B-4B4F-B0B1-E3FAFBA74F9F}" srcOrd="4" destOrd="0" presId="urn:microsoft.com/office/officeart/2005/8/layout/radial6"/>
    <dgm:cxn modelId="{06DCCE5C-58A3-4B1D-BF3C-A5CDB76F9565}" type="presParOf" srcId="{0F4D9F00-BFA5-467B-AD84-E0638A29F8F1}" destId="{125AF6E4-0F52-4BDA-868C-C966B3E36C86}" srcOrd="5" destOrd="0" presId="urn:microsoft.com/office/officeart/2005/8/layout/radial6"/>
    <dgm:cxn modelId="{1F7B7D5A-B193-49B6-B981-CB06F244F535}" type="presParOf" srcId="{0F4D9F00-BFA5-467B-AD84-E0638A29F8F1}" destId="{D619C072-8FC4-4DB6-AC88-3A5A7B2362CA}" srcOrd="6" destOrd="0" presId="urn:microsoft.com/office/officeart/2005/8/layout/radial6"/>
    <dgm:cxn modelId="{F8DC89B1-D31D-4446-B809-B97EB771A267}" type="presParOf" srcId="{0F4D9F00-BFA5-467B-AD84-E0638A29F8F1}" destId="{4D4BD9C8-8CDC-4C22-B48D-4714732BB9D0}" srcOrd="7" destOrd="0" presId="urn:microsoft.com/office/officeart/2005/8/layout/radial6"/>
    <dgm:cxn modelId="{F9C159E3-12D9-4D47-9942-9BAA6DDD4A36}" type="presParOf" srcId="{0F4D9F00-BFA5-467B-AD84-E0638A29F8F1}" destId="{AFD9EE4B-2CB0-421C-B471-F891ECE0C931}" srcOrd="8" destOrd="0" presId="urn:microsoft.com/office/officeart/2005/8/layout/radial6"/>
    <dgm:cxn modelId="{B430CC1A-5981-4850-950B-F3412C72D160}" type="presParOf" srcId="{0F4D9F00-BFA5-467B-AD84-E0638A29F8F1}" destId="{D03C1136-5448-4F88-B89C-6EFDD37E6ADA}" srcOrd="9" destOrd="0" presId="urn:microsoft.com/office/officeart/2005/8/layout/radial6"/>
    <dgm:cxn modelId="{522FCA6A-2CD7-4E97-B89C-96FA0C9D393F}" type="presParOf" srcId="{0F4D9F00-BFA5-467B-AD84-E0638A29F8F1}" destId="{6D92986A-09BC-4D8D-81D3-31CE18B1D35A}" srcOrd="10" destOrd="0" presId="urn:microsoft.com/office/officeart/2005/8/layout/radial6"/>
    <dgm:cxn modelId="{06171BCF-8809-4BBE-AD7E-C6BB6E6769C6}" type="presParOf" srcId="{0F4D9F00-BFA5-467B-AD84-E0638A29F8F1}" destId="{C81699E1-D86C-410E-A63A-9AB87931D391}" srcOrd="11" destOrd="0" presId="urn:microsoft.com/office/officeart/2005/8/layout/radial6"/>
    <dgm:cxn modelId="{861A9D58-5B85-4815-9AA1-42ADF94ADA58}" type="presParOf" srcId="{0F4D9F00-BFA5-467B-AD84-E0638A29F8F1}" destId="{B194FBD1-B512-4F17-8DDB-BA0665A273F2}" srcOrd="12" destOrd="0" presId="urn:microsoft.com/office/officeart/2005/8/layout/radial6"/>
    <dgm:cxn modelId="{29A9C0D4-0D65-47CE-8B55-7BD2892E400D}" type="presParOf" srcId="{0F4D9F00-BFA5-467B-AD84-E0638A29F8F1}" destId="{61B42127-A163-49E0-9CBA-7770BEE39FD3}" srcOrd="13" destOrd="0" presId="urn:microsoft.com/office/officeart/2005/8/layout/radial6"/>
    <dgm:cxn modelId="{DC8AD64D-D344-4956-AA2C-2AF8749BCCD3}" type="presParOf" srcId="{0F4D9F00-BFA5-467B-AD84-E0638A29F8F1}" destId="{237ABF1C-0C51-407D-9948-1DCA27301347}" srcOrd="14" destOrd="0" presId="urn:microsoft.com/office/officeart/2005/8/layout/radial6"/>
    <dgm:cxn modelId="{F031D191-CE1F-4458-B610-0D43676E9D0F}" type="presParOf" srcId="{0F4D9F00-BFA5-467B-AD84-E0638A29F8F1}" destId="{B711029F-AD75-42F9-BED2-B03084B5A54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1029F-AD75-42F9-BED2-B03084B5A548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4FBD1-B512-4F17-8DDB-BA0665A273F2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C1136-5448-4F88-B89C-6EFDD37E6ADA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9C072-8FC4-4DB6-AC88-3A5A7B2362CA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B0FC4-5A4C-4932-8C6F-8EB8B3CA649D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0BB8E-620C-4F60-BF04-A3E948F67CF3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Структура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мови</a:t>
          </a:r>
          <a:endParaRPr lang="ru-RU" sz="2100" kern="1200" dirty="0"/>
        </a:p>
      </dsp:txBody>
      <dsp:txXfrm>
        <a:off x="3508159" y="1814358"/>
        <a:ext cx="1213281" cy="1213281"/>
      </dsp:txXfrm>
    </dsp:sp>
    <dsp:sp modelId="{7E9D1465-90A6-4611-8CA3-8EDCC721979B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</a:rPr>
            <a:t>фонематичний слух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690151" y="176656"/>
        <a:ext cx="849297" cy="849297"/>
      </dsp:txXfrm>
    </dsp:sp>
    <dsp:sp modelId="{6F8C88B9-AB4B-4B4F-B0B1-E3FAFBA74F9F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</a:rPr>
            <a:t>словник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420783" y="1434034"/>
        <a:ext cx="849297" cy="849297"/>
      </dsp:txXfrm>
    </dsp:sp>
    <dsp:sp modelId="{4D4BD9C8-8CDC-4C22-B48D-4714732BB9D0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</a:rPr>
            <a:t>граматика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759740" y="3468514"/>
        <a:ext cx="849297" cy="849297"/>
      </dsp:txXfrm>
    </dsp:sp>
    <dsp:sp modelId="{6D92986A-09BC-4D8D-81D3-31CE18B1D35A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</a:rPr>
            <a:t>зв’язна мова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0561" y="3468514"/>
        <a:ext cx="849297" cy="849297"/>
      </dsp:txXfrm>
    </dsp:sp>
    <dsp:sp modelId="{61B42127-A163-49E0-9CBA-7770BEE39FD3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err="1" smtClean="0">
              <a:solidFill>
                <a:schemeClr val="tx1"/>
              </a:solidFill>
            </a:rPr>
            <a:t>звуковимова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959518" y="1434034"/>
        <a:ext cx="849297" cy="84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F198-CE74-430D-9470-6ADCD5F26D9B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EE0EF-4439-44E9-9B82-4301A042D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4966320" cy="3123778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Monotype Corsiva" pitchFamily="66" charset="0"/>
              </a:rPr>
              <a:t>Подорож до країни Логопедія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00400" cy="11269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pPr algn="l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вчитель-логопед</a:t>
            </a:r>
          </a:p>
          <a:p>
            <a:pPr algn="l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Горлова Н.М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Постановка і автоматизація звуків.</a:t>
            </a:r>
            <a:endParaRPr lang="ru-RU" sz="32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ІНТЕРНАТ\НАТАША\ГИМНАСТИКА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592288" cy="1912243"/>
          </a:xfrm>
          <a:prstGeom prst="rect">
            <a:avLst/>
          </a:prstGeom>
          <a:noFill/>
        </p:spPr>
      </p:pic>
      <p:pic>
        <p:nvPicPr>
          <p:cNvPr id="4099" name="Picture 3" descr="D:\ІНТЕРНАТ\НАТАША\ГИМНАСТИКА\2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25" y="1628800"/>
            <a:ext cx="2695575" cy="1914525"/>
          </a:xfrm>
          <a:prstGeom prst="rect">
            <a:avLst/>
          </a:prstGeom>
          <a:noFill/>
        </p:spPr>
      </p:pic>
      <p:pic>
        <p:nvPicPr>
          <p:cNvPr id="4100" name="Picture 4" descr="D:\ІНТЕРНАТ\НАТАША\ГИМНАСТИКА\2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61048"/>
            <a:ext cx="2962275" cy="2238375"/>
          </a:xfrm>
          <a:prstGeom prst="rect">
            <a:avLst/>
          </a:prstGeom>
          <a:noFill/>
        </p:spPr>
      </p:pic>
      <p:pic>
        <p:nvPicPr>
          <p:cNvPr id="4101" name="Picture 5" descr="D:\ІНТЕРНАТ\НАТАША\ГИМНАСТИКА\2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9441" y="3861048"/>
            <a:ext cx="275890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32048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Розвиток словника.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/>
              <a:t>Активний словник дітей із ЗНМ бідний. Тому наша </a:t>
            </a:r>
            <a:r>
              <a:rPr lang="uk-UA" sz="3200" dirty="0" err="1" smtClean="0"/>
              <a:t>задача-</a:t>
            </a:r>
            <a:r>
              <a:rPr lang="uk-UA" sz="3200" dirty="0" smtClean="0"/>
              <a:t> допомогти дітям оволодіти ним. Треба навчити дітей підбирати спільнокореневі слова і узагальнюючі слова, утворювати синоніми, антоніми, знайомити зі складними і багатозначними словами, називати ознаки предметів.</a:t>
            </a:r>
            <a:endParaRPr lang="ru-RU" sz="32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D:\ІНТЕРНАТ\НАТАША\ГИМНАСТИКА\2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3057525" cy="2600325"/>
          </a:xfrm>
          <a:prstGeom prst="rect">
            <a:avLst/>
          </a:prstGeom>
          <a:noFill/>
        </p:spPr>
      </p:pic>
      <p:pic>
        <p:nvPicPr>
          <p:cNvPr id="5123" name="Picture 3" descr="D:\ІНТЕРНАТ\НАТАША\ГИМНАСТИКА\2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384376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Розвиток граматичної будови мови.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Навчити дитину граматично правильно оформлювати думки,  узгоджувати слова в роді, числі і відмінку, розуміти і використовувати прийменникові конструкції, встановлювати порядок слів в реченні.</a:t>
            </a:r>
            <a:endParaRPr lang="ru-RU" sz="28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ІНТЕРНАТ\НАТАША\ГИМНАСТИКА\2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2734628" cy="1715641"/>
          </a:xfrm>
          <a:prstGeom prst="rect">
            <a:avLst/>
          </a:prstGeom>
          <a:noFill/>
        </p:spPr>
      </p:pic>
      <p:pic>
        <p:nvPicPr>
          <p:cNvPr id="6147" name="Picture 3" descr="D:\ІНТЕРНАТ\НАТАША\ГИМНАСТИКА\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845893"/>
            <a:ext cx="2809875" cy="1895475"/>
          </a:xfrm>
          <a:prstGeom prst="rect">
            <a:avLst/>
          </a:prstGeom>
          <a:noFill/>
        </p:spPr>
      </p:pic>
      <p:pic>
        <p:nvPicPr>
          <p:cNvPr id="6148" name="Picture 4" descr="D:\ІНТЕРНАТ\НАТАША\ГИМНАСТИКА\3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31482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Розвиток зв’язного мовлення.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Розвиток зв’язного мовлення слід починати зі складання речень, заучування віршів і невеличких оповідань. Потім вчимо переказувати (оповідання</a:t>
            </a:r>
            <a:r>
              <a:rPr lang="uk-UA" sz="2800" dirty="0" smtClean="0"/>
              <a:t>, казки</a:t>
            </a:r>
            <a:r>
              <a:rPr lang="uk-UA" sz="2800" dirty="0" smtClean="0"/>
              <a:t>) , складати оповідання (за питаннями, за планом), складати різноманітні історії і казки.</a:t>
            </a:r>
            <a:endParaRPr lang="ru-RU" sz="28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D:\ІНТЕРНАТ\НАТАША\ГИМНАСТИКА\3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140968"/>
            <a:ext cx="2371725" cy="2105025"/>
          </a:xfrm>
          <a:prstGeom prst="rect">
            <a:avLst/>
          </a:prstGeom>
          <a:noFill/>
        </p:spPr>
      </p:pic>
      <p:pic>
        <p:nvPicPr>
          <p:cNvPr id="7171" name="Picture 3" descr="D:\ІНТЕРНАТ\НАТАША\ГИМНАСТИКА\3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17032"/>
            <a:ext cx="2486025" cy="2562225"/>
          </a:xfrm>
          <a:prstGeom prst="rect">
            <a:avLst/>
          </a:prstGeom>
          <a:noFill/>
        </p:spPr>
      </p:pic>
      <p:pic>
        <p:nvPicPr>
          <p:cNvPr id="7172" name="Picture 4" descr="D:\ІНТЕРНАТ\НАТАША\ГИМНАСТИКА\3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40968"/>
            <a:ext cx="2486025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Розвиток пізнавальних процесів.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 Пізнавальні процеси не дані від народження </a:t>
            </a:r>
            <a:r>
              <a:rPr lang="uk-UA" sz="2800" dirty="0" err="1" smtClean="0"/>
              <a:t>.Всі</a:t>
            </a:r>
            <a:r>
              <a:rPr lang="uk-UA" sz="2800" dirty="0" smtClean="0"/>
              <a:t> психічні процеси </a:t>
            </a:r>
            <a:r>
              <a:rPr lang="uk-UA" sz="2800" dirty="0" err="1" smtClean="0"/>
              <a:t>–пам’ять</a:t>
            </a:r>
            <a:r>
              <a:rPr lang="uk-UA" sz="2800" dirty="0" smtClean="0"/>
              <a:t>, увага, уява, мислення розвиваються разом із розвитком мовлення дитини. Тобто, з одного боку, мова змінює всі процеси дитини. З іншого боку, розвиток психічних процесів провокує дитину на мовлення і тим самим позитивно впливає на розвиток мови.</a:t>
            </a:r>
            <a:endParaRPr lang="ru-RU" sz="28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D:\ІНТЕРНАТ\НАТАША\ГИМНАСТИКА\3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29000"/>
            <a:ext cx="2219325" cy="2524125"/>
          </a:xfrm>
          <a:prstGeom prst="rect">
            <a:avLst/>
          </a:prstGeom>
          <a:noFill/>
        </p:spPr>
      </p:pic>
      <p:pic>
        <p:nvPicPr>
          <p:cNvPr id="8195" name="Picture 3" descr="D:\ІНТЕРНАТ\НАТАША\ГИМНАСТИКА\3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1971675" cy="2695575"/>
          </a:xfrm>
          <a:prstGeom prst="rect">
            <a:avLst/>
          </a:prstGeom>
          <a:noFill/>
        </p:spPr>
      </p:pic>
      <p:pic>
        <p:nvPicPr>
          <p:cNvPr id="8196" name="Picture 4" descr="D:\ІНТЕРНАТ\НАТАША\ГИМНАСТИКА\3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473921"/>
            <a:ext cx="218122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9523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Своєчасна систематична робота по подоланню мовленнєвого дефекту , корекція звуковимови, розвиток фонематичного слуху, лексико-граматичної будови мови і зв’язного мовлення з метою формування правильного механізму мови з урахуванням ведучої діяльності і розвитком психічних процесів допоможе дітям успішно спілкуватися і пізнавати навколишній світ.</a:t>
            </a:r>
            <a:endParaRPr lang="ru-RU" sz="28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779" y="3861048"/>
            <a:ext cx="4008445" cy="30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968552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Monotype Corsiva" pitchFamily="66" charset="0"/>
              </a:rPr>
              <a:t>Дякую </a:t>
            </a:r>
            <a:br>
              <a:rPr lang="uk-UA" sz="9600" dirty="0" smtClean="0">
                <a:latin typeface="Monotype Corsiva" pitchFamily="66" charset="0"/>
              </a:rPr>
            </a:br>
            <a:r>
              <a:rPr lang="uk-UA" sz="9600" dirty="0" smtClean="0">
                <a:latin typeface="Monotype Corsiva" pitchFamily="66" charset="0"/>
              </a:rPr>
              <a:t>за увагу!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635080" cy="93610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err="1">
                <a:latin typeface="Monotype Corsiva" pitchFamily="66" charset="0"/>
              </a:rPr>
              <a:t>Мова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uk-UA" sz="4000" dirty="0">
                <a:latin typeface="Monotype Corsiva" pitchFamily="66" charset="0"/>
              </a:rPr>
              <a:t>є фундаментом формування </a:t>
            </a:r>
            <a:r>
              <a:rPr lang="uk-UA" sz="4000" dirty="0" smtClean="0">
                <a:latin typeface="Monotype Corsiva" pitchFamily="66" charset="0"/>
              </a:rPr>
              <a:t>особистості  </a:t>
            </a:r>
            <a:r>
              <a:rPr lang="uk-UA" sz="4000" dirty="0">
                <a:latin typeface="Monotype Corsiva" pitchFamily="66" charset="0"/>
              </a:rPr>
              <a:t>людини </a:t>
            </a:r>
            <a:r>
              <a:rPr lang="uk-UA" sz="4000" dirty="0" smtClean="0">
                <a:latin typeface="Monotype Corsiva" pitchFamily="66" charset="0"/>
              </a:rPr>
              <a:t/>
            </a:r>
            <a:br>
              <a:rPr lang="uk-UA" sz="4000" dirty="0" smtClean="0">
                <a:latin typeface="Monotype Corsiva" pitchFamily="66" charset="0"/>
              </a:rPr>
            </a:br>
            <a:r>
              <a:rPr lang="uk-UA" sz="4000" dirty="0" smtClean="0">
                <a:latin typeface="Monotype Corsiva" pitchFamily="66" charset="0"/>
              </a:rPr>
              <a:t>(</a:t>
            </a:r>
            <a:r>
              <a:rPr lang="uk-UA" sz="4000" dirty="0" err="1">
                <a:latin typeface="Monotype Corsiva" pitchFamily="66" charset="0"/>
              </a:rPr>
              <a:t>Квінтіліан</a:t>
            </a:r>
            <a:r>
              <a:rPr lang="uk-UA" sz="4000" dirty="0">
                <a:latin typeface="Monotype Corsiva" pitchFamily="66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4" name="Picture 4" descr="Картинки по запросу ребенок говорит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448" y="2124490"/>
            <a:ext cx="5963816" cy="447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Autofit/>
          </a:bodyPr>
          <a:lstStyle/>
          <a:p>
            <a:r>
              <a:rPr lang="uk-UA" sz="2000" dirty="0"/>
              <a:t>Краще не доводити до мовної патології, а почати роботу по її профілактиці</a:t>
            </a:r>
            <a:r>
              <a:rPr lang="uk-UA" sz="2000" dirty="0" smtClean="0"/>
              <a:t>.</a:t>
            </a:r>
            <a:r>
              <a:rPr lang="uk-UA" sz="2000" dirty="0"/>
              <a:t> Часто можемо почути: «Навіщо цій дитині логопед?» Так, дійсно, дитина може всі звуки вимовляти правильно, але фонематичний слух в неї не розвинений. Потім в такої  дитини з’являться «специфічні» помилки на письмі.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uk-UA" dirty="0"/>
              <a:t>Постановка мовного дихання.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Добре поставлене мовленнєве дихання забезпечує чітку дикцію і </a:t>
            </a:r>
            <a:r>
              <a:rPr lang="uk-UA" dirty="0" err="1"/>
              <a:t>звуковимову</a:t>
            </a:r>
            <a:r>
              <a:rPr lang="uk-UA" dirty="0"/>
              <a:t>. </a:t>
            </a:r>
            <a:r>
              <a:rPr lang="uk-UA" dirty="0" smtClean="0"/>
              <a:t> Дихальні </a:t>
            </a:r>
            <a:r>
              <a:rPr lang="uk-UA" dirty="0"/>
              <a:t>вправи допомагають швидше вимовити важкі звуки.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D:\ІНТЕРНАТ\НАТАША\ГИМНАСТИК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2295525" cy="2181225"/>
          </a:xfrm>
          <a:prstGeom prst="rect">
            <a:avLst/>
          </a:prstGeom>
          <a:noFill/>
        </p:spPr>
      </p:pic>
      <p:pic>
        <p:nvPicPr>
          <p:cNvPr id="18436" name="Picture 4" descr="D:\ІНТЕРНАТ\НАТАША\ГИМНАСТИКА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1756216" cy="261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148478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Розвиток моторики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052736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Загальної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268760"/>
            <a:ext cx="165618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Дрібної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509120"/>
            <a:ext cx="194421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Артикуляційної</a:t>
            </a:r>
            <a:endParaRPr lang="ru-RU" dirty="0"/>
          </a:p>
        </p:txBody>
      </p:sp>
      <p:pic>
        <p:nvPicPr>
          <p:cNvPr id="21506" name="Picture 2" descr="D:\ІНТЕРНАТ\НАТАША\ГИМНАСТИКА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2409133" cy="3359448"/>
          </a:xfrm>
          <a:prstGeom prst="rect">
            <a:avLst/>
          </a:prstGeom>
          <a:noFill/>
        </p:spPr>
      </p:pic>
      <p:pic>
        <p:nvPicPr>
          <p:cNvPr id="21507" name="Picture 3" descr="D:\ІНТЕРНАТ\НАТАША\ГИМНАСТИКА\варень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6869" y="5400600"/>
            <a:ext cx="1711075" cy="1340768"/>
          </a:xfrm>
          <a:prstGeom prst="rect">
            <a:avLst/>
          </a:prstGeom>
          <a:noFill/>
        </p:spPr>
      </p:pic>
      <p:pic>
        <p:nvPicPr>
          <p:cNvPr id="21508" name="Picture 4" descr="D:\ІНТЕРНАТ\НАТАША\ГИМНАСТИКА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204864"/>
            <a:ext cx="303847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264696" cy="3672408"/>
          </a:xfrm>
        </p:spPr>
        <p:txBody>
          <a:bodyPr>
            <a:noAutofit/>
          </a:bodyPr>
          <a:lstStyle/>
          <a:p>
            <a:r>
              <a:rPr lang="uk-UA" sz="3600" dirty="0">
                <a:latin typeface="Monotype Corsiva" pitchFamily="66" charset="0"/>
              </a:rPr>
              <a:t>Розвиток загальної моторики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>Вченими доведено,що чим більше дитина рухається, тим краще </a:t>
            </a:r>
            <a:r>
              <a:rPr lang="uk-UA" sz="2800" dirty="0" smtClean="0"/>
              <a:t>розвивається </a:t>
            </a:r>
            <a:r>
              <a:rPr lang="uk-UA" sz="2800" dirty="0"/>
              <a:t>її мова. У дітей із порушеннями мови дуже часто страждає загальна моторика. Звідси висновок , що розвиваючи загальну моторику, ми будемо стимулювати розвиток мови. Корисні </a:t>
            </a:r>
            <a:r>
              <a:rPr lang="uk-UA" sz="2800" dirty="0" err="1"/>
              <a:t>логоритмічні</a:t>
            </a:r>
            <a:r>
              <a:rPr lang="uk-UA" sz="2800" dirty="0"/>
              <a:t> вправи, фізкультхвилинки на заняттях </a:t>
            </a:r>
            <a:r>
              <a:rPr lang="uk-UA" sz="2800" dirty="0" smtClean="0">
                <a:latin typeface="Monotype Corsiva" pitchFamily="66" charset="0"/>
              </a:rPr>
              <a:t>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2530" name="Picture 2" descr="Картинки по запросу анимация бежит чело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217367"/>
            <a:ext cx="215265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Розвиток дрібної моторики.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Всі рухи організму і мовна моторика мають спільні механізми, і тому розвиток дрібної моторики рук позитивно впливає на розвиток звуковимови дитини..</a:t>
            </a:r>
            <a:endParaRPr lang="ru-RU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ІНТЕРНАТ\НАТАША\ГИМНАСТИКА\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2417353" cy="2174751"/>
          </a:xfrm>
          <a:prstGeom prst="rect">
            <a:avLst/>
          </a:prstGeom>
          <a:noFill/>
        </p:spPr>
      </p:pic>
      <p:pic>
        <p:nvPicPr>
          <p:cNvPr id="1027" name="Picture 3" descr="D:\ІНТЕРНАТ\НАТАША\ГИМНАСТИКА\1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1876425" cy="1952625"/>
          </a:xfrm>
          <a:prstGeom prst="rect">
            <a:avLst/>
          </a:prstGeom>
          <a:noFill/>
        </p:spPr>
      </p:pic>
      <p:pic>
        <p:nvPicPr>
          <p:cNvPr id="1028" name="Picture 4" descr="D:\ІНТЕРНАТ\НАТАША\ГИМНАСТИКА\1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522" y="4077072"/>
            <a:ext cx="2672942" cy="202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Артикуляційна моторика.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Для чіткої звуковимови потрібні сильні , </a:t>
            </a:r>
            <a:r>
              <a:rPr lang="uk-UA" dirty="0" err="1" smtClean="0"/>
              <a:t>упругі</a:t>
            </a:r>
            <a:r>
              <a:rPr lang="uk-UA" dirty="0" smtClean="0"/>
              <a:t> і рухливі органи </a:t>
            </a:r>
            <a:r>
              <a:rPr lang="uk-UA" dirty="0" err="1" smtClean="0"/>
              <a:t>мови-</a:t>
            </a:r>
            <a:r>
              <a:rPr lang="uk-UA" dirty="0" smtClean="0"/>
              <a:t> язик, губи, м’яке піднебіння. Для цього існує спеціальна гімнастика, яка називається артикуляційною.</a:t>
            </a:r>
            <a:endParaRPr lang="ru-RU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ІНТЕРНАТ\НАТАША\ГИМНАСТИКА\варень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1944216" cy="1523453"/>
          </a:xfrm>
          <a:prstGeom prst="rect">
            <a:avLst/>
          </a:prstGeom>
          <a:noFill/>
        </p:spPr>
      </p:pic>
      <p:pic>
        <p:nvPicPr>
          <p:cNvPr id="2051" name="Picture 3" descr="D:\ІНТЕРНАТ\НАТАША\ГИМНАСТИКА\дудо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1862311" cy="1500967"/>
          </a:xfrm>
          <a:prstGeom prst="rect">
            <a:avLst/>
          </a:prstGeom>
          <a:noFill/>
        </p:spPr>
      </p:pic>
      <p:pic>
        <p:nvPicPr>
          <p:cNvPr id="2052" name="Picture 4" descr="D:\ІНТЕРНАТ\НАТАША\ГИМНАСТИКА\чашеч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67884"/>
            <a:ext cx="1656184" cy="14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шаблоны для презентации логоп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096344"/>
          </a:xfrm>
        </p:spPr>
        <p:txBody>
          <a:bodyPr>
            <a:noAutofit/>
          </a:bodyPr>
          <a:lstStyle/>
          <a:p>
            <a:r>
              <a:rPr lang="uk-UA" sz="3200" dirty="0" smtClean="0"/>
              <a:t>Розвиток фонематичного слуху.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/>
              <a:t>Вміння зосередитись на звуках дуже важлива риса людини. Без неї неможливо навчитись чути і розуміти мову. Також важливо розрізняти , аналізувати і диференціювати на слух фонеми (звуки, з яких складається наша мова). Це вміння називається фонематичним слухом.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6388" name="AutoShape 4" descr="Картинки по запросу ребенок говорит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D:\ІНТЕРНАТ\НАТАША\ГИМНАСТИКА\2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60651"/>
            <a:ext cx="7059613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Подорож до країни Логопедія</vt:lpstr>
      <vt:lpstr>Мова є фундаментом формування особистості  людини  (Квінтіліан) </vt:lpstr>
      <vt:lpstr>Краще не доводити до мовної патології, а почати роботу по її профілактиці. Часто можемо почути: «Навіщо цій дитині логопед?» Так, дійсно, дитина може всі звуки вимовляти правильно, але фонематичний слух в неї не розвинений. Потім в такої  дитини з’являться «специфічні» помилки на письмі.  </vt:lpstr>
      <vt:lpstr>Постановка мовного дихання. Добре поставлене мовленнєве дихання забезпечує чітку дикцію і звуковимову.  Дихальні вправи допомагають швидше вимовити важкі звуки. </vt:lpstr>
      <vt:lpstr>Розвиток моторики</vt:lpstr>
      <vt:lpstr>Розвиток загальної моторики.  Вченими доведено,що чим більше дитина рухається, тим краще розвивається її мова. У дітей із порушеннями мови дуже часто страждає загальна моторика. Звідси висновок , що розвиваючи загальну моторику, ми будемо стимулювати розвиток мови. Корисні логоритмічні вправи, фізкультхвилинки на заняттях ) </vt:lpstr>
      <vt:lpstr>Розвиток дрібної моторики. Всі рухи організму і мовна моторика мають спільні механізми, і тому розвиток дрібної моторики рук позитивно впливає на розвиток звуковимови дитини..</vt:lpstr>
      <vt:lpstr>Артикуляційна моторика. Для чіткої звуковимови потрібні сильні , упругі і рухливі органи мови- язик, губи, м’яке піднебіння. Для цього існує спеціальна гімнастика, яка називається артикуляційною.</vt:lpstr>
      <vt:lpstr>Розвиток фонематичного слуху. Вміння зосередитись на звуках дуже важлива риса людини. Без неї неможливо навчитись чути і розуміти мову. Також важливо розрізняти , аналізувати і диференціювати на слух фонеми (звуки, з яких складається наша мова). Це вміння називається фонематичним слухом. </vt:lpstr>
      <vt:lpstr>Постановка і автоматизація звуків.</vt:lpstr>
      <vt:lpstr>Розвиток словника. Активний словник дітей із ЗНМ бідний. Тому наша задача- допомогти дітям оволодіти ним. Треба навчити дітей підбирати спільнокореневі слова і узагальнюючі слова, утворювати синоніми, антоніми, знайомити зі складними і багатозначними словами, називати ознаки предметів.</vt:lpstr>
      <vt:lpstr>Розвиток граматичної будови мови. Навчити дитину граматично правильно оформлювати думки,  узгоджувати слова в роді, числі і відмінку, розуміти і використовувати прийменникові конструкції, встановлювати порядок слів в реченні.</vt:lpstr>
      <vt:lpstr>Розвиток зв’язного мовлення. Розвиток зв’язного мовлення слід починати зі складання речень, заучування віршів і невеличких оповідань. Потім вчимо переказувати (оповідання, казки) , складати оповідання (за питаннями, за планом), складати різноманітні історії і казки.</vt:lpstr>
      <vt:lpstr>Розвиток пізнавальних процесів.  Пізнавальні процеси не дані від народження .Всі психічні процеси –пам’ять, увага, уява, мислення розвиваються разом із розвитком мовлення дитини. Тобто, з одного боку, мова змінює всі процеси дитини. З іншого боку, розвиток психічних процесів провокує дитину на мовлення і тим самим позитивно впливає на розвиток мови.</vt:lpstr>
      <vt:lpstr>Своєчасна систематична робота по подоланню мовленнєвого дефекту , корекція звуковимови, розвиток фонематичного слуху, лексико-граматичної будови мови і зв’язного мовлення з метою формування правильного механізму мови з урахуванням ведучої діяльності і розвитком психічних процесів допоможе дітям успішно спілкуватися і пізнавати навколишній світ.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до країни Логопедія</dc:title>
  <dc:creator>Elena</dc:creator>
  <cp:lastModifiedBy>ната</cp:lastModifiedBy>
  <cp:revision>19</cp:revision>
  <dcterms:created xsi:type="dcterms:W3CDTF">2016-10-25T20:10:14Z</dcterms:created>
  <dcterms:modified xsi:type="dcterms:W3CDTF">2016-10-26T19:07:54Z</dcterms:modified>
</cp:coreProperties>
</file>