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96" r:id="rId17"/>
    <p:sldId id="297" r:id="rId18"/>
    <p:sldId id="298" r:id="rId19"/>
    <p:sldId id="272" r:id="rId20"/>
    <p:sldId id="273" r:id="rId21"/>
    <p:sldId id="274" r:id="rId22"/>
    <p:sldId id="299" r:id="rId23"/>
    <p:sldId id="300" r:id="rId24"/>
    <p:sldId id="282" r:id="rId25"/>
    <p:sldId id="283" r:id="rId26"/>
    <p:sldId id="284" r:id="rId27"/>
    <p:sldId id="285" r:id="rId28"/>
    <p:sldId id="301" r:id="rId29"/>
    <p:sldId id="302" r:id="rId30"/>
    <p:sldId id="303" r:id="rId31"/>
    <p:sldId id="288" r:id="rId32"/>
    <p:sldId id="289" r:id="rId33"/>
    <p:sldId id="280" r:id="rId34"/>
    <p:sldId id="290" r:id="rId35"/>
    <p:sldId id="291" r:id="rId36"/>
    <p:sldId id="292" r:id="rId37"/>
    <p:sldId id="293" r:id="rId38"/>
    <p:sldId id="294" r:id="rId39"/>
    <p:sldId id="295" r:id="rId40"/>
    <p:sldId id="286" r:id="rId41"/>
    <p:sldId id="304" r:id="rId42"/>
    <p:sldId id="305" r:id="rId43"/>
    <p:sldId id="306" r:id="rId44"/>
    <p:sldId id="260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006600"/>
            </a:gs>
            <a:gs pos="78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7644" y="2420888"/>
            <a:ext cx="5544616" cy="1470025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FFC000"/>
                </a:solidFill>
              </a:rPr>
              <a:t>У </a:t>
            </a:r>
            <a:r>
              <a:rPr lang="ru-RU" sz="4800" dirty="0" err="1">
                <a:solidFill>
                  <a:srgbClr val="FFC000"/>
                </a:solidFill>
              </a:rPr>
              <a:t>чому</a:t>
            </a:r>
            <a:r>
              <a:rPr lang="uk-UA" sz="4800" dirty="0">
                <a:solidFill>
                  <a:srgbClr val="FFC000"/>
                </a:solidFill>
              </a:rPr>
              <a:t> загадковість світу грибів?</a:t>
            </a:r>
            <a:br>
              <a:rPr lang="uk-UA" sz="4800" dirty="0"/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31640" y="4725144"/>
            <a:ext cx="5216624" cy="1343000"/>
          </a:xfrm>
          <a:prstGeom prst="rect">
            <a:avLst/>
          </a:prstGeom>
        </p:spPr>
        <p:txBody>
          <a:bodyPr/>
          <a:lstStyle/>
          <a:p>
            <a:r>
              <a:rPr lang="uk-UA" sz="2400" b="1" dirty="0">
                <a:solidFill>
                  <a:srgbClr val="002060"/>
                </a:solidFill>
              </a:rPr>
              <a:t>Я досліджую світ,  3 клас</a:t>
            </a:r>
          </a:p>
          <a:p>
            <a:r>
              <a:rPr lang="uk-UA" sz="2400" b="1" dirty="0">
                <a:solidFill>
                  <a:srgbClr val="002060"/>
                </a:solidFill>
              </a:rPr>
              <a:t>За підручником </a:t>
            </a:r>
            <a:r>
              <a:rPr lang="uk-UA" sz="2400" b="1" dirty="0" err="1">
                <a:solidFill>
                  <a:srgbClr val="002060"/>
                </a:solidFill>
              </a:rPr>
              <a:t>І.Грущинської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4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60848"/>
            <a:ext cx="3013771" cy="456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Сторінка тегу | Нова українська школа">
            <a:extLst>
              <a:ext uri="{FF2B5EF4-FFF2-40B4-BE49-F238E27FC236}">
                <a16:creationId xmlns:a16="http://schemas.microsoft.com/office/drawing/2014/main" id="{51915932-5CFC-44D9-9888-B3E8F036D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046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1143000"/>
          </a:xfrm>
        </p:spPr>
        <p:txBody>
          <a:bodyPr>
            <a:noAutofit/>
          </a:bodyPr>
          <a:lstStyle/>
          <a:p>
            <a:br>
              <a:rPr lang="uk-UA" sz="6000" dirty="0">
                <a:solidFill>
                  <a:srgbClr val="C00000"/>
                </a:solidFill>
              </a:rPr>
            </a:br>
            <a:r>
              <a:rPr lang="uk-UA" sz="6000" dirty="0"/>
              <a:t> </a:t>
            </a:r>
            <a:r>
              <a:rPr lang="uk-UA" sz="6000" dirty="0">
                <a:solidFill>
                  <a:srgbClr val="FFC000"/>
                </a:solidFill>
              </a:rPr>
              <a:t>Царство Грибів – велика родина.</a:t>
            </a:r>
            <a:br>
              <a:rPr lang="uk-UA" sz="6000" dirty="0">
                <a:solidFill>
                  <a:srgbClr val="FFC000"/>
                </a:solidFill>
              </a:rPr>
            </a:br>
            <a:r>
              <a:rPr lang="uk-UA" sz="6000" dirty="0">
                <a:solidFill>
                  <a:srgbClr val="FFC000"/>
                </a:solidFill>
              </a:rPr>
              <a:t>Перший вид цього царства – це</a:t>
            </a:r>
            <a:r>
              <a:rPr lang="uk-UA" sz="6000" dirty="0">
                <a:solidFill>
                  <a:srgbClr val="002060"/>
                </a:solidFill>
              </a:rPr>
              <a:t> </a:t>
            </a:r>
            <a:r>
              <a:rPr lang="uk-UA" sz="6000" dirty="0">
                <a:solidFill>
                  <a:srgbClr val="C00000"/>
                </a:solidFill>
              </a:rPr>
              <a:t>шапинкові</a:t>
            </a:r>
            <a:r>
              <a:rPr lang="uk-UA" sz="6000" dirty="0">
                <a:solidFill>
                  <a:srgbClr val="002060"/>
                </a:solidFill>
              </a:rPr>
              <a:t> </a:t>
            </a:r>
            <a:r>
              <a:rPr lang="uk-UA" sz="6000" dirty="0">
                <a:solidFill>
                  <a:srgbClr val="FFC000"/>
                </a:solidFill>
              </a:rPr>
              <a:t>гриби</a:t>
            </a:r>
            <a:endParaRPr lang="ru-RU" sz="4800" dirty="0">
              <a:solidFill>
                <a:srgbClr val="FFC000"/>
              </a:solidFill>
            </a:endParaRPr>
          </a:p>
        </p:txBody>
      </p:sp>
      <p:pic>
        <p:nvPicPr>
          <p:cNvPr id="3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536" y="3870177"/>
            <a:ext cx="2005659" cy="30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895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66"/>
            <a:ext cx="8229600" cy="959362"/>
          </a:xfrm>
        </p:spPr>
        <p:txBody>
          <a:bodyPr/>
          <a:lstStyle/>
          <a:p>
            <a:r>
              <a:rPr lang="uk-UA" dirty="0">
                <a:solidFill>
                  <a:srgbClr val="C00000"/>
                </a:solidFill>
              </a:rPr>
              <a:t>Шапинкові гриби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44839"/>
            <a:ext cx="6552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FFC000"/>
                </a:solidFill>
              </a:rPr>
              <a:t>Обліпили</a:t>
            </a:r>
            <a:r>
              <a:rPr lang="ru-RU" sz="3600" b="1" dirty="0">
                <a:solidFill>
                  <a:srgbClr val="FFC000"/>
                </a:solidFill>
              </a:rPr>
              <a:t> </a:t>
            </a:r>
            <a:r>
              <a:rPr lang="ru-RU" sz="3600" b="1" dirty="0" err="1">
                <a:solidFill>
                  <a:srgbClr val="FFC000"/>
                </a:solidFill>
              </a:rPr>
              <a:t>всі</a:t>
            </a:r>
            <a:r>
              <a:rPr lang="ru-RU" sz="3600" b="1" dirty="0">
                <a:solidFill>
                  <a:srgbClr val="FFC000"/>
                </a:solidFill>
              </a:rPr>
              <a:t> </a:t>
            </a:r>
            <a:r>
              <a:rPr lang="ru-RU" sz="3600" b="1" dirty="0" err="1">
                <a:solidFill>
                  <a:srgbClr val="FFC000"/>
                </a:solidFill>
              </a:rPr>
              <a:t>пеньочки</a:t>
            </a:r>
            <a:r>
              <a:rPr lang="ru-RU" sz="3600" b="1" dirty="0">
                <a:solidFill>
                  <a:srgbClr val="FFC000"/>
                </a:solidFill>
              </a:rPr>
              <a:t> </a:t>
            </a:r>
          </a:p>
          <a:p>
            <a:r>
              <a:rPr lang="ru-RU" sz="3600" b="1" dirty="0" err="1">
                <a:solidFill>
                  <a:srgbClr val="FFC000"/>
                </a:solidFill>
              </a:rPr>
              <a:t>Мами</a:t>
            </a:r>
            <a:r>
              <a:rPr lang="ru-RU" sz="3600" b="1" dirty="0">
                <a:solidFill>
                  <a:srgbClr val="FFC000"/>
                </a:solidFill>
              </a:rPr>
              <a:t> – тата, сини й дочки: </a:t>
            </a:r>
          </a:p>
          <a:p>
            <a:r>
              <a:rPr lang="ru-RU" sz="3600" b="1" dirty="0" err="1">
                <a:solidFill>
                  <a:srgbClr val="FFC000"/>
                </a:solidFill>
              </a:rPr>
              <a:t>Мов</a:t>
            </a:r>
            <a:r>
              <a:rPr lang="ru-RU" sz="3600" b="1" dirty="0">
                <a:solidFill>
                  <a:srgbClr val="FFC000"/>
                </a:solidFill>
              </a:rPr>
              <a:t> </a:t>
            </a:r>
            <a:r>
              <a:rPr lang="ru-RU" sz="3600" b="1" dirty="0" err="1">
                <a:solidFill>
                  <a:srgbClr val="FFC000"/>
                </a:solidFill>
              </a:rPr>
              <a:t>гвіздочки</a:t>
            </a:r>
            <a:r>
              <a:rPr lang="ru-RU" sz="3600" b="1" dirty="0">
                <a:solidFill>
                  <a:srgbClr val="FFC000"/>
                </a:solidFill>
              </a:rPr>
              <a:t> </a:t>
            </a:r>
            <a:r>
              <a:rPr lang="ru-RU" sz="3600" b="1" dirty="0" err="1">
                <a:solidFill>
                  <a:srgbClr val="FFC000"/>
                </a:solidFill>
              </a:rPr>
              <a:t>всі</a:t>
            </a:r>
            <a:r>
              <a:rPr lang="ru-RU" sz="3600" b="1" dirty="0">
                <a:solidFill>
                  <a:srgbClr val="FFC000"/>
                </a:solidFill>
              </a:rPr>
              <a:t> </a:t>
            </a:r>
            <a:r>
              <a:rPr lang="ru-RU" sz="3600" b="1" dirty="0" err="1">
                <a:solidFill>
                  <a:srgbClr val="FFC000"/>
                </a:solidFill>
              </a:rPr>
              <a:t>тоненькі</a:t>
            </a:r>
            <a:r>
              <a:rPr lang="ru-RU" sz="3600" b="1" dirty="0">
                <a:solidFill>
                  <a:srgbClr val="FFC000"/>
                </a:solidFill>
              </a:rPr>
              <a:t>,</a:t>
            </a:r>
          </a:p>
          <a:p>
            <a:r>
              <a:rPr lang="ru-RU" sz="3600" b="1" dirty="0">
                <a:solidFill>
                  <a:srgbClr val="FFC000"/>
                </a:solidFill>
              </a:rPr>
              <a:t> </a:t>
            </a:r>
            <a:r>
              <a:rPr lang="ru-RU" sz="3600" b="1" dirty="0" err="1">
                <a:solidFill>
                  <a:srgbClr val="FFC000"/>
                </a:solidFill>
              </a:rPr>
              <a:t>Вишукані</a:t>
            </a:r>
            <a:r>
              <a:rPr lang="ru-RU" sz="3600" b="1" dirty="0">
                <a:solidFill>
                  <a:srgbClr val="FFC000"/>
                </a:solidFill>
              </a:rPr>
              <a:t> й </a:t>
            </a:r>
            <a:r>
              <a:rPr lang="ru-RU" sz="3600" b="1" dirty="0" err="1">
                <a:solidFill>
                  <a:srgbClr val="FFC000"/>
                </a:solidFill>
              </a:rPr>
              <a:t>чепурненькі</a:t>
            </a:r>
            <a:endParaRPr lang="ru-RU" sz="3600" b="1" dirty="0">
              <a:solidFill>
                <a:srgbClr val="FFC000"/>
              </a:solidFill>
            </a:endParaRPr>
          </a:p>
        </p:txBody>
      </p:sp>
      <p:pic>
        <p:nvPicPr>
          <p:cNvPr id="6146" name="Picture 2" descr="ÐÐ°ÑÑÐ¸Ð½ÐºÐ¸ Ð¿Ð¾ Ð·Ð°Ð¿ÑÐ¾ÑÑ Ð·Ð°Ð³Ð°Ð´ÐºÐ° Ð¿ÑÐ¾ Ð¾Ð¿ÐµÐ½Ñ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296" y="2957660"/>
            <a:ext cx="4955704" cy="37167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500" y="188640"/>
            <a:ext cx="2005659" cy="30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368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6763" y="1772816"/>
            <a:ext cx="3816424" cy="1143000"/>
          </a:xfrm>
        </p:spPr>
        <p:txBody>
          <a:bodyPr>
            <a:normAutofit fontScale="90000"/>
          </a:bodyPr>
          <a:lstStyle/>
          <a:p>
            <a:r>
              <a:rPr lang="ru-RU" sz="6000" dirty="0">
                <a:solidFill>
                  <a:srgbClr val="FFC000"/>
                </a:solidFill>
              </a:rPr>
              <a:t>В </a:t>
            </a:r>
            <a:r>
              <a:rPr lang="ru-RU" sz="6000" dirty="0" err="1">
                <a:solidFill>
                  <a:srgbClr val="FFC000"/>
                </a:solidFill>
              </a:rPr>
              <a:t>лісі</a:t>
            </a:r>
            <a:r>
              <a:rPr lang="ru-RU" sz="6000" dirty="0">
                <a:solidFill>
                  <a:srgbClr val="FFC000"/>
                </a:solidFill>
              </a:rPr>
              <a:t> </a:t>
            </a:r>
            <a:r>
              <a:rPr lang="ru-RU" sz="6000" dirty="0" err="1">
                <a:solidFill>
                  <a:srgbClr val="FFC000"/>
                </a:solidFill>
              </a:rPr>
              <a:t>виросли</a:t>
            </a:r>
            <a:r>
              <a:rPr lang="ru-RU" sz="6000" dirty="0">
                <a:solidFill>
                  <a:srgbClr val="FFC000"/>
                </a:solidFill>
              </a:rPr>
              <a:t> сестрички, </a:t>
            </a:r>
            <a:br>
              <a:rPr lang="ru-RU" sz="6000" dirty="0">
                <a:solidFill>
                  <a:srgbClr val="FFC000"/>
                </a:solidFill>
              </a:rPr>
            </a:br>
            <a:r>
              <a:rPr lang="ru-RU" sz="6000" dirty="0" err="1">
                <a:solidFill>
                  <a:srgbClr val="FFC000"/>
                </a:solidFill>
              </a:rPr>
              <a:t>жовті</a:t>
            </a:r>
            <a:r>
              <a:rPr lang="ru-RU" sz="6000" dirty="0">
                <a:solidFill>
                  <a:srgbClr val="FFC000"/>
                </a:solidFill>
              </a:rPr>
              <a:t> та </a:t>
            </a:r>
            <a:r>
              <a:rPr lang="ru-RU" sz="6000" dirty="0" err="1">
                <a:solidFill>
                  <a:srgbClr val="FFC000"/>
                </a:solidFill>
              </a:rPr>
              <a:t>смачні</a:t>
            </a:r>
            <a:r>
              <a:rPr lang="ru-RU" sz="6000" dirty="0">
                <a:solidFill>
                  <a:srgbClr val="FFC000"/>
                </a:solidFill>
              </a:rPr>
              <a:t>…</a:t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91" y="1032005"/>
            <a:ext cx="5112568" cy="51125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735873"/>
            <a:ext cx="2005659" cy="30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162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676456" cy="1584176"/>
          </a:xfrm>
        </p:spPr>
        <p:txBody>
          <a:bodyPr>
            <a:normAutofit fontScale="90000"/>
          </a:bodyPr>
          <a:lstStyle/>
          <a:p>
            <a:r>
              <a:rPr lang="ru-RU" sz="5300" dirty="0" err="1">
                <a:solidFill>
                  <a:srgbClr val="FFC000"/>
                </a:solidFill>
              </a:rPr>
              <a:t>Виросли</a:t>
            </a:r>
            <a:r>
              <a:rPr lang="ru-RU" sz="5300" dirty="0">
                <a:solidFill>
                  <a:srgbClr val="FFC000"/>
                </a:solidFill>
              </a:rPr>
              <a:t> </a:t>
            </a:r>
            <a:r>
              <a:rPr lang="ru-RU" sz="5300" dirty="0" err="1">
                <a:solidFill>
                  <a:srgbClr val="FFC000"/>
                </a:solidFill>
              </a:rPr>
              <a:t>гриби</a:t>
            </a:r>
            <a:r>
              <a:rPr lang="ru-RU" sz="5300" dirty="0">
                <a:solidFill>
                  <a:srgbClr val="FFC000"/>
                </a:solidFill>
              </a:rPr>
              <a:t> </a:t>
            </a:r>
            <a:r>
              <a:rPr lang="ru-RU" sz="5300" dirty="0" err="1">
                <a:solidFill>
                  <a:srgbClr val="FFC000"/>
                </a:solidFill>
              </a:rPr>
              <a:t>прекрасні</a:t>
            </a:r>
            <a:r>
              <a:rPr lang="ru-RU" sz="5300" dirty="0">
                <a:solidFill>
                  <a:srgbClr val="FFC000"/>
                </a:solidFill>
              </a:rPr>
              <a:t> — </a:t>
            </a:r>
            <a:r>
              <a:rPr lang="ru-RU" sz="5300" dirty="0" err="1">
                <a:solidFill>
                  <a:srgbClr val="FFC000"/>
                </a:solidFill>
              </a:rPr>
              <a:t>Капелюшки</a:t>
            </a:r>
            <a:r>
              <a:rPr lang="ru-RU" sz="5300" dirty="0">
                <a:solidFill>
                  <a:srgbClr val="FFC000"/>
                </a:solidFill>
              </a:rPr>
              <a:t> в них, </a:t>
            </a:r>
            <a:r>
              <a:rPr lang="ru-RU" sz="5300" dirty="0" err="1">
                <a:solidFill>
                  <a:srgbClr val="FFC000"/>
                </a:solidFill>
              </a:rPr>
              <a:t>мов</a:t>
            </a:r>
            <a:r>
              <a:rPr lang="ru-RU" sz="5300" dirty="0">
                <a:solidFill>
                  <a:srgbClr val="FFC000"/>
                </a:solidFill>
              </a:rPr>
              <a:t> в </a:t>
            </a:r>
            <a:r>
              <a:rPr lang="ru-RU" sz="5300" dirty="0" err="1">
                <a:solidFill>
                  <a:srgbClr val="FFC000"/>
                </a:solidFill>
              </a:rPr>
              <a:t>маслі</a:t>
            </a:r>
            <a:r>
              <a:rPr lang="ru-RU" sz="5300" dirty="0">
                <a:solidFill>
                  <a:srgbClr val="FFC000"/>
                </a:solidFill>
              </a:rPr>
              <a:t>. </a:t>
            </a:r>
            <a:br>
              <a:rPr lang="ru-RU" sz="5300" dirty="0">
                <a:solidFill>
                  <a:srgbClr val="FFC000"/>
                </a:solidFill>
              </a:rPr>
            </a:br>
            <a:r>
              <a:rPr lang="ru-RU" sz="5300" dirty="0">
                <a:solidFill>
                  <a:srgbClr val="FFC000"/>
                </a:solidFill>
              </a:rPr>
              <a:t>І </a:t>
            </a:r>
            <a:r>
              <a:rPr lang="ru-RU" sz="5300" dirty="0" err="1">
                <a:solidFill>
                  <a:srgbClr val="FFC000"/>
                </a:solidFill>
              </a:rPr>
              <a:t>збирають</a:t>
            </a:r>
            <a:r>
              <a:rPr lang="ru-RU" sz="5300" dirty="0">
                <a:solidFill>
                  <a:srgbClr val="FFC000"/>
                </a:solidFill>
              </a:rPr>
              <a:t> грибники </a:t>
            </a:r>
            <a:r>
              <a:rPr lang="ru-RU" sz="5300" dirty="0" err="1">
                <a:solidFill>
                  <a:srgbClr val="FFC000"/>
                </a:solidFill>
              </a:rPr>
              <a:t>маслянисті</a:t>
            </a:r>
            <a:r>
              <a:rPr lang="ru-RU" sz="5300" dirty="0">
                <a:solidFill>
                  <a:srgbClr val="FFC000"/>
                </a:solidFill>
              </a:rPr>
              <a:t> …</a:t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076" y="3242791"/>
            <a:ext cx="5197847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588290"/>
            <a:ext cx="2005659" cy="30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821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FFC000"/>
                </a:solidFill>
              </a:rPr>
              <a:t>Із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найперших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своїх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днів</a:t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Найбіліший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із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грибів</a:t>
            </a:r>
            <a:r>
              <a:rPr lang="ru-RU" dirty="0">
                <a:solidFill>
                  <a:srgbClr val="FFC000"/>
                </a:solidFill>
              </a:rPr>
              <a:t>.</a:t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> По </a:t>
            </a:r>
            <a:r>
              <a:rPr lang="ru-RU" dirty="0" err="1">
                <a:solidFill>
                  <a:srgbClr val="FFC000"/>
                </a:solidFill>
              </a:rPr>
              <a:t>властивостях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він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цінний</a:t>
            </a:r>
            <a:r>
              <a:rPr lang="ru-RU" dirty="0">
                <a:solidFill>
                  <a:srgbClr val="FFC000"/>
                </a:solidFill>
              </a:rPr>
              <a:t>, </a:t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 err="1">
                <a:solidFill>
                  <a:srgbClr val="FFC000"/>
                </a:solidFill>
              </a:rPr>
              <a:t>Лікар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від</a:t>
            </a:r>
            <a:r>
              <a:rPr lang="ru-RU" dirty="0">
                <a:solidFill>
                  <a:srgbClr val="FFC000"/>
                </a:solidFill>
              </a:rPr>
              <a:t> хвороб </a:t>
            </a:r>
            <a:r>
              <a:rPr lang="ru-RU" dirty="0" err="1">
                <a:solidFill>
                  <a:srgbClr val="FFC000"/>
                </a:solidFill>
              </a:rPr>
              <a:t>відмінний</a:t>
            </a:r>
            <a:r>
              <a:rPr lang="ru-RU" dirty="0">
                <a:solidFill>
                  <a:srgbClr val="FFC000"/>
                </a:solidFill>
              </a:rPr>
              <a:t>. </a:t>
            </a:r>
            <a:br>
              <a:rPr lang="ru-RU" dirty="0"/>
            </a:br>
            <a:endParaRPr lang="ru-RU" dirty="0"/>
          </a:p>
        </p:txBody>
      </p:sp>
      <p:pic>
        <p:nvPicPr>
          <p:cNvPr id="9220" name="Picture 4" descr="ÐÐ°ÑÑÐ¸Ð½ÐºÐ¸ Ð¿Ð¾ Ð·Ð°Ð¿ÑÐ¾ÑÑ Ð±ÑÐ¸Ð¹ Ð³ÑÐ¸Ð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158" y="2872779"/>
            <a:ext cx="3754388" cy="3754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588290"/>
            <a:ext cx="2005659" cy="30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231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300" dirty="0" err="1">
                <a:solidFill>
                  <a:srgbClr val="FFC000"/>
                </a:solidFill>
              </a:rPr>
              <a:t>Вийшов</a:t>
            </a:r>
            <a:r>
              <a:rPr lang="ru-RU" sz="5300" dirty="0">
                <a:solidFill>
                  <a:srgbClr val="FFC000"/>
                </a:solidFill>
              </a:rPr>
              <a:t> </a:t>
            </a:r>
            <a:r>
              <a:rPr lang="ru-RU" sz="5300" dirty="0" err="1">
                <a:solidFill>
                  <a:srgbClr val="FFC000"/>
                </a:solidFill>
              </a:rPr>
              <a:t>красень</a:t>
            </a:r>
            <a:r>
              <a:rPr lang="ru-RU" sz="5300" dirty="0">
                <a:solidFill>
                  <a:srgbClr val="FFC000"/>
                </a:solidFill>
              </a:rPr>
              <a:t> на </a:t>
            </a:r>
            <a:r>
              <a:rPr lang="ru-RU" sz="5300" dirty="0" err="1">
                <a:solidFill>
                  <a:srgbClr val="FFC000"/>
                </a:solidFill>
              </a:rPr>
              <a:t>стежину</a:t>
            </a:r>
            <a:r>
              <a:rPr lang="ru-RU" sz="5300" dirty="0">
                <a:solidFill>
                  <a:srgbClr val="FFC000"/>
                </a:solidFill>
              </a:rPr>
              <a:t>, </a:t>
            </a:r>
            <a:br>
              <a:rPr lang="ru-RU" sz="5300" dirty="0">
                <a:solidFill>
                  <a:srgbClr val="FFC000"/>
                </a:solidFill>
              </a:rPr>
            </a:br>
            <a:r>
              <a:rPr lang="ru-RU" sz="5300" dirty="0" err="1">
                <a:solidFill>
                  <a:srgbClr val="FFC000"/>
                </a:solidFill>
              </a:rPr>
              <a:t>Вдягся</a:t>
            </a:r>
            <a:r>
              <a:rPr lang="ru-RU" sz="5300" dirty="0">
                <a:solidFill>
                  <a:srgbClr val="FFC000"/>
                </a:solidFill>
              </a:rPr>
              <a:t> в </a:t>
            </a:r>
            <a:r>
              <a:rPr lang="ru-RU" sz="5300" dirty="0" err="1">
                <a:solidFill>
                  <a:srgbClr val="FFC000"/>
                </a:solidFill>
              </a:rPr>
              <a:t>білу</a:t>
            </a:r>
            <a:r>
              <a:rPr lang="ru-RU" sz="5300" dirty="0">
                <a:solidFill>
                  <a:srgbClr val="FFC000"/>
                </a:solidFill>
              </a:rPr>
              <a:t> одежину, </a:t>
            </a:r>
            <a:br>
              <a:rPr lang="ru-RU" sz="5300" dirty="0">
                <a:solidFill>
                  <a:srgbClr val="FFC000"/>
                </a:solidFill>
              </a:rPr>
            </a:br>
            <a:r>
              <a:rPr lang="ru-RU" sz="5300" dirty="0" err="1">
                <a:solidFill>
                  <a:srgbClr val="FFC000"/>
                </a:solidFill>
              </a:rPr>
              <a:t>Капелюх</a:t>
            </a:r>
            <a:r>
              <a:rPr lang="ru-RU" sz="5300" dirty="0">
                <a:solidFill>
                  <a:srgbClr val="FFC000"/>
                </a:solidFill>
              </a:rPr>
              <a:t> </a:t>
            </a:r>
            <a:r>
              <a:rPr lang="ru-RU" sz="5300" dirty="0" err="1">
                <a:solidFill>
                  <a:srgbClr val="FFC000"/>
                </a:solidFill>
              </a:rPr>
              <a:t>червоний</a:t>
            </a:r>
            <a:r>
              <a:rPr lang="ru-RU" sz="5300" dirty="0">
                <a:solidFill>
                  <a:srgbClr val="FFC000"/>
                </a:solidFill>
              </a:rPr>
              <a:t> взяв – </a:t>
            </a:r>
            <a:br>
              <a:rPr lang="ru-RU" sz="5300" dirty="0">
                <a:solidFill>
                  <a:srgbClr val="FFC000"/>
                </a:solidFill>
              </a:rPr>
            </a:br>
            <a:r>
              <a:rPr lang="ru-RU" sz="5300" dirty="0" err="1">
                <a:solidFill>
                  <a:srgbClr val="FFC000"/>
                </a:solidFill>
              </a:rPr>
              <a:t>Всіх</a:t>
            </a:r>
            <a:r>
              <a:rPr lang="ru-RU" sz="5300" dirty="0">
                <a:solidFill>
                  <a:srgbClr val="FFC000"/>
                </a:solidFill>
              </a:rPr>
              <a:t> </a:t>
            </a:r>
            <a:r>
              <a:rPr lang="ru-RU" sz="5300" dirty="0" err="1">
                <a:solidFill>
                  <a:srgbClr val="FFC000"/>
                </a:solidFill>
              </a:rPr>
              <a:t>навколо</a:t>
            </a:r>
            <a:r>
              <a:rPr lang="ru-RU" sz="5300" dirty="0">
                <a:solidFill>
                  <a:srgbClr val="FFC000"/>
                </a:solidFill>
              </a:rPr>
              <a:t> </a:t>
            </a:r>
            <a:r>
              <a:rPr lang="ru-RU" sz="5300" dirty="0" err="1">
                <a:solidFill>
                  <a:srgbClr val="FFC000"/>
                </a:solidFill>
              </a:rPr>
              <a:t>налякав</a:t>
            </a:r>
            <a:r>
              <a:rPr lang="ru-RU" sz="5300" dirty="0">
                <a:solidFill>
                  <a:srgbClr val="FFC000"/>
                </a:solidFill>
              </a:rPr>
              <a:t>!</a:t>
            </a:r>
            <a:br>
              <a:rPr lang="en-US" b="0" dirty="0"/>
            </a:br>
            <a:endParaRPr lang="ru-RU" dirty="0"/>
          </a:p>
        </p:txBody>
      </p:sp>
      <p:pic>
        <p:nvPicPr>
          <p:cNvPr id="102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192" y="3157830"/>
            <a:ext cx="2880320" cy="36744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588290"/>
            <a:ext cx="2005659" cy="30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288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5CF97C-93C1-4317-882D-2DBA85AF0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2938338"/>
          </a:xfrm>
        </p:spPr>
        <p:txBody>
          <a:bodyPr>
            <a:normAutofit fontScale="90000"/>
          </a:bodyPr>
          <a:lstStyle/>
          <a:p>
            <a:r>
              <a:rPr lang="uk-UA" sz="6600" dirty="0">
                <a:solidFill>
                  <a:srgbClr val="FFFF00"/>
                </a:solidFill>
              </a:rPr>
              <a:t>Гриби</a:t>
            </a:r>
            <a:r>
              <a:rPr lang="uk-UA" sz="6600" dirty="0"/>
              <a:t>  </a:t>
            </a:r>
            <a:r>
              <a:rPr lang="uk-UA" sz="6600" dirty="0">
                <a:solidFill>
                  <a:srgbClr val="FFFF00"/>
                </a:solidFill>
              </a:rPr>
              <a:t>бувають</a:t>
            </a:r>
            <a:r>
              <a:rPr lang="uk-UA" sz="6600" dirty="0"/>
              <a:t> </a:t>
            </a:r>
            <a:r>
              <a:rPr lang="uk-UA" sz="6600" dirty="0">
                <a:solidFill>
                  <a:srgbClr val="FF0000"/>
                </a:solidFill>
              </a:rPr>
              <a:t>пластинчасті</a:t>
            </a:r>
            <a:r>
              <a:rPr lang="uk-UA" sz="6600" dirty="0"/>
              <a:t> </a:t>
            </a:r>
            <a:r>
              <a:rPr lang="uk-UA" sz="6600" dirty="0">
                <a:solidFill>
                  <a:srgbClr val="FFFF00"/>
                </a:solidFill>
              </a:rPr>
              <a:t>та</a:t>
            </a:r>
            <a:r>
              <a:rPr lang="uk-UA" sz="6600" dirty="0"/>
              <a:t> </a:t>
            </a:r>
            <a:r>
              <a:rPr lang="uk-UA" sz="6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трубчасті</a:t>
            </a:r>
          </a:p>
        </p:txBody>
      </p:sp>
      <p:pic>
        <p:nvPicPr>
          <p:cNvPr id="3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79B3BE7B-5485-4306-9215-26636BCFD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19" y="3631034"/>
            <a:ext cx="2005659" cy="30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Мини-Плакат вырубной &quot;Гриб-боровик&quot; (ФМ-8927), арт.00-00005610">
            <a:extLst>
              <a:ext uri="{FF2B5EF4-FFF2-40B4-BE49-F238E27FC236}">
                <a16:creationId xmlns:a16="http://schemas.microsoft.com/office/drawing/2014/main" id="{07BD642E-2A04-4F4F-8DFC-2E39CA02F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96769"/>
            <a:ext cx="2962906" cy="30388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25478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634CF-1C0B-4D87-B172-754EE032E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uk-UA" sz="7200" dirty="0">
                <a:solidFill>
                  <a:srgbClr val="FF0000"/>
                </a:solidFill>
              </a:rPr>
              <a:t>Пластинчасті</a:t>
            </a:r>
            <a:endParaRPr lang="uk-UA" dirty="0"/>
          </a:p>
        </p:txBody>
      </p:sp>
      <p:pic>
        <p:nvPicPr>
          <p:cNvPr id="11266" name="Picture 2" descr="Сироїжка харчова — Місто Гадяч">
            <a:extLst>
              <a:ext uri="{FF2B5EF4-FFF2-40B4-BE49-F238E27FC236}">
                <a16:creationId xmlns:a16="http://schemas.microsoft.com/office/drawing/2014/main" id="{60C9EE0B-5136-4334-BD0C-76FA806DE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50" y="1928341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268" name="Picture 4" descr="Як правильно чистити гриби для смаження. Чи потрібно чистити печериці перед  приготуванням: рекомендації і поради">
            <a:extLst>
              <a:ext uri="{FF2B5EF4-FFF2-40B4-BE49-F238E27FC236}">
                <a16:creationId xmlns:a16="http://schemas.microsoft.com/office/drawing/2014/main" id="{EBE6E4B1-B9C3-4576-8053-C1EFF7718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39850"/>
            <a:ext cx="3528085" cy="2651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270" name="Picture 6" descr="Мухомор красный: лечебные и опасные свойства | Food and Health">
            <a:extLst>
              <a:ext uri="{FF2B5EF4-FFF2-40B4-BE49-F238E27FC236}">
                <a16:creationId xmlns:a16="http://schemas.microsoft.com/office/drawing/2014/main" id="{AB760C5B-97E4-4EAF-8076-C83AABAED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18221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67CD6DD0-5566-467D-8105-AB38F075E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41" y="1029414"/>
            <a:ext cx="2005659" cy="30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689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426B4-E493-43F6-9232-1EDD8B624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447" y="214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7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Трубчасті</a:t>
            </a:r>
            <a:r>
              <a:rPr lang="uk-UA" dirty="0"/>
              <a:t> </a:t>
            </a:r>
          </a:p>
        </p:txBody>
      </p:sp>
      <p:pic>
        <p:nvPicPr>
          <p:cNvPr id="12290" name="Picture 2" descr="Гриб Боровик: фото, описание, свойства">
            <a:extLst>
              <a:ext uri="{FF2B5EF4-FFF2-40B4-BE49-F238E27FC236}">
                <a16:creationId xmlns:a16="http://schemas.microsoft.com/office/drawing/2014/main" id="{59399E7B-8D26-4C66-998D-66B3B70A6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25808"/>
            <a:ext cx="4532347" cy="28161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292" name="Picture 4" descr="Гриби маслюки (маслята), рецепти приготування, збір грибів, як розпізнати  маслюк">
            <a:extLst>
              <a:ext uri="{FF2B5EF4-FFF2-40B4-BE49-F238E27FC236}">
                <a16:creationId xmlns:a16="http://schemas.microsoft.com/office/drawing/2014/main" id="{F76C10DF-D012-4D38-8E1C-EA0655287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4618856" cy="30736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68DF0A97-5143-4115-8191-0EE384EB5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781" y="146288"/>
            <a:ext cx="2005659" cy="30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050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>
                <a:solidFill>
                  <a:srgbClr val="FFC000"/>
                </a:solidFill>
              </a:rPr>
              <a:t>Будова грибів</a:t>
            </a:r>
            <a:endParaRPr lang="ru-RU" sz="6000" dirty="0">
              <a:solidFill>
                <a:srgbClr val="FFC000"/>
              </a:solidFill>
            </a:endParaRPr>
          </a:p>
        </p:txBody>
      </p:sp>
      <p:pic>
        <p:nvPicPr>
          <p:cNvPr id="112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28"/>
          <a:stretch/>
        </p:blipFill>
        <p:spPr bwMode="auto">
          <a:xfrm>
            <a:off x="683568" y="1916832"/>
            <a:ext cx="3791107" cy="4032448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48064" y="2044005"/>
            <a:ext cx="2864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шапинка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88591" y="3356992"/>
            <a:ext cx="1918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ніжка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1544" y="4581128"/>
            <a:ext cx="3052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грибниця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cxnSp>
        <p:nvCxnSpPr>
          <p:cNvPr id="5" name="Прямая со стрелкой 4"/>
          <p:cNvCxnSpPr>
            <a:stCxn id="3" idx="1"/>
          </p:cNvCxnSpPr>
          <p:nvPr/>
        </p:nvCxnSpPr>
        <p:spPr>
          <a:xfrm flipH="1">
            <a:off x="3707904" y="2505670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579121" y="3933056"/>
            <a:ext cx="284242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7" idx="1"/>
          </p:cNvCxnSpPr>
          <p:nvPr/>
        </p:nvCxnSpPr>
        <p:spPr>
          <a:xfrm flipH="1" flipV="1">
            <a:off x="2195736" y="4869160"/>
            <a:ext cx="3225808" cy="1736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153" y="-243408"/>
            <a:ext cx="2005659" cy="30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064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1406" y="764704"/>
            <a:ext cx="3138052" cy="1143000"/>
          </a:xfrm>
        </p:spPr>
        <p:txBody>
          <a:bodyPr>
            <a:noAutofit/>
          </a:bodyPr>
          <a:lstStyle/>
          <a:p>
            <a:r>
              <a:rPr lang="uk-UA" sz="5400" dirty="0">
                <a:solidFill>
                  <a:srgbClr val="FFC000"/>
                </a:solidFill>
              </a:rPr>
              <a:t>Царство  рослин</a:t>
            </a:r>
            <a:endParaRPr lang="ru-RU" sz="5400" dirty="0">
              <a:solidFill>
                <a:srgbClr val="FFC000"/>
              </a:solidFill>
            </a:endParaRPr>
          </a:p>
        </p:txBody>
      </p:sp>
      <p:pic>
        <p:nvPicPr>
          <p:cNvPr id="1026" name="Picture 2" descr="ÐÐ°ÑÑÐ¸Ð½ÐºÐ¸ Ð¿Ð¾ Ð·Ð°Ð¿ÑÐ¾ÑÑ Ð¾Ð±Ð¾Ñ Ð½Ð° ÑÐ¾Ð±Ð¾ÑÐ¸Ð¹ ÑÑÑÐ» Ð»ÑÑ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" y="292088"/>
            <a:ext cx="3138052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403" y="619305"/>
            <a:ext cx="3571597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30" name="Picture 6" descr="ÐÐ°ÑÑÐ¸Ð½ÐºÐ¸ Ð¿Ð¾ Ð·Ð°Ð¿ÑÐ¾ÑÑ ÐºÐ»ÑÐ¼Ð±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29605"/>
            <a:ext cx="4911694" cy="36837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996952"/>
            <a:ext cx="251884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737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60" y="-22087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dirty="0">
                <a:solidFill>
                  <a:srgbClr val="FFC000"/>
                </a:solidFill>
              </a:rPr>
              <a:t>Чим живляться гриби?</a:t>
            </a:r>
            <a:endParaRPr lang="ru-RU" sz="4800" dirty="0">
              <a:solidFill>
                <a:srgbClr val="FFC000"/>
              </a:solidFill>
            </a:endParaRPr>
          </a:p>
        </p:txBody>
      </p:sp>
      <p:pic>
        <p:nvPicPr>
          <p:cNvPr id="122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670" y="1207765"/>
            <a:ext cx="6557151" cy="4442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5795432"/>
            <a:ext cx="90084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Відмерлими</a:t>
            </a: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</a:t>
            </a:r>
            <a:r>
              <a:rPr lang="ru-RU" sz="4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рештками</a:t>
            </a: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</a:t>
            </a:r>
            <a:r>
              <a:rPr lang="ru-RU" sz="4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рослин</a:t>
            </a: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і </a:t>
            </a:r>
            <a:r>
              <a:rPr lang="ru-RU" sz="4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тварин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90123"/>
            <a:ext cx="2005659" cy="30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911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5400" dirty="0">
                <a:solidFill>
                  <a:srgbClr val="FFC000"/>
                </a:solidFill>
              </a:rPr>
              <a:t>Отже, гриби – санітари лісу</a:t>
            </a:r>
            <a:endParaRPr lang="ru-RU" sz="5400" dirty="0">
              <a:solidFill>
                <a:srgbClr val="FFC000"/>
              </a:solidFill>
            </a:endParaRPr>
          </a:p>
        </p:txBody>
      </p:sp>
      <p:pic>
        <p:nvPicPr>
          <p:cNvPr id="13314" name="Picture 2" descr="ÐÐ°ÑÑÐ¸Ð½ÐºÐ¸ Ð¿Ð¾ Ð·Ð°Ð¿ÑÐ¾ÑÑ Ð³ÑÐ¸Ð±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1841"/>
            <a:ext cx="7299470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836712"/>
            <a:ext cx="2005659" cy="30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748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35405-56B9-4B6D-8D61-E1A851AF2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C000"/>
                </a:solidFill>
              </a:rPr>
              <a:t>У лісі відпочивай, уважно гриби розглядай!</a:t>
            </a:r>
          </a:p>
        </p:txBody>
      </p:sp>
      <p:pic>
        <p:nvPicPr>
          <p:cNvPr id="13314" name="Picture 2" descr="Їстівні та отруйні. Довідник грибника у картинках : 29:06:2018 - vsim.ua">
            <a:extLst>
              <a:ext uri="{FF2B5EF4-FFF2-40B4-BE49-F238E27FC236}">
                <a16:creationId xmlns:a16="http://schemas.microsoft.com/office/drawing/2014/main" id="{9B3AB574-8563-4964-BFAB-2DC5274FA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76095"/>
            <a:ext cx="7632848" cy="50666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01503921-36E5-41DB-880C-A1BB53C2E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970" y="397581"/>
            <a:ext cx="2005659" cy="30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164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ACEC4-DC47-4E57-8C6B-3ADA4F65F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42777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dirty="0">
                <a:solidFill>
                  <a:srgbClr val="FFC000"/>
                </a:solidFill>
              </a:rPr>
              <a:t>Увага! </a:t>
            </a:r>
            <a:r>
              <a:rPr lang="uk-UA" sz="5400" dirty="0">
                <a:solidFill>
                  <a:srgbClr val="FF0000"/>
                </a:solidFill>
              </a:rPr>
              <a:t>Обережно!</a:t>
            </a:r>
          </a:p>
        </p:txBody>
      </p:sp>
      <p:pic>
        <p:nvPicPr>
          <p:cNvPr id="14338" name="Picture 2" descr="Будьте обережні з грибами!">
            <a:extLst>
              <a:ext uri="{FF2B5EF4-FFF2-40B4-BE49-F238E27FC236}">
                <a16:creationId xmlns:a16="http://schemas.microsoft.com/office/drawing/2014/main" id="{F9F804F2-4A62-4DD0-8F2C-09A511D22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99" y="1271587"/>
            <a:ext cx="7815649" cy="5206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3B14E562-C4C4-4A77-91E6-2A4AE9CED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588290"/>
            <a:ext cx="2005659" cy="30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299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143000"/>
          </a:xfrm>
        </p:spPr>
        <p:txBody>
          <a:bodyPr>
            <a:noAutofit/>
          </a:bodyPr>
          <a:lstStyle/>
          <a:p>
            <a:r>
              <a:rPr lang="uk-UA" sz="6600" dirty="0">
                <a:solidFill>
                  <a:srgbClr val="FFC000"/>
                </a:solidFill>
              </a:rPr>
              <a:t>У Царстві Грибів  є і </a:t>
            </a:r>
            <a:r>
              <a:rPr lang="uk-UA" sz="6600" dirty="0">
                <a:solidFill>
                  <a:srgbClr val="C00000"/>
                </a:solidFill>
              </a:rPr>
              <a:t>гриби-паразити</a:t>
            </a:r>
            <a:r>
              <a:rPr lang="uk-UA" sz="6600" dirty="0">
                <a:solidFill>
                  <a:srgbClr val="FFC000"/>
                </a:solidFill>
              </a:rPr>
              <a:t>, які паразитують на рослинах</a:t>
            </a:r>
            <a:endParaRPr lang="ru-RU" sz="6600" dirty="0">
              <a:solidFill>
                <a:srgbClr val="FFC000"/>
              </a:solidFill>
            </a:endParaRPr>
          </a:p>
        </p:txBody>
      </p:sp>
      <p:pic>
        <p:nvPicPr>
          <p:cNvPr id="3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588290"/>
            <a:ext cx="2005659" cy="30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495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Сажкові</a:t>
            </a:r>
            <a:r>
              <a:rPr lang="uk-UA" dirty="0">
                <a:solidFill>
                  <a:srgbClr val="FFFF00"/>
                </a:solidFill>
              </a:rPr>
              <a:t> гриби – на кукурудзі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482" name="Picture 2" descr="ÐÐ°ÑÑÐ¸Ð½ÐºÐ¸ Ð¿Ð¾ Ð·Ð°Ð¿ÑÐ¾ÑÑ Ð¡Ð°Ð¶ÐºÐ¾Ð²Ñ Ð³ÑÐ¸Ð±Ð¸ â Ð½Ð° ÐºÑÐºÑÑÑÐ´Ð·Ñ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4762500" cy="3343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4" name="Picture 4" descr="ÐÐ°ÑÑÐ¸Ð½ÐºÐ¸ Ð¿Ð¾ Ð·Ð°Ð¿ÑÐ¾ÑÑ Ð¡Ð°Ð¶ÐºÐ¾Ð²Ñ Ð³ÑÐ¸Ð±Ð¸ â Ð½Ð° ÐºÑÐºÑÑÑÐ´Ð·Ñ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0610"/>
            <a:ext cx="3009900" cy="46196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33056"/>
            <a:ext cx="2005659" cy="30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693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622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0000"/>
                </a:solidFill>
              </a:rPr>
              <a:t>Фітофтора</a:t>
            </a:r>
            <a:r>
              <a:rPr lang="uk-UA" dirty="0">
                <a:solidFill>
                  <a:srgbClr val="FFFF00"/>
                </a:solidFill>
              </a:rPr>
              <a:t>  - на картоплі, помідорах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1506" name="Picture 2" descr="ÐÐ°ÑÑÐ¸Ð½ÐºÐ¸ Ð¿Ð¾ Ð·Ð°Ð¿ÑÐ¾ÑÑ Ð¤ÑÑÐ¾ÑÑÐ¾ÑÐ° - Ð½Ð° ÐºÐ°ÑÑÐ¾Ð¿Ð»Ñ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84" y="1268760"/>
            <a:ext cx="4396777" cy="31001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508" name="Picture 4" descr="ÐÐ°ÑÑÐ¸Ð½ÐºÐ¸ Ð¿Ð¾ Ð·Ð°Ð¿ÑÐ¾ÑÑ ÑÑÑÐ¾ÑÑÐ¾ÑÐ° Ð½Ð° Ð¿Ð¾Ð¼ÑÐ´Ð¾ÑÐ°Ñ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94412"/>
            <a:ext cx="5894365" cy="33524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000" y="980728"/>
            <a:ext cx="2005659" cy="30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075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225495"/>
            <a:ext cx="8229600" cy="1143000"/>
          </a:xfrm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Іржа</a:t>
            </a:r>
            <a:r>
              <a:rPr lang="uk-UA" dirty="0">
                <a:solidFill>
                  <a:srgbClr val="002060"/>
                </a:solidFill>
              </a:rPr>
              <a:t> </a:t>
            </a:r>
            <a:r>
              <a:rPr lang="uk-UA" dirty="0">
                <a:solidFill>
                  <a:srgbClr val="FFC000"/>
                </a:solidFill>
              </a:rPr>
              <a:t>– на зернових культурах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2530" name="Picture 2" descr="ÐÐ°ÑÑÐ¸Ð½ÐºÐ¸ Ð¿Ð¾ Ð·Ð°Ð¿ÑÐ¾ÑÑ ÐÑÐ¶Ð° â Ð½Ð° Ð·ÐµÑÐ½Ð¾Ð²Ð¸Ñ ÐºÑÐ»ÑÑÑÑ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1" y="1052736"/>
            <a:ext cx="5715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53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750" y="3284984"/>
            <a:ext cx="7239000" cy="34575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764704"/>
            <a:ext cx="2005659" cy="30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27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C9A166-701D-4A4A-966A-F22F6CCE1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>
                <a:solidFill>
                  <a:srgbClr val="FF0000"/>
                </a:solidFill>
              </a:rPr>
              <a:t>Трутовик</a:t>
            </a:r>
            <a:r>
              <a:rPr lang="uk-UA" sz="6000" dirty="0"/>
              <a:t> </a:t>
            </a:r>
            <a:r>
              <a:rPr lang="uk-UA" sz="6000" dirty="0">
                <a:solidFill>
                  <a:srgbClr val="FFC000"/>
                </a:solidFill>
              </a:rPr>
              <a:t>на дереві</a:t>
            </a:r>
          </a:p>
        </p:txBody>
      </p:sp>
      <p:pic>
        <p:nvPicPr>
          <p:cNvPr id="15362" name="Picture 2" descr="Грибы-паразиты на деревьях — профилактика и меры борьбы. Трутовики. Фото —  Ботаничка.ru">
            <a:extLst>
              <a:ext uri="{FF2B5EF4-FFF2-40B4-BE49-F238E27FC236}">
                <a16:creationId xmlns:a16="http://schemas.microsoft.com/office/drawing/2014/main" id="{7475D29D-E452-4A41-A64E-E941E35D8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36" y="2636912"/>
            <a:ext cx="5543603" cy="3697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364" name="Picture 4" descr="Трутовики">
            <a:extLst>
              <a:ext uri="{FF2B5EF4-FFF2-40B4-BE49-F238E27FC236}">
                <a16:creationId xmlns:a16="http://schemas.microsoft.com/office/drawing/2014/main" id="{F15051A5-6F05-4517-A5D7-1E3EBB0AB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381" y="1489794"/>
            <a:ext cx="4165419" cy="39945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89A43B8-889E-4E0A-8219-2ED4920F3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970" y="257765"/>
            <a:ext cx="2005659" cy="30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099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7E5D97-68F9-44A9-BA26-CD3FC24DA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dirty="0" err="1">
                <a:solidFill>
                  <a:srgbClr val="FF0000"/>
                </a:solidFill>
              </a:rPr>
              <a:t>Парша</a:t>
            </a:r>
            <a:r>
              <a:rPr lang="uk-UA" sz="4800" dirty="0"/>
              <a:t> </a:t>
            </a:r>
            <a:r>
              <a:rPr lang="uk-UA" sz="4800" dirty="0">
                <a:solidFill>
                  <a:srgbClr val="FFC000"/>
                </a:solidFill>
              </a:rPr>
              <a:t>на плодах та листі груші, яблуні</a:t>
            </a:r>
          </a:p>
        </p:txBody>
      </p:sp>
      <p:pic>
        <p:nvPicPr>
          <p:cNvPr id="16386" name="Picture 2" descr="Парша яблони и груши">
            <a:extLst>
              <a:ext uri="{FF2B5EF4-FFF2-40B4-BE49-F238E27FC236}">
                <a16:creationId xmlns:a16="http://schemas.microsoft.com/office/drawing/2014/main" id="{3958E480-C528-45D8-9EB3-081DFCECB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700808"/>
            <a:ext cx="3143207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388" name="Picture 4" descr="Болезни плодовых: мучнистая роса, парша — FloweryVale.ru">
            <a:extLst>
              <a:ext uri="{FF2B5EF4-FFF2-40B4-BE49-F238E27FC236}">
                <a16:creationId xmlns:a16="http://schemas.microsoft.com/office/drawing/2014/main" id="{D8028580-5FC7-4B72-945D-4FD901395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64024"/>
            <a:ext cx="4876800" cy="31683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049CD347-9996-4BF9-A8DD-4520FFC34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764704"/>
            <a:ext cx="2005659" cy="30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827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223" y="49188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dirty="0">
                <a:solidFill>
                  <a:srgbClr val="FFC000"/>
                </a:solidFill>
              </a:rPr>
              <a:t>Царство  тварин</a:t>
            </a:r>
            <a:endParaRPr lang="ru-RU" sz="60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6" b="9252"/>
          <a:stretch/>
        </p:blipFill>
        <p:spPr bwMode="auto">
          <a:xfrm>
            <a:off x="395536" y="1412776"/>
            <a:ext cx="7821597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160" y="2924944"/>
            <a:ext cx="251884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3109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C70F9-F3D4-48B5-B16E-B9CE1DF0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5400" dirty="0">
                <a:solidFill>
                  <a:srgbClr val="FF0000"/>
                </a:solidFill>
              </a:rPr>
              <a:t>Жовті плями </a:t>
            </a:r>
            <a:r>
              <a:rPr lang="uk-UA" sz="5400" dirty="0">
                <a:solidFill>
                  <a:srgbClr val="FFC000"/>
                </a:solidFill>
              </a:rPr>
              <a:t>на листі огірків</a:t>
            </a:r>
          </a:p>
        </p:txBody>
      </p:sp>
      <p:pic>
        <p:nvPicPr>
          <p:cNvPr id="17410" name="Picture 2" descr="Жовті плями на листі огірків: що робити і чим лікувати">
            <a:extLst>
              <a:ext uri="{FF2B5EF4-FFF2-40B4-BE49-F238E27FC236}">
                <a16:creationId xmlns:a16="http://schemas.microsoft.com/office/drawing/2014/main" id="{3DFDEED2-0D5B-45F2-B9A2-D2468F5D1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772816"/>
            <a:ext cx="5715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0ECC011E-E706-4AE4-A565-CB297A443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764704"/>
            <a:ext cx="2005659" cy="30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134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194F7EC-8B38-4023-BEFC-F2A1B1132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C000"/>
                </a:solidFill>
              </a:rPr>
              <a:t>Цілий світ мікроскопічних грибів </a:t>
            </a:r>
            <a:r>
              <a:rPr lang="uk-UA">
                <a:solidFill>
                  <a:srgbClr val="FFC000"/>
                </a:solidFill>
              </a:rPr>
              <a:t>можна побачити </a:t>
            </a:r>
            <a:r>
              <a:rPr lang="uk-UA" dirty="0">
                <a:solidFill>
                  <a:srgbClr val="FFC000"/>
                </a:solidFill>
              </a:rPr>
              <a:t>тільки під </a:t>
            </a:r>
            <a:r>
              <a:rPr lang="uk-UA" dirty="0">
                <a:solidFill>
                  <a:srgbClr val="FF0000"/>
                </a:solidFill>
              </a:rPr>
              <a:t>мікроскопом</a:t>
            </a:r>
          </a:p>
        </p:txBody>
      </p:sp>
      <p:pic>
        <p:nvPicPr>
          <p:cNvPr id="4" name="Picture 2" descr="Огидно-прекрасна цвіль | Усі медіаформати | DW | 10.05.2013">
            <a:extLst>
              <a:ext uri="{FF2B5EF4-FFF2-40B4-BE49-F238E27FC236}">
                <a16:creationId xmlns:a16="http://schemas.microsoft.com/office/drawing/2014/main" id="{987D3B53-2385-4393-923E-9D0EAE401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132856"/>
            <a:ext cx="6667500" cy="3752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C0432314-CAEC-43EF-BFF7-1895CDD19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41" y="3429000"/>
            <a:ext cx="2005659" cy="30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9804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C5C16-2352-498B-B234-E613F9054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Цвіль</a:t>
            </a:r>
            <a:r>
              <a:rPr lang="uk-UA" dirty="0"/>
              <a:t> </a:t>
            </a:r>
            <a:r>
              <a:rPr lang="uk-UA" dirty="0">
                <a:solidFill>
                  <a:srgbClr val="FFC000"/>
                </a:solidFill>
              </a:rPr>
              <a:t>у сирих приміщеннях</a:t>
            </a:r>
          </a:p>
        </p:txBody>
      </p:sp>
      <p:pic>
        <p:nvPicPr>
          <p:cNvPr id="3074" name="Picture 2" descr="Цвіль на стіні в квартирі: що робити, як позбутися і вивести грибок?">
            <a:extLst>
              <a:ext uri="{FF2B5EF4-FFF2-40B4-BE49-F238E27FC236}">
                <a16:creationId xmlns:a16="http://schemas.microsoft.com/office/drawing/2014/main" id="{EA05401F-9B70-40C9-B0EE-101C9AEAE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6553200" cy="42237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93A676A8-0BF8-45A3-AECC-7F651ED4E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025" y="946487"/>
            <a:ext cx="2005659" cy="30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752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963" y="230833"/>
            <a:ext cx="9144000" cy="1143000"/>
          </a:xfrm>
        </p:spPr>
        <p:txBody>
          <a:bodyPr>
            <a:noAutofit/>
          </a:bodyPr>
          <a:lstStyle/>
          <a:p>
            <a:br>
              <a:rPr lang="uk-UA" sz="4800" dirty="0">
                <a:solidFill>
                  <a:srgbClr val="FFC000"/>
                </a:solidFill>
              </a:rPr>
            </a:br>
            <a:r>
              <a:rPr lang="uk-UA" sz="4800" dirty="0">
                <a:solidFill>
                  <a:srgbClr val="FFC000"/>
                </a:solidFill>
              </a:rPr>
              <a:t>Люди навчилися використовувати </a:t>
            </a:r>
            <a:r>
              <a:rPr lang="uk-UA" sz="4800" dirty="0">
                <a:solidFill>
                  <a:srgbClr val="FF0000"/>
                </a:solidFill>
              </a:rPr>
              <a:t>цвіль</a:t>
            </a:r>
            <a:r>
              <a:rPr lang="uk-UA" sz="4800" dirty="0">
                <a:solidFill>
                  <a:srgbClr val="FFC000"/>
                </a:solidFill>
              </a:rPr>
              <a:t>:  з неї виготовляють ліки</a:t>
            </a:r>
            <a:endParaRPr lang="ru-RU" sz="4800" dirty="0">
              <a:solidFill>
                <a:srgbClr val="FFC000"/>
              </a:solidFill>
            </a:endParaRPr>
          </a:p>
        </p:txBody>
      </p:sp>
      <p:pic>
        <p:nvPicPr>
          <p:cNvPr id="18438" name="Picture 6" descr="ÐÐ°ÑÑÐ¸Ð½ÐºÐ¸ Ð¿Ð¾ Ð·Ð°Ð¿ÑÐ¾ÑÑ ÑÐ²ÑÐ»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2" y="2708920"/>
            <a:ext cx="6336702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588290"/>
            <a:ext cx="2005659" cy="30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32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1400C-C048-4176-A3C1-19811B590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30"/>
            <a:ext cx="8229600" cy="1143000"/>
          </a:xfrm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Пліснява</a:t>
            </a:r>
            <a:r>
              <a:rPr lang="uk-UA" dirty="0"/>
              <a:t> </a:t>
            </a:r>
            <a:r>
              <a:rPr lang="uk-UA" dirty="0">
                <a:solidFill>
                  <a:srgbClr val="FFC000"/>
                </a:solidFill>
              </a:rPr>
              <a:t>на продуктах </a:t>
            </a:r>
          </a:p>
        </p:txBody>
      </p:sp>
      <p:pic>
        <p:nvPicPr>
          <p:cNvPr id="5122" name="Picture 2" descr="Плесень на продуктах: причины и методы борьбы">
            <a:extLst>
              <a:ext uri="{FF2B5EF4-FFF2-40B4-BE49-F238E27FC236}">
                <a16:creationId xmlns:a16="http://schemas.microsoft.com/office/drawing/2014/main" id="{F25578EF-4D0D-4C67-9461-6EDC91F2E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40" y="1412776"/>
            <a:ext cx="7452320" cy="4950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897B791-0DDC-45E2-AB66-4559459FF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330" y="23236"/>
            <a:ext cx="2005659" cy="30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6832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127D23-F941-4B0B-92B1-BD449B0A5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-20706"/>
            <a:ext cx="8795320" cy="1073442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Дріжджі</a:t>
            </a:r>
            <a:r>
              <a:rPr lang="uk-UA" dirty="0">
                <a:solidFill>
                  <a:srgbClr val="FFC000"/>
                </a:solidFill>
              </a:rPr>
              <a:t> теж відносяться до грибів</a:t>
            </a:r>
          </a:p>
        </p:txBody>
      </p:sp>
      <p:pic>
        <p:nvPicPr>
          <p:cNvPr id="6146" name="Picture 2" descr="Обираємо дріжджі правильно">
            <a:extLst>
              <a:ext uri="{FF2B5EF4-FFF2-40B4-BE49-F238E27FC236}">
                <a16:creationId xmlns:a16="http://schemas.microsoft.com/office/drawing/2014/main" id="{6BAD9460-3320-42D3-87ED-CFCBFBB80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5176731" cy="37675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8" name="Picture 4" descr="В Україні на 10% скоротилося виробництво хліба – Держстат — АГРОПОЛІТ">
            <a:extLst>
              <a:ext uri="{FF2B5EF4-FFF2-40B4-BE49-F238E27FC236}">
                <a16:creationId xmlns:a16="http://schemas.microsoft.com/office/drawing/2014/main" id="{5A7932EE-3B95-4962-9585-E82A42ECA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80694"/>
            <a:ext cx="5149434" cy="34303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95A8234F-D785-4735-A345-1390A578D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72940"/>
            <a:ext cx="2005659" cy="30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2007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40A1C-1FDC-46F8-967F-BAE19DB3D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Цвіль</a:t>
            </a:r>
            <a:r>
              <a:rPr lang="uk-UA" dirty="0"/>
              <a:t>, 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пліснява</a:t>
            </a:r>
            <a:r>
              <a:rPr lang="uk-UA" dirty="0"/>
              <a:t>, </a:t>
            </a:r>
            <a:r>
              <a:rPr lang="uk-UA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дріжджі</a:t>
            </a:r>
            <a:r>
              <a:rPr lang="uk-UA" dirty="0"/>
              <a:t>  </a:t>
            </a:r>
            <a:r>
              <a:rPr lang="uk-UA" dirty="0">
                <a:solidFill>
                  <a:srgbClr val="FFC000"/>
                </a:solidFill>
              </a:rPr>
              <a:t>зовні не схожі на шапинкові гриби.</a:t>
            </a:r>
            <a:br>
              <a:rPr lang="uk-UA" dirty="0"/>
            </a:br>
            <a:r>
              <a:rPr lang="uk-UA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Але  всі вони утворюють</a:t>
            </a:r>
            <a:r>
              <a:rPr lang="uk-UA" dirty="0"/>
              <a:t> </a:t>
            </a:r>
            <a:r>
              <a:rPr lang="uk-UA" dirty="0">
                <a:solidFill>
                  <a:srgbClr val="FF0000"/>
                </a:solidFill>
              </a:rPr>
              <a:t>грибницю</a:t>
            </a:r>
            <a:r>
              <a:rPr lang="uk-UA" dirty="0">
                <a:solidFill>
                  <a:srgbClr val="FFC000"/>
                </a:solidFill>
              </a:rPr>
              <a:t>, яка швидко 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розростається</a:t>
            </a:r>
            <a:r>
              <a:rPr lang="uk-UA" dirty="0"/>
              <a:t>  </a:t>
            </a:r>
            <a:br>
              <a:rPr lang="uk-UA" dirty="0"/>
            </a:br>
            <a:r>
              <a:rPr lang="uk-UA" dirty="0">
                <a:solidFill>
                  <a:srgbClr val="FFC000"/>
                </a:solidFill>
              </a:rPr>
              <a:t>і </a:t>
            </a:r>
            <a:r>
              <a:rPr lang="uk-UA" dirty="0"/>
              <a:t> </a:t>
            </a:r>
            <a:r>
              <a:rPr lang="uk-UA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розгалужується</a:t>
            </a:r>
            <a:r>
              <a:rPr lang="uk-UA" dirty="0"/>
              <a:t>  </a:t>
            </a:r>
          </a:p>
        </p:txBody>
      </p:sp>
      <p:pic>
        <p:nvPicPr>
          <p:cNvPr id="3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C959C152-85F9-466C-B7A1-7FC3F0537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199" y="3558622"/>
            <a:ext cx="2005659" cy="30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7154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2AC0F-31F7-446B-9976-72C769721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FF00"/>
                </a:solidFill>
              </a:rPr>
              <a:t>Цвілевий гриб </a:t>
            </a:r>
            <a:r>
              <a:rPr lang="uk-UA" dirty="0">
                <a:solidFill>
                  <a:srgbClr val="FF0000"/>
                </a:solidFill>
              </a:rPr>
              <a:t>під мікроскопом</a:t>
            </a:r>
          </a:p>
        </p:txBody>
      </p:sp>
      <p:pic>
        <p:nvPicPr>
          <p:cNvPr id="7170" name="Picture 2" descr="Цвілеві гриби (ризопус, пеніцил, аспергіл, мукор), їх значення у природі та  для людини » Допомога учням">
            <a:extLst>
              <a:ext uri="{FF2B5EF4-FFF2-40B4-BE49-F238E27FC236}">
                <a16:creationId xmlns:a16="http://schemas.microsoft.com/office/drawing/2014/main" id="{19829FF7-CD3A-47A9-BB61-30C7ACFFF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234473" cy="371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E991E0ED-060C-4155-8052-C41C61608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199" y="3558622"/>
            <a:ext cx="2005659" cy="30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7691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2F258-471A-4872-9FBF-3F7385D50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>
                <a:solidFill>
                  <a:srgbClr val="FFFF00"/>
                </a:solidFill>
              </a:rPr>
              <a:t>Їсти чи не їсти?</a:t>
            </a:r>
          </a:p>
        </p:txBody>
      </p:sp>
      <p:pic>
        <p:nvPicPr>
          <p:cNvPr id="9218" name="Picture 2" descr="Пліснява: небезпека і користь. Лікування. Здоров'я - Новини Рівного. Відео  on-line. Все про телекомпанію - Телеканал «Рівне 1»">
            <a:extLst>
              <a:ext uri="{FF2B5EF4-FFF2-40B4-BE49-F238E27FC236}">
                <a16:creationId xmlns:a16="http://schemas.microsoft.com/office/drawing/2014/main" id="{2EFD0E07-2785-4BC2-B536-40F1DB0C7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912768" cy="43313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FCC625-0724-43A0-898E-DBD449D54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709" y="14137"/>
            <a:ext cx="2005659" cy="30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486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цвілеві гриби відмінності грибів від рослин та тварин - YouTube">
            <a:extLst>
              <a:ext uri="{FF2B5EF4-FFF2-40B4-BE49-F238E27FC236}">
                <a16:creationId xmlns:a16="http://schemas.microsoft.com/office/drawing/2014/main" id="{14F56D2C-1C24-439C-B5BA-0A0AB5F7A0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1"/>
          <a:stretch/>
        </p:blipFill>
        <p:spPr bwMode="auto">
          <a:xfrm>
            <a:off x="2555776" y="243302"/>
            <a:ext cx="4032448" cy="6371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B2F50DA5-1F49-422A-9914-392977283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199" y="3558622"/>
            <a:ext cx="2005659" cy="30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129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41409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err="1">
                <a:solidFill>
                  <a:srgbClr val="FFC000"/>
                </a:solidFill>
              </a:rPr>
              <a:t>Стоїть</a:t>
            </a:r>
            <a:r>
              <a:rPr lang="ru-RU" sz="8000" dirty="0">
                <a:solidFill>
                  <a:srgbClr val="FFC000"/>
                </a:solidFill>
              </a:rPr>
              <a:t> при </a:t>
            </a:r>
            <a:r>
              <a:rPr lang="ru-RU" sz="8000" dirty="0" err="1">
                <a:solidFill>
                  <a:srgbClr val="FFC000"/>
                </a:solidFill>
              </a:rPr>
              <a:t>дорозі</a:t>
            </a:r>
            <a:r>
              <a:rPr lang="ru-RU" sz="8000" dirty="0">
                <a:solidFill>
                  <a:srgbClr val="FFC000"/>
                </a:solidFill>
              </a:rPr>
              <a:t> </a:t>
            </a:r>
            <a:br>
              <a:rPr lang="ru-RU" sz="8000" dirty="0">
                <a:solidFill>
                  <a:srgbClr val="FFC000"/>
                </a:solidFill>
              </a:rPr>
            </a:br>
            <a:r>
              <a:rPr lang="ru-RU" sz="8000" dirty="0">
                <a:solidFill>
                  <a:srgbClr val="FFC000"/>
                </a:solidFill>
              </a:rPr>
              <a:t>на </a:t>
            </a:r>
            <a:r>
              <a:rPr lang="ru-RU" sz="8000" dirty="0" err="1">
                <a:solidFill>
                  <a:srgbClr val="FFC000"/>
                </a:solidFill>
              </a:rPr>
              <a:t>одній</a:t>
            </a:r>
            <a:r>
              <a:rPr lang="ru-RU" sz="8000" dirty="0">
                <a:solidFill>
                  <a:srgbClr val="FFC000"/>
                </a:solidFill>
              </a:rPr>
              <a:t> </a:t>
            </a:r>
            <a:r>
              <a:rPr lang="ru-RU" sz="8000" dirty="0" err="1">
                <a:solidFill>
                  <a:srgbClr val="FFC000"/>
                </a:solidFill>
              </a:rPr>
              <a:t>нозі</a:t>
            </a:r>
            <a:r>
              <a:rPr lang="ru-RU" sz="8000" dirty="0">
                <a:solidFill>
                  <a:srgbClr val="FFC000"/>
                </a:solidFill>
              </a:rPr>
              <a:t>, шапочку </a:t>
            </a:r>
            <a:r>
              <a:rPr lang="ru-RU" sz="8000" dirty="0" err="1">
                <a:solidFill>
                  <a:srgbClr val="FFC000"/>
                </a:solidFill>
              </a:rPr>
              <a:t>має</a:t>
            </a:r>
            <a:r>
              <a:rPr lang="ru-RU" sz="8000" dirty="0">
                <a:solidFill>
                  <a:srgbClr val="FFC000"/>
                </a:solidFill>
              </a:rPr>
              <a:t>, </a:t>
            </a:r>
            <a:br>
              <a:rPr lang="ru-RU" sz="8000" dirty="0">
                <a:solidFill>
                  <a:srgbClr val="FFC000"/>
                </a:solidFill>
              </a:rPr>
            </a:br>
            <a:r>
              <a:rPr lang="ru-RU" sz="8000" dirty="0">
                <a:solidFill>
                  <a:srgbClr val="FFC000"/>
                </a:solidFill>
              </a:rPr>
              <a:t>та </a:t>
            </a:r>
            <a:r>
              <a:rPr lang="ru-RU" sz="8000" dirty="0" err="1">
                <a:solidFill>
                  <a:srgbClr val="FFC000"/>
                </a:solidFill>
              </a:rPr>
              <a:t>нікого</a:t>
            </a:r>
            <a:r>
              <a:rPr lang="ru-RU" sz="8000" dirty="0">
                <a:solidFill>
                  <a:srgbClr val="FFC000"/>
                </a:solidFill>
              </a:rPr>
              <a:t> не </a:t>
            </a:r>
            <a:r>
              <a:rPr lang="ru-RU" sz="8000" dirty="0" err="1">
                <a:solidFill>
                  <a:srgbClr val="FFC000"/>
                </a:solidFill>
              </a:rPr>
              <a:t>вітає</a:t>
            </a:r>
            <a:r>
              <a:rPr lang="ru-RU" sz="8000" dirty="0">
                <a:solidFill>
                  <a:srgbClr val="FFC000"/>
                </a:solidFill>
              </a:rPr>
              <a:t>. </a:t>
            </a:r>
            <a:br>
              <a:rPr lang="ru-RU" sz="4800" dirty="0">
                <a:solidFill>
                  <a:srgbClr val="FFC000"/>
                </a:solidFill>
              </a:rPr>
            </a:br>
            <a:endParaRPr lang="ru-RU" sz="4800" dirty="0">
              <a:solidFill>
                <a:srgbClr val="FFC000"/>
              </a:solidFill>
            </a:endParaRPr>
          </a:p>
        </p:txBody>
      </p:sp>
      <p:pic>
        <p:nvPicPr>
          <p:cNvPr id="3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96752"/>
            <a:ext cx="2015740" cy="305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2004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</a:rPr>
              <a:t>Наші відкриття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20837" y="1556792"/>
            <a:ext cx="633833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Гриби </a:t>
            </a:r>
            <a:r>
              <a:rPr lang="uk-UA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– це окрема група </a:t>
            </a:r>
          </a:p>
          <a:p>
            <a:pPr algn="ctr"/>
            <a:r>
              <a:rPr lang="uk-UA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організмів.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6679" y="2708920"/>
            <a:ext cx="8824853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Гриби живляться </a:t>
            </a:r>
            <a:r>
              <a:rPr lang="uk-UA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готовими </a:t>
            </a:r>
            <a:r>
              <a:rPr lang="uk-UA" sz="4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пожив-</a:t>
            </a:r>
            <a:endParaRPr lang="uk-UA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н</a:t>
            </a:r>
            <a:r>
              <a:rPr lang="uk-UA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ими</a:t>
            </a:r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 речовинами, як </a:t>
            </a:r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тварини</a:t>
            </a:r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, але</a:t>
            </a:r>
          </a:p>
          <a:p>
            <a:pPr algn="ctr"/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</a:rPr>
              <a:t>ростуть і ведуть </a:t>
            </a:r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прикріплений </a:t>
            </a:r>
          </a:p>
          <a:p>
            <a:pPr algn="ctr"/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спосіб життя , як </a:t>
            </a:r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</a:rPr>
              <a:t>рослини</a:t>
            </a:r>
            <a:r>
              <a:rPr lang="uk-UA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.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296600"/>
            <a:ext cx="2005659" cy="30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8880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Білі та рижики на присадибній ділянці. Як вирощувати лісові гриби » Корисні  поради">
            <a:extLst>
              <a:ext uri="{FF2B5EF4-FFF2-40B4-BE49-F238E27FC236}">
                <a16:creationId xmlns:a16="http://schemas.microsoft.com/office/drawing/2014/main" id="{0D0A2FE3-BA6F-43D4-84CF-A8F1BABCB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28675"/>
            <a:ext cx="7620000" cy="5200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A70C9B81-E286-4CF9-9621-9F96B2AD7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296600"/>
            <a:ext cx="2005659" cy="30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925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BDA58-04BD-4745-B5A7-E456256B9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C000"/>
                </a:solidFill>
              </a:rPr>
              <a:t>Гриби люблять 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вологу</a:t>
            </a:r>
            <a:r>
              <a:rPr lang="uk-UA" dirty="0"/>
              <a:t> і </a:t>
            </a:r>
            <a:r>
              <a:rPr lang="uk-UA" dirty="0">
                <a:solidFill>
                  <a:srgbClr val="FF0000"/>
                </a:solidFill>
              </a:rPr>
              <a:t>затінок</a:t>
            </a:r>
          </a:p>
        </p:txBody>
      </p:sp>
      <p:pic>
        <p:nvPicPr>
          <p:cNvPr id="20482" name="Picture 2" descr="Як відрізнити їстівний гриб від його двійника-фальшивки. Інфографіка -  Дзеркало Закарпаття">
            <a:extLst>
              <a:ext uri="{FF2B5EF4-FFF2-40B4-BE49-F238E27FC236}">
                <a16:creationId xmlns:a16="http://schemas.microsoft.com/office/drawing/2014/main" id="{BF28B2FB-B31D-4985-BF63-C449EC437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1556792"/>
            <a:ext cx="5688632" cy="4266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0A4FCB7B-418C-46C7-AD69-6DE95C14A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316" y="2564904"/>
            <a:ext cx="2005659" cy="30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204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E8C7E-EB18-431C-824F-9BEF69869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Існує цілий світ </a:t>
            </a:r>
            <a:r>
              <a:rPr lang="uk-UA" dirty="0">
                <a:solidFill>
                  <a:srgbClr val="FFFF00"/>
                </a:solidFill>
              </a:rPr>
              <a:t>грибів-невидимок, </a:t>
            </a:r>
            <a:r>
              <a:rPr lang="uk-UA" dirty="0"/>
              <a:t>які мають 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мікроскопічні</a:t>
            </a:r>
            <a:r>
              <a:rPr lang="uk-UA" dirty="0"/>
              <a:t> 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розміри</a:t>
            </a:r>
          </a:p>
        </p:txBody>
      </p:sp>
      <p:pic>
        <p:nvPicPr>
          <p:cNvPr id="21506" name="Picture 2" descr="Чим небезпечна пліснява для людини і як її подолати">
            <a:extLst>
              <a:ext uri="{FF2B5EF4-FFF2-40B4-BE49-F238E27FC236}">
                <a16:creationId xmlns:a16="http://schemas.microsoft.com/office/drawing/2014/main" id="{59A12239-3CA5-4E9A-AA0E-01FF76C58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8789"/>
            <a:ext cx="6236171" cy="46812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6A927928-8181-42A5-8090-79F3CF407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75" y="1412205"/>
            <a:ext cx="2005659" cy="30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0846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Література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399095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Джерело</a:t>
            </a:r>
            <a:r>
              <a:rPr lang="ru-RU" dirty="0"/>
              <a:t>: </a:t>
            </a:r>
            <a:r>
              <a:rPr lang="en-US" dirty="0"/>
              <a:t>https://dovidka.biz.ua/zagadki-pro-gribi-ukrayinskoyu-movoyu/ </a:t>
            </a:r>
            <a:r>
              <a:rPr lang="ru-RU" dirty="0" err="1"/>
              <a:t>Довідник</a:t>
            </a:r>
            <a:r>
              <a:rPr lang="ru-RU" dirty="0"/>
              <a:t> </a:t>
            </a:r>
            <a:r>
              <a:rPr lang="ru-RU" dirty="0" err="1"/>
              <a:t>цікавих</a:t>
            </a:r>
            <a:r>
              <a:rPr lang="ru-RU" dirty="0"/>
              <a:t> </a:t>
            </a:r>
            <a:r>
              <a:rPr lang="ru-RU" dirty="0" err="1"/>
              <a:t>фактів</a:t>
            </a:r>
            <a:r>
              <a:rPr lang="ru-RU" dirty="0"/>
              <a:t> та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© </a:t>
            </a:r>
            <a:r>
              <a:rPr lang="en-US" dirty="0"/>
              <a:t>dovidka.biz.ua</a:t>
            </a:r>
            <a:endParaRPr lang="uk-UA" dirty="0"/>
          </a:p>
          <a:p>
            <a:endParaRPr lang="uk-UA" dirty="0"/>
          </a:p>
          <a:p>
            <a:endParaRPr lang="uk-UA" dirty="0"/>
          </a:p>
          <a:p>
            <a:r>
              <a:rPr lang="uk-UA" dirty="0"/>
              <a:t>Підручник «Я досліджую світ, 3 клас» І.ГРУЩИНСЬКОЇ</a:t>
            </a:r>
            <a:endParaRPr lang="ru-RU" dirty="0"/>
          </a:p>
        </p:txBody>
      </p:sp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8289"/>
            <a:ext cx="2005659" cy="30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91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620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33672"/>
            <a:ext cx="2437707" cy="369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102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935" y="-171401"/>
            <a:ext cx="8229600" cy="1891933"/>
          </a:xfrm>
        </p:spPr>
        <p:txBody>
          <a:bodyPr>
            <a:normAutofit fontScale="90000"/>
          </a:bodyPr>
          <a:lstStyle/>
          <a:p>
            <a:r>
              <a:rPr lang="uk-UA" sz="6000" dirty="0">
                <a:solidFill>
                  <a:srgbClr val="FFC000"/>
                </a:solidFill>
              </a:rPr>
              <a:t>Гриби – це тварини чи рослини?</a:t>
            </a:r>
            <a:endParaRPr lang="ru-RU" sz="6000" dirty="0">
              <a:solidFill>
                <a:srgbClr val="FFC000"/>
              </a:solidFill>
            </a:endParaRPr>
          </a:p>
        </p:txBody>
      </p:sp>
      <p:pic>
        <p:nvPicPr>
          <p:cNvPr id="4098" name="Picture 2" descr="ÐÐ°ÑÑÐ¸Ð½ÐºÐ¸ Ð¿Ð¾ Ð·Ð°Ð¿ÑÐ¾ÑÑ ÑÐ¾Ð¿Ð¾Ð»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32" y="1895892"/>
            <a:ext cx="3224994" cy="4299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0" t="4349" r="3584" b="5898"/>
          <a:stretch/>
        </p:blipFill>
        <p:spPr bwMode="auto">
          <a:xfrm>
            <a:off x="4401084" y="1720533"/>
            <a:ext cx="4742916" cy="4650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91643"/>
            <a:ext cx="2005659" cy="30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049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33" y="2445290"/>
            <a:ext cx="8229600" cy="1143000"/>
          </a:xfrm>
        </p:spPr>
        <p:txBody>
          <a:bodyPr>
            <a:noAutofit/>
          </a:bodyPr>
          <a:lstStyle/>
          <a:p>
            <a:r>
              <a:rPr lang="uk-UA" sz="6000" dirty="0">
                <a:solidFill>
                  <a:srgbClr val="FFC000"/>
                </a:solidFill>
              </a:rPr>
              <a:t>Вчені – </a:t>
            </a:r>
            <a:r>
              <a:rPr lang="uk-UA" sz="6000" dirty="0" err="1">
                <a:solidFill>
                  <a:srgbClr val="FFC000"/>
                </a:solidFill>
              </a:rPr>
              <a:t>мікрологи</a:t>
            </a:r>
            <a:r>
              <a:rPr lang="uk-UA" sz="6000" dirty="0">
                <a:solidFill>
                  <a:srgbClr val="FFC000"/>
                </a:solidFill>
              </a:rPr>
              <a:t> дійшли висновку, що гриби це представники особливого царства. Але вони мають у собі </a:t>
            </a:r>
            <a:r>
              <a:rPr lang="uk-UA" sz="6000" dirty="0">
                <a:solidFill>
                  <a:srgbClr val="C00000"/>
                </a:solidFill>
              </a:rPr>
              <a:t>ознаки  і рослин, </a:t>
            </a:r>
            <a:br>
              <a:rPr lang="uk-UA" sz="6000" dirty="0">
                <a:solidFill>
                  <a:srgbClr val="C00000"/>
                </a:solidFill>
              </a:rPr>
            </a:br>
            <a:r>
              <a:rPr lang="uk-UA" sz="6000" dirty="0">
                <a:solidFill>
                  <a:srgbClr val="C00000"/>
                </a:solidFill>
              </a:rPr>
              <a:t>і тварин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3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3819123"/>
            <a:ext cx="2005659" cy="30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057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ÐÐ°ÑÑÐ¸Ð½ÐºÐ¸ Ð¿Ð¾ Ð·Ð°Ð¿ÑÐ¾ÑÑ Ð³ÑÐ¸Ð±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83260"/>
            <a:ext cx="4223792" cy="3167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126" name="Picture 6" descr="ÐÐ°ÑÑÐ¸Ð½ÐºÐ¸ Ð¿Ð¾ Ð·Ð°Ð¿ÑÐ¾ÑÑ Ð³ÑÐ¸Ð±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24"/>
            <a:ext cx="6188572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41" y="188640"/>
            <a:ext cx="2005659" cy="30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986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97309" y="2564904"/>
            <a:ext cx="2097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Гриби</a:t>
            </a:r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 rot="2037739">
            <a:off x="380362" y="1240783"/>
            <a:ext cx="36597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Мають</a:t>
            </a:r>
            <a:r>
              <a:rPr lang="ru-RU" sz="4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форму</a:t>
            </a:r>
          </a:p>
        </p:txBody>
      </p:sp>
      <p:sp>
        <p:nvSpPr>
          <p:cNvPr id="5" name="Прямоугольник 4"/>
          <p:cNvSpPr/>
          <p:nvPr/>
        </p:nvSpPr>
        <p:spPr>
          <a:xfrm rot="20886393">
            <a:off x="435673" y="3491304"/>
            <a:ext cx="29638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>
                <a:ln w="1905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Живляться</a:t>
            </a:r>
            <a:r>
              <a:rPr lang="uk-UA" sz="4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992871">
            <a:off x="2662878" y="4590255"/>
            <a:ext cx="22685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>
                <a:ln w="1905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Ростуть</a:t>
            </a:r>
            <a:r>
              <a:rPr lang="uk-UA" sz="4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ru-RU" sz="4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9063697">
            <a:off x="4743989" y="1240781"/>
            <a:ext cx="45413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Розмножуються</a:t>
            </a:r>
            <a:r>
              <a:rPr lang="uk-UA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4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ru-RU" sz="4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24096">
            <a:off x="5330316" y="3905075"/>
            <a:ext cx="24664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>
                <a:ln w="1905"/>
                <a:solidFill>
                  <a:schemeClr val="tx2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Дихають</a:t>
            </a:r>
            <a:r>
              <a:rPr lang="uk-UA" sz="4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883589">
            <a:off x="4687691" y="4590254"/>
            <a:ext cx="20297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Гинуть</a:t>
            </a:r>
            <a:r>
              <a:rPr lang="uk-UA" sz="4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ru-RU" sz="4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588290"/>
            <a:ext cx="2005659" cy="30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3699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424</Words>
  <Application>Microsoft Office PowerPoint</Application>
  <PresentationFormat>Екран (4:3)</PresentationFormat>
  <Paragraphs>66</Paragraphs>
  <Slides>44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44</vt:i4>
      </vt:variant>
    </vt:vector>
  </HeadingPairs>
  <TitlesOfParts>
    <vt:vector size="47" baseType="lpstr">
      <vt:lpstr>Arial</vt:lpstr>
      <vt:lpstr>Calibri</vt:lpstr>
      <vt:lpstr>Тема Office</vt:lpstr>
      <vt:lpstr>У чому загадковість світу грибів? </vt:lpstr>
      <vt:lpstr>Царство  рослин</vt:lpstr>
      <vt:lpstr>Царство  тварин</vt:lpstr>
      <vt:lpstr>Стоїть при дорозі  на одній нозі, шапочку має,  та нікого не вітає.  </vt:lpstr>
      <vt:lpstr>Презентація PowerPoint</vt:lpstr>
      <vt:lpstr>Гриби – це тварини чи рослини?</vt:lpstr>
      <vt:lpstr>Вчені – мікрологи дійшли висновку, що гриби це представники особливого царства. Але вони мають у собі ознаки  і рослин,  і тварин</vt:lpstr>
      <vt:lpstr>Презентація PowerPoint</vt:lpstr>
      <vt:lpstr>Презентація PowerPoint</vt:lpstr>
      <vt:lpstr>  Царство Грибів – велика родина. Перший вид цього царства – це шапинкові гриби</vt:lpstr>
      <vt:lpstr>Шапинкові гриби</vt:lpstr>
      <vt:lpstr>В лісі виросли сестрички,  жовті та смачні… </vt:lpstr>
      <vt:lpstr>Виросли гриби прекрасні — Капелюшки в них, мов в маслі.  І збирають грибники маслянисті … </vt:lpstr>
      <vt:lpstr>Із найперших своїх днів  Найбіліший із грибів.  По властивостях він цінний,  Лікар від хвороб відмінний.  </vt:lpstr>
      <vt:lpstr>Вийшов красень на стежину,  Вдягся в білу одежину,  Капелюх червоний взяв –  Всіх навколо налякав! </vt:lpstr>
      <vt:lpstr>Гриби  бувають пластинчасті та трубчасті</vt:lpstr>
      <vt:lpstr>Пластинчасті</vt:lpstr>
      <vt:lpstr>Трубчасті </vt:lpstr>
      <vt:lpstr>Будова грибів</vt:lpstr>
      <vt:lpstr>Чим живляться гриби?</vt:lpstr>
      <vt:lpstr>Отже, гриби – санітари лісу</vt:lpstr>
      <vt:lpstr>У лісі відпочивай, уважно гриби розглядай!</vt:lpstr>
      <vt:lpstr>Увага! Обережно!</vt:lpstr>
      <vt:lpstr>У Царстві Грибів  є і гриби-паразити, які паразитують на рослинах</vt:lpstr>
      <vt:lpstr>Сажкові гриби – на кукурудзі</vt:lpstr>
      <vt:lpstr>Фітофтора  - на картоплі, помідорах</vt:lpstr>
      <vt:lpstr>Іржа – на зернових культурах</vt:lpstr>
      <vt:lpstr>Трутовик на дереві</vt:lpstr>
      <vt:lpstr>Парша на плодах та листі груші, яблуні</vt:lpstr>
      <vt:lpstr>Жовті плями на листі огірків</vt:lpstr>
      <vt:lpstr>Цілий світ мікроскопічних грибів можна побачити тільки під мікроскопом</vt:lpstr>
      <vt:lpstr>Цвіль у сирих приміщеннях</vt:lpstr>
      <vt:lpstr> Люди навчилися використовувати цвіль:  з неї виготовляють ліки</vt:lpstr>
      <vt:lpstr>Пліснява на продуктах </vt:lpstr>
      <vt:lpstr>Дріжджі теж відносяться до грибів</vt:lpstr>
      <vt:lpstr>Цвіль, пліснява, дріжджі  зовні не схожі на шапинкові гриби. Але  всі вони утворюють грибницю, яка швидко розростається   і  розгалужується  </vt:lpstr>
      <vt:lpstr>Цвілевий гриб під мікроскопом</vt:lpstr>
      <vt:lpstr>Їсти чи не їсти?</vt:lpstr>
      <vt:lpstr>Презентація PowerPoint</vt:lpstr>
      <vt:lpstr>Наші відкриття</vt:lpstr>
      <vt:lpstr>Презентація PowerPoint</vt:lpstr>
      <vt:lpstr>Гриби люблять вологу і затінок</vt:lpstr>
      <vt:lpstr>Існує цілий світ грибів-невидимок, які мають мікроскопічні розміри</vt:lpstr>
      <vt:lpstr>Література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Серргей</dc:creator>
  <cp:lastModifiedBy>DELL2</cp:lastModifiedBy>
  <cp:revision>18</cp:revision>
  <dcterms:created xsi:type="dcterms:W3CDTF">2019-03-02T08:38:32Z</dcterms:created>
  <dcterms:modified xsi:type="dcterms:W3CDTF">2021-03-22T09:05:21Z</dcterms:modified>
</cp:coreProperties>
</file>