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5" r:id="rId9"/>
    <p:sldId id="266" r:id="rId10"/>
    <p:sldId id="262" r:id="rId11"/>
    <p:sldId id="264" r:id="rId12"/>
    <p:sldId id="267" r:id="rId13"/>
    <p:sldId id="263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4122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350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601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4708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380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7780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7097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564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8491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716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150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898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89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0095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401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7614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885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976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1775702"/>
            <a:ext cx="6516216" cy="1800200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2400" cap="none" dirty="0" smtClean="0">
                <a:ln/>
                <a:solidFill>
                  <a:schemeClr val="accent3"/>
                </a:solidFill>
              </a:rPr>
              <a:t/>
            </a:r>
            <a:br>
              <a:rPr lang="uk-UA" sz="2400" cap="none" dirty="0" smtClean="0">
                <a:ln/>
                <a:solidFill>
                  <a:schemeClr val="accent3"/>
                </a:solidFill>
              </a:rPr>
            </a:br>
            <a:r>
              <a:rPr lang="uk-UA" sz="6000" cap="none" dirty="0" smtClean="0">
                <a:ln/>
                <a:solidFill>
                  <a:schemeClr val="accent3"/>
                </a:solidFill>
              </a:rPr>
              <a:t>Кревська </a:t>
            </a:r>
            <a:r>
              <a:rPr lang="uk-UA" sz="6000" cap="none" dirty="0" smtClean="0">
                <a:ln/>
                <a:solidFill>
                  <a:schemeClr val="accent3"/>
                </a:solidFill>
              </a:rPr>
              <a:t>унія</a:t>
            </a:r>
            <a:endParaRPr lang="ru-RU" sz="6000" cap="none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4941168"/>
            <a:ext cx="4419600" cy="1066800"/>
          </a:xfrm>
        </p:spPr>
        <p:txBody>
          <a:bodyPr>
            <a:normAutofit/>
          </a:bodyPr>
          <a:lstStyle/>
          <a:p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98574" y="823812"/>
            <a:ext cx="446449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Урок з історії України </a:t>
            </a:r>
            <a:endParaRPr lang="en-US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uk-UA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 клас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121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407659"/>
              </p:ext>
            </p:extLst>
          </p:nvPr>
        </p:nvGraphicFramePr>
        <p:xfrm>
          <a:off x="179512" y="2780928"/>
          <a:ext cx="7776864" cy="1772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6144"/>
                <a:gridCol w="1296144"/>
                <a:gridCol w="1296144"/>
                <a:gridCol w="1296144"/>
                <a:gridCol w="1296144"/>
                <a:gridCol w="1296144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Дата укладення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Причини укладення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Основні   умови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2000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Наслідки унії</a:t>
                      </a:r>
                      <a:endParaRPr lang="uk-UA" sz="2000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Для Литви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Для Польщі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Для України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79712" y="1772816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Таблиця « </a:t>
            </a:r>
            <a:r>
              <a:rPr lang="uk-UA" dirty="0"/>
              <a:t>Кревська унія 1385 року»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887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 b="19"/>
          <a:stretch>
            <a:fillRect/>
          </a:stretch>
        </p:blipFill>
        <p:spPr>
          <a:xfrm>
            <a:off x="683568" y="620688"/>
            <a:ext cx="4620246" cy="4620246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83568" y="5661248"/>
            <a:ext cx="4581128" cy="819472"/>
          </a:xfrm>
        </p:spPr>
        <p:txBody>
          <a:bodyPr>
            <a:normAutofit/>
          </a:bodyPr>
          <a:lstStyle/>
          <a:p>
            <a:pPr algn="ctr"/>
            <a:r>
              <a:rPr lang="uk-UA" sz="1800" dirty="0" smtClean="0"/>
              <a:t>Польсько-литовська держава, 1387 рік</a:t>
            </a:r>
            <a:endParaRPr lang="uk-UA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5580112" y="2492896"/>
            <a:ext cx="3168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/>
              <a:t>Робота з </a:t>
            </a:r>
            <a:r>
              <a:rPr lang="uk-UA" b="1" dirty="0" smtClean="0"/>
              <a:t>картою</a:t>
            </a:r>
          </a:p>
          <a:p>
            <a:endParaRPr lang="ru-RU" dirty="0"/>
          </a:p>
          <a:p>
            <a:pPr lvl="0"/>
            <a:r>
              <a:rPr lang="uk-UA" dirty="0" smtClean="0"/>
              <a:t>1. Як </a:t>
            </a:r>
            <a:r>
              <a:rPr lang="uk-UA" dirty="0"/>
              <a:t>змінилися кордони українських земель після Кревської унії</a:t>
            </a:r>
            <a:r>
              <a:rPr lang="ru-RU" dirty="0"/>
              <a:t>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627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800px-005Plan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84" y="112764"/>
            <a:ext cx="4464496" cy="641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20072" y="2995888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Пам’ятник Ядвізі та Ягайлу у Кракові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8580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7932" y="2060848"/>
            <a:ext cx="75608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b="1" dirty="0" smtClean="0"/>
          </a:p>
          <a:p>
            <a:r>
              <a:rPr lang="en-US" b="1" dirty="0" smtClean="0"/>
              <a:t>VI. </a:t>
            </a:r>
            <a:r>
              <a:rPr lang="uk-UA" b="1" dirty="0" smtClean="0"/>
              <a:t>Підсумок уроку</a:t>
            </a:r>
          </a:p>
          <a:p>
            <a:r>
              <a:rPr lang="uk-UA" b="1" dirty="0"/>
              <a:t> </a:t>
            </a:r>
            <a:r>
              <a:rPr lang="uk-UA" b="1" dirty="0" smtClean="0"/>
              <a:t>  </a:t>
            </a:r>
            <a:r>
              <a:rPr lang="uk-UA" dirty="0" smtClean="0"/>
              <a:t>Підбиття підсумку у </a:t>
            </a:r>
            <a:r>
              <a:rPr lang="uk-UA" dirty="0"/>
              <a:t>формі гри « Я – редактор журналу « Знання</a:t>
            </a:r>
            <a:r>
              <a:rPr lang="uk-UA" dirty="0" smtClean="0"/>
              <a:t>»</a:t>
            </a:r>
          </a:p>
          <a:p>
            <a:endParaRPr lang="uk-UA" b="1" dirty="0" smtClean="0"/>
          </a:p>
          <a:p>
            <a:pPr algn="ctr"/>
            <a:r>
              <a:rPr lang="uk-UA" dirty="0"/>
              <a:t> </a:t>
            </a:r>
            <a:endParaRPr lang="uk-UA" dirty="0" smtClean="0"/>
          </a:p>
          <a:p>
            <a:pPr algn="ctr"/>
            <a:endParaRPr lang="uk-UA" dirty="0"/>
          </a:p>
          <a:p>
            <a:pPr algn="ctr"/>
            <a:r>
              <a:rPr lang="uk-UA" dirty="0" smtClean="0"/>
              <a:t>ЖУРНАЛ </a:t>
            </a:r>
            <a:r>
              <a:rPr lang="uk-UA" dirty="0"/>
              <a:t>« ЗНАННЯ</a:t>
            </a:r>
            <a:r>
              <a:rPr lang="uk-UA" dirty="0" smtClean="0"/>
              <a:t>»</a:t>
            </a:r>
          </a:p>
          <a:p>
            <a:pPr algn="ctr"/>
            <a:endParaRPr lang="ru-RU" dirty="0"/>
          </a:p>
          <a:p>
            <a:pPr algn="ctr"/>
            <a:r>
              <a:rPr lang="uk-UA" dirty="0" smtClean="0"/>
              <a:t>На </a:t>
            </a:r>
            <a:r>
              <a:rPr lang="uk-UA" dirty="0"/>
              <a:t>сьогоднішньому </a:t>
            </a:r>
            <a:r>
              <a:rPr lang="uk-UA" dirty="0" smtClean="0"/>
              <a:t>уроці</a:t>
            </a:r>
          </a:p>
          <a:p>
            <a:pPr algn="ctr"/>
            <a:endParaRPr lang="ru-RU" dirty="0"/>
          </a:p>
          <a:p>
            <a:r>
              <a:rPr lang="uk-UA" dirty="0"/>
              <a:t>я</a:t>
            </a:r>
            <a:r>
              <a:rPr lang="uk-UA" dirty="0" smtClean="0"/>
              <a:t> </a:t>
            </a:r>
            <a:r>
              <a:rPr lang="uk-UA" dirty="0"/>
              <a:t>дізнався</a:t>
            </a:r>
            <a:r>
              <a:rPr lang="ru-RU" dirty="0"/>
              <a:t>/</a:t>
            </a:r>
            <a:r>
              <a:rPr lang="uk-UA" dirty="0"/>
              <a:t>дізналась      </a:t>
            </a:r>
            <a:r>
              <a:rPr lang="ru-RU" dirty="0"/>
              <a:t>              </a:t>
            </a:r>
            <a:r>
              <a:rPr lang="ru-RU" dirty="0" smtClean="0"/>
              <a:t> </a:t>
            </a:r>
            <a:r>
              <a:rPr lang="uk-UA" dirty="0" smtClean="0"/>
              <a:t>                   </a:t>
            </a:r>
            <a:r>
              <a:rPr lang="uk-UA" dirty="0"/>
              <a:t>м</a:t>
            </a:r>
            <a:r>
              <a:rPr lang="uk-UA" dirty="0" smtClean="0"/>
              <a:t>ені </a:t>
            </a:r>
            <a:r>
              <a:rPr lang="uk-UA" dirty="0"/>
              <a:t>сподобалось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pPr lvl="0"/>
            <a:endParaRPr lang="ru-RU" dirty="0"/>
          </a:p>
          <a:p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211960" y="4653136"/>
            <a:ext cx="0" cy="1008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27932" y="404664"/>
            <a:ext cx="756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/>
              <a:t>V. </a:t>
            </a:r>
            <a:r>
              <a:rPr lang="uk-UA" b="1" dirty="0"/>
              <a:t>Закріплення нового матеріалу</a:t>
            </a:r>
          </a:p>
          <a:p>
            <a:pPr lvl="0"/>
            <a:endParaRPr lang="en-US" b="1" dirty="0"/>
          </a:p>
          <a:p>
            <a:pPr lvl="0"/>
            <a:r>
              <a:rPr lang="en-US" dirty="0"/>
              <a:t>     1</a:t>
            </a:r>
            <a:r>
              <a:rPr lang="uk-UA" dirty="0"/>
              <a:t>. Назвіть держави, у складі яких опинились українські землі у </a:t>
            </a:r>
            <a:r>
              <a:rPr lang="en-US" dirty="0"/>
              <a:t>XIV </a:t>
            </a:r>
            <a:r>
              <a:rPr lang="ru-RU" dirty="0"/>
              <a:t>– </a:t>
            </a:r>
            <a:r>
              <a:rPr lang="en-US" dirty="0"/>
              <a:t>XV</a:t>
            </a:r>
            <a:r>
              <a:rPr lang="uk-UA" dirty="0"/>
              <a:t>ст.</a:t>
            </a:r>
            <a:r>
              <a:rPr lang="ru-RU" dirty="0"/>
              <a:t>?</a:t>
            </a:r>
          </a:p>
          <a:p>
            <a:pPr lvl="0"/>
            <a:r>
              <a:rPr lang="uk-UA" dirty="0"/>
              <a:t>     2. Як це вплинуло на становище українських земель</a:t>
            </a:r>
            <a:r>
              <a:rPr lang="ru-RU" dirty="0"/>
              <a:t>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103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052736"/>
            <a:ext cx="720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b="1" dirty="0"/>
              <a:t>Домашнє </a:t>
            </a:r>
            <a:r>
              <a:rPr lang="uk-UA" b="1" dirty="0" smtClean="0"/>
              <a:t>завдання:</a:t>
            </a:r>
          </a:p>
          <a:p>
            <a:pPr lvl="0"/>
            <a:endParaRPr lang="ru-RU" dirty="0"/>
          </a:p>
          <a:p>
            <a:pPr lvl="0"/>
            <a:r>
              <a:rPr lang="uk-UA" dirty="0"/>
              <a:t>Опрацювати  §23(п. 2 – 3)</a:t>
            </a:r>
            <a:endParaRPr lang="ru-RU" dirty="0"/>
          </a:p>
          <a:p>
            <a:pPr lvl="0"/>
            <a:r>
              <a:rPr lang="uk-UA" dirty="0"/>
              <a:t>Підготувати невеликий твір на тему: «Діяльність литовських князів з династії </a:t>
            </a:r>
            <a:r>
              <a:rPr lang="uk-UA" dirty="0" err="1"/>
              <a:t>Гедиміновичів</a:t>
            </a:r>
            <a:r>
              <a:rPr lang="uk-UA" dirty="0"/>
              <a:t> на українських землях»</a:t>
            </a:r>
            <a:endParaRPr lang="ru-RU" dirty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38413" y="4310184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/>
              <a:t>Дякую за увагу!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221556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81724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   </a:t>
            </a:r>
          </a:p>
          <a:p>
            <a:r>
              <a:rPr lang="uk-UA" b="1" dirty="0" smtClean="0"/>
              <a:t>   Тема</a:t>
            </a:r>
            <a:r>
              <a:rPr lang="uk-UA" b="1" dirty="0"/>
              <a:t>: </a:t>
            </a:r>
            <a:r>
              <a:rPr lang="uk-UA" dirty="0"/>
              <a:t>Кревська унія 1385р. та українські території. Опір руських князів політиці централізації та його наслідки.</a:t>
            </a:r>
            <a:endParaRPr lang="ru-RU" dirty="0"/>
          </a:p>
          <a:p>
            <a:endParaRPr lang="uk-UA" b="1" dirty="0"/>
          </a:p>
          <a:p>
            <a:r>
              <a:rPr lang="uk-UA" b="1" dirty="0" smtClean="0"/>
              <a:t>   Мета</a:t>
            </a:r>
            <a:r>
              <a:rPr lang="uk-UA" b="1" dirty="0"/>
              <a:t>:</a:t>
            </a:r>
            <a:r>
              <a:rPr lang="uk-UA" dirty="0"/>
              <a:t> Визначити причини та умови укладення Кревської унії 1385р., її наслідки, причини опору руських князів політиці централізації, вдосконалювати вміння працювати з історичною картою, аналізувати, порівнювати, робити висновки з теми, виховувати історичне мислення, інтерес до історії України, толерантне ставлення до політичних діячів минулого.</a:t>
            </a:r>
          </a:p>
          <a:p>
            <a:endParaRPr lang="ru-RU" dirty="0"/>
          </a:p>
          <a:p>
            <a:r>
              <a:rPr lang="uk-UA" b="1" dirty="0" smtClean="0"/>
              <a:t>   Очікувані </a:t>
            </a:r>
            <a:r>
              <a:rPr lang="uk-UA" b="1" dirty="0"/>
              <a:t>результати:</a:t>
            </a:r>
            <a:endParaRPr lang="ru-RU" dirty="0"/>
          </a:p>
          <a:p>
            <a:r>
              <a:rPr lang="uk-UA" dirty="0"/>
              <a:t>Після уроку учні зможуть:</a:t>
            </a:r>
            <a:endParaRPr lang="ru-RU" dirty="0"/>
          </a:p>
          <a:p>
            <a:pPr lvl="0"/>
            <a:r>
              <a:rPr lang="uk-UA" dirty="0"/>
              <a:t>- показувати на карті території українських земель, що увійшли до складу - великого князівства Литовського та Королівства Польського;</a:t>
            </a:r>
            <a:endParaRPr lang="ru-RU" dirty="0"/>
          </a:p>
          <a:p>
            <a:pPr lvl="0"/>
            <a:r>
              <a:rPr lang="uk-UA" dirty="0"/>
              <a:t>- визначати причини, умови та наслідки Кревської унії;</a:t>
            </a:r>
            <a:endParaRPr lang="ru-RU" dirty="0"/>
          </a:p>
          <a:p>
            <a:pPr lvl="0"/>
            <a:r>
              <a:rPr lang="uk-UA" dirty="0"/>
              <a:t>- визначати причини опору руських князів політиці централізації та його наслідки;</a:t>
            </a:r>
            <a:endParaRPr lang="ru-RU" dirty="0"/>
          </a:p>
          <a:p>
            <a:pPr marL="285750" lvl="0" indent="-285750">
              <a:buFontTx/>
              <a:buChar char="-"/>
            </a:pPr>
            <a:r>
              <a:rPr lang="uk-UA" dirty="0"/>
              <a:t>висловлювати власне ставлення до діяльності князів литовських династій, причетних до історії українських земель;</a:t>
            </a:r>
            <a:endParaRPr lang="ru-RU" dirty="0"/>
          </a:p>
          <a:p>
            <a:endParaRPr lang="uk-UA" b="1" dirty="0"/>
          </a:p>
          <a:p>
            <a:r>
              <a:rPr lang="uk-UA" b="1" dirty="0" smtClean="0"/>
              <a:t>   Тип </a:t>
            </a:r>
            <a:r>
              <a:rPr lang="uk-UA" b="1" dirty="0"/>
              <a:t>уроку:</a:t>
            </a:r>
            <a:r>
              <a:rPr lang="uk-UA" dirty="0"/>
              <a:t> урок вивчення нового матеріалу.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099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836712"/>
            <a:ext cx="77048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/>
              <a:t>Хід  уроку</a:t>
            </a:r>
            <a:endParaRPr lang="ru-RU" sz="2000" b="1" dirty="0"/>
          </a:p>
          <a:p>
            <a:endParaRPr lang="en-US" dirty="0" smtClean="0"/>
          </a:p>
          <a:p>
            <a:endParaRPr lang="en-US" dirty="0"/>
          </a:p>
          <a:p>
            <a:endParaRPr lang="uk-UA" dirty="0"/>
          </a:p>
          <a:p>
            <a:r>
              <a:rPr lang="uk-UA" b="1" dirty="0"/>
              <a:t>   </a:t>
            </a:r>
            <a:r>
              <a:rPr lang="uk-UA" b="1" dirty="0" smtClean="0"/>
              <a:t> </a:t>
            </a:r>
            <a:r>
              <a:rPr lang="uk-UA" b="1" dirty="0"/>
              <a:t>І. Організаційний  </a:t>
            </a:r>
            <a:r>
              <a:rPr lang="uk-UA" b="1" dirty="0" smtClean="0"/>
              <a:t>момент</a:t>
            </a:r>
            <a:endParaRPr lang="en-US" b="1" dirty="0" smtClean="0"/>
          </a:p>
          <a:p>
            <a:endParaRPr lang="uk-UA" b="1" dirty="0"/>
          </a:p>
          <a:p>
            <a:r>
              <a:rPr lang="en-US" dirty="0" smtClean="0"/>
              <a:t>        </a:t>
            </a:r>
            <a:r>
              <a:rPr lang="uk-UA" dirty="0"/>
              <a:t>Психологічна настанова «До успіху».</a:t>
            </a:r>
          </a:p>
          <a:p>
            <a:pPr marL="400050" indent="-400050">
              <a:buAutoNum type="romanUcPeriod"/>
            </a:pPr>
            <a:endParaRPr lang="uk-UA" dirty="0"/>
          </a:p>
          <a:p>
            <a:pPr marL="400050" indent="-400050">
              <a:buAutoNum type="romanUcPeriod"/>
            </a:pPr>
            <a:endParaRPr lang="uk-UA" dirty="0"/>
          </a:p>
          <a:p>
            <a:pPr marL="400050" indent="-400050">
              <a:buAutoNum type="romanUcPeriod"/>
            </a:pPr>
            <a:endParaRPr lang="uk-UA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3645024"/>
            <a:ext cx="77048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b="1" dirty="0"/>
              <a:t> ІІ. Актуалізація опорних знань учнів</a:t>
            </a:r>
            <a:endParaRPr lang="ru-RU" dirty="0"/>
          </a:p>
          <a:p>
            <a:endParaRPr lang="uk-UA" dirty="0"/>
          </a:p>
          <a:p>
            <a:r>
              <a:rPr lang="uk-UA" dirty="0"/>
              <a:t>   2.1. Повторення вивченої теми (робота з історичними джерелами)</a:t>
            </a:r>
          </a:p>
          <a:p>
            <a:r>
              <a:rPr lang="uk-UA" dirty="0"/>
              <a:t/>
            </a:r>
            <a:br>
              <a:rPr lang="uk-UA" dirty="0"/>
            </a:br>
            <a:r>
              <a:rPr lang="uk-UA" dirty="0"/>
              <a:t>   2.2. Написання графічного диктанту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66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3658" y="1325815"/>
            <a:ext cx="712879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1. Литовське князівство виникло в </a:t>
            </a:r>
            <a:r>
              <a:rPr lang="en-US" dirty="0" smtClean="0"/>
              <a:t>XIII</a:t>
            </a:r>
            <a:r>
              <a:rPr lang="uk-UA" dirty="0" smtClean="0"/>
              <a:t> ст.? (  )</a:t>
            </a:r>
          </a:p>
          <a:p>
            <a:endParaRPr lang="uk-UA" dirty="0" smtClean="0"/>
          </a:p>
          <a:p>
            <a:r>
              <a:rPr lang="uk-UA" dirty="0" smtClean="0"/>
              <a:t>2. Засновником Литовського князівства вважається князь Гедимін? (  )</a:t>
            </a:r>
          </a:p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3. Процес приєднання політично роз'єднаних і залежних від Золотої Орди земель Русі до Великого князівства Литовського розпочав князь Свидригайло? (  )  </a:t>
            </a:r>
          </a:p>
          <a:p>
            <a:endParaRPr lang="uk-UA" dirty="0"/>
          </a:p>
          <a:p>
            <a:r>
              <a:rPr lang="uk-UA" dirty="0" smtClean="0"/>
              <a:t>4. Після смерті Гедиміна великим князем став його син Ольгерд? (  )</a:t>
            </a:r>
          </a:p>
          <a:p>
            <a:endParaRPr lang="uk-UA" dirty="0" smtClean="0"/>
          </a:p>
          <a:p>
            <a:r>
              <a:rPr lang="uk-UA" dirty="0" smtClean="0"/>
              <a:t>5. Ольгерд правив державою разом з братом князем </a:t>
            </a:r>
          </a:p>
          <a:p>
            <a:r>
              <a:rPr lang="uk-UA" dirty="0" err="1" smtClean="0"/>
              <a:t>Кейстутом</a:t>
            </a:r>
            <a:r>
              <a:rPr lang="uk-UA" dirty="0" smtClean="0"/>
              <a:t>? (  )</a:t>
            </a:r>
            <a:endParaRPr lang="uk-UA" dirty="0"/>
          </a:p>
          <a:p>
            <a:r>
              <a:rPr lang="uk-UA" dirty="0" smtClean="0"/>
              <a:t> </a:t>
            </a:r>
          </a:p>
          <a:p>
            <a:r>
              <a:rPr lang="uk-UA" dirty="0" smtClean="0"/>
              <a:t>6. Ольгерд зосередився на західному напрямі зовнішньої політики, а </a:t>
            </a:r>
            <a:r>
              <a:rPr lang="uk-UA" dirty="0" err="1" smtClean="0"/>
              <a:t>Кейстут</a:t>
            </a:r>
            <a:r>
              <a:rPr lang="uk-UA" dirty="0" smtClean="0"/>
              <a:t> – на східному напрямі? (  )</a:t>
            </a:r>
            <a:endParaRPr lang="ru-RU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5376776" y="1412776"/>
            <a:ext cx="0" cy="23460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1754634" y="2204864"/>
            <a:ext cx="0" cy="25638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923928" y="3288914"/>
            <a:ext cx="0" cy="25638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1828824" y="4149080"/>
            <a:ext cx="0" cy="23460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2037573" y="4941168"/>
            <a:ext cx="0" cy="23460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381759" y="5805264"/>
            <a:ext cx="0" cy="25638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619672" y="782575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Відповіді на питання до графічного диктанту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87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908720"/>
            <a:ext cx="691276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7. Більшість українських земель  Литва приєднала в </a:t>
            </a:r>
            <a:r>
              <a:rPr lang="en-US" dirty="0" smtClean="0"/>
              <a:t>XIV</a:t>
            </a:r>
            <a:r>
              <a:rPr lang="uk-UA" dirty="0" smtClean="0"/>
              <a:t> ст. за князя Ольгерда? (  )</a:t>
            </a:r>
          </a:p>
          <a:p>
            <a:endParaRPr lang="uk-UA" dirty="0"/>
          </a:p>
          <a:p>
            <a:r>
              <a:rPr lang="uk-UA" dirty="0" smtClean="0"/>
              <a:t>8. Литовське військо перемогло ординців поблизу р. Сині Води в 1362р.? (  )</a:t>
            </a:r>
          </a:p>
          <a:p>
            <a:endParaRPr lang="uk-UA" dirty="0"/>
          </a:p>
          <a:p>
            <a:r>
              <a:rPr lang="uk-UA" dirty="0" smtClean="0"/>
              <a:t>9. Хан </a:t>
            </a:r>
            <a:r>
              <a:rPr lang="uk-UA" dirty="0" err="1" smtClean="0"/>
              <a:t>Тохтамиш</a:t>
            </a:r>
            <a:r>
              <a:rPr lang="uk-UA" dirty="0" smtClean="0"/>
              <a:t> не поступився територією Київщини, Переяславщини, Поділля та частиною Чернігово-Сіверщини на користь Великого князівства Литовського? (  )</a:t>
            </a:r>
          </a:p>
          <a:p>
            <a:endParaRPr lang="uk-UA" dirty="0"/>
          </a:p>
          <a:p>
            <a:r>
              <a:rPr lang="uk-UA" dirty="0" smtClean="0"/>
              <a:t>10. Удільним київським князем з литовської правлячої династії </a:t>
            </a:r>
            <a:r>
              <a:rPr lang="uk-UA" dirty="0" err="1"/>
              <a:t>О</a:t>
            </a:r>
            <a:r>
              <a:rPr lang="uk-UA" dirty="0" err="1" smtClean="0"/>
              <a:t>льгердовичів</a:t>
            </a:r>
            <a:r>
              <a:rPr lang="uk-UA" dirty="0" smtClean="0"/>
              <a:t> став </a:t>
            </a:r>
            <a:r>
              <a:rPr lang="uk-UA" dirty="0" err="1" smtClean="0"/>
              <a:t>Любарт</a:t>
            </a:r>
            <a:r>
              <a:rPr lang="uk-UA" dirty="0" smtClean="0"/>
              <a:t>? (  )</a:t>
            </a:r>
          </a:p>
          <a:p>
            <a:endParaRPr lang="uk-UA" dirty="0"/>
          </a:p>
          <a:p>
            <a:r>
              <a:rPr lang="uk-UA" dirty="0" smtClean="0"/>
              <a:t>11. Столицею підвладних земель </a:t>
            </a:r>
            <a:r>
              <a:rPr lang="uk-UA" dirty="0" err="1" smtClean="0"/>
              <a:t>Любарт</a:t>
            </a:r>
            <a:r>
              <a:rPr lang="uk-UA" dirty="0" smtClean="0"/>
              <a:t> обрав м. Луцьк? (   )</a:t>
            </a:r>
          </a:p>
          <a:p>
            <a:endParaRPr lang="uk-UA" dirty="0"/>
          </a:p>
          <a:p>
            <a:r>
              <a:rPr lang="uk-UA" dirty="0" smtClean="0"/>
              <a:t>12. Автономія – це здійснення державної влади </a:t>
            </a:r>
            <a:r>
              <a:rPr lang="uk-UA" dirty="0"/>
              <a:t>а</a:t>
            </a:r>
            <a:r>
              <a:rPr lang="uk-UA" dirty="0" smtClean="0"/>
              <a:t>бо управління, що надається якійсь частині території країни? (  ) </a:t>
            </a:r>
            <a:endParaRPr lang="ru-RU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2972804" y="1284734"/>
            <a:ext cx="0" cy="23460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V="1">
            <a:off x="2771800" y="2060848"/>
            <a:ext cx="0" cy="23460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5724128" y="3181186"/>
            <a:ext cx="0" cy="25638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148064" y="4005064"/>
            <a:ext cx="0" cy="25638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7380312" y="4509120"/>
            <a:ext cx="0" cy="23460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7414556" y="5373216"/>
            <a:ext cx="0" cy="23460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5656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692696"/>
            <a:ext cx="77768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     </a:t>
            </a:r>
            <a:r>
              <a:rPr lang="en-US" b="1" dirty="0" smtClean="0"/>
              <a:t>III</a:t>
            </a:r>
            <a:r>
              <a:rPr lang="uk-UA" b="1" dirty="0"/>
              <a:t>. Мотивація навчальної діяльності</a:t>
            </a:r>
          </a:p>
          <a:p>
            <a:endParaRPr lang="uk-UA" dirty="0"/>
          </a:p>
          <a:p>
            <a:endParaRPr lang="ru-RU" dirty="0"/>
          </a:p>
          <a:p>
            <a:r>
              <a:rPr lang="uk-UA" b="1" dirty="0" smtClean="0"/>
              <a:t>   Проблемне </a:t>
            </a:r>
            <a:r>
              <a:rPr lang="uk-UA" b="1" dirty="0"/>
              <a:t>запитання</a:t>
            </a:r>
          </a:p>
          <a:p>
            <a:endParaRPr lang="ru-RU" dirty="0"/>
          </a:p>
          <a:p>
            <a:pPr lvl="0"/>
            <a:r>
              <a:rPr lang="uk-UA" dirty="0" smtClean="0"/>
              <a:t>   Наприкінці </a:t>
            </a:r>
            <a:r>
              <a:rPr lang="en-US" dirty="0"/>
              <a:t>XIV</a:t>
            </a:r>
            <a:r>
              <a:rPr lang="uk-UA" dirty="0"/>
              <a:t>ст. Литва отримала від ослабленої Польщі пропозицію: шляхом династичного шлюбу польської королеви Ядвіги та литовського князя Ягайла об’єднати сили двох держав. У 1385р. було укладено Кревську унію, метою якої була інкорпорація (входження) ВКЛ до складу Польської держави.</a:t>
            </a:r>
          </a:p>
          <a:p>
            <a:pPr lvl="0"/>
            <a:endParaRPr lang="uk-UA" dirty="0"/>
          </a:p>
          <a:p>
            <a:pPr lvl="0"/>
            <a:r>
              <a:rPr lang="uk-UA" dirty="0"/>
              <a:t> </a:t>
            </a:r>
            <a:r>
              <a:rPr lang="uk-UA" dirty="0" smtClean="0"/>
              <a:t>  Як </a:t>
            </a:r>
            <a:r>
              <a:rPr lang="uk-UA" dirty="0"/>
              <a:t>ви вважаєте, Кревська унія була позитивним чи негативним явищем в історії України</a:t>
            </a:r>
            <a:r>
              <a:rPr lang="ru-RU" dirty="0"/>
              <a:t>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719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502605"/>
            <a:ext cx="75608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b="1" dirty="0" smtClean="0"/>
              <a:t>  </a:t>
            </a:r>
            <a:r>
              <a:rPr lang="en-US" b="1" dirty="0" smtClean="0"/>
              <a:t>IV</a:t>
            </a:r>
            <a:r>
              <a:rPr lang="en-US" b="1" dirty="0"/>
              <a:t>. </a:t>
            </a:r>
            <a:r>
              <a:rPr lang="uk-UA" b="1" dirty="0"/>
              <a:t>Вивчення нового матеріалу</a:t>
            </a:r>
            <a:endParaRPr lang="ru-RU" dirty="0"/>
          </a:p>
          <a:p>
            <a:r>
              <a:rPr lang="uk-UA" dirty="0"/>
              <a:t>                                  </a:t>
            </a:r>
          </a:p>
          <a:p>
            <a:endParaRPr lang="uk-UA" dirty="0"/>
          </a:p>
          <a:p>
            <a:endParaRPr lang="uk-UA" dirty="0"/>
          </a:p>
          <a:p>
            <a:pPr algn="ctr"/>
            <a:r>
              <a:rPr lang="uk-UA" dirty="0"/>
              <a:t>План</a:t>
            </a:r>
          </a:p>
          <a:p>
            <a:pPr algn="ctr"/>
            <a:endParaRPr lang="uk-UA" dirty="0"/>
          </a:p>
          <a:p>
            <a:pPr algn="ctr"/>
            <a:endParaRPr lang="ru-RU" dirty="0"/>
          </a:p>
          <a:p>
            <a:pPr marL="342900" lvl="0" indent="-342900">
              <a:buAutoNum type="arabicPeriod"/>
            </a:pPr>
            <a:r>
              <a:rPr lang="uk-UA" dirty="0"/>
              <a:t>Причини , умови та наслідки укладення Кревської унії.</a:t>
            </a:r>
          </a:p>
          <a:p>
            <a:pPr marL="342900" lvl="0" indent="-342900">
              <a:buAutoNum type="arabicPeriod"/>
            </a:pPr>
            <a:endParaRPr lang="ru-RU" dirty="0"/>
          </a:p>
          <a:p>
            <a:pPr lvl="0"/>
            <a:r>
              <a:rPr lang="uk-UA" dirty="0"/>
              <a:t>2. Опір руських князів політиці централізації та його наслідки.</a:t>
            </a:r>
          </a:p>
          <a:p>
            <a:pPr lvl="0"/>
            <a:endParaRPr lang="ru-RU" dirty="0"/>
          </a:p>
          <a:p>
            <a:pPr lvl="0"/>
            <a:r>
              <a:rPr lang="uk-UA" dirty="0"/>
              <a:t>3. Приєднання українських територій Угорським королівством, Молдавським та Московським князівствами.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700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Union_of_Krewo500x3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568" y="1340768"/>
            <a:ext cx="6292710" cy="41909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548680"/>
            <a:ext cx="5406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/>
              <a:t>Унія</a:t>
            </a:r>
            <a:r>
              <a:rPr lang="uk-UA" dirty="0"/>
              <a:t> – союз, об</a:t>
            </a:r>
            <a:r>
              <a:rPr lang="ru-RU" dirty="0"/>
              <a:t>’</a:t>
            </a:r>
            <a:r>
              <a:rPr lang="uk-UA" dirty="0"/>
              <a:t>єднання двох держав</a:t>
            </a:r>
            <a:endParaRPr lang="ru-RU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03648" y="5661248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Документ, що був підписаний в </a:t>
            </a:r>
            <a:r>
              <a:rPr lang="uk-UA" dirty="0" err="1" smtClean="0"/>
              <a:t>Креві</a:t>
            </a:r>
            <a:r>
              <a:rPr lang="uk-UA" dirty="0" smtClean="0"/>
              <a:t> 1385 року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7336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Krevskiy-zamok-Rekonstru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8" b="6458"/>
          <a:stretch/>
        </p:blipFill>
        <p:spPr bwMode="auto">
          <a:xfrm>
            <a:off x="628012" y="404664"/>
            <a:ext cx="6931257" cy="4545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54192" y="5589240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Кревський</a:t>
            </a:r>
            <a:r>
              <a:rPr lang="uk-UA" dirty="0" smtClean="0"/>
              <a:t> замок — місце підписання унії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8034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250</TotalTime>
  <Words>604</Words>
  <Application>Microsoft Office PowerPoint</Application>
  <PresentationFormat>Экран (4:3)</PresentationFormat>
  <Paragraphs>109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Garamond</vt:lpstr>
      <vt:lpstr>Times New Roman</vt:lpstr>
      <vt:lpstr>Натуральные материалы</vt:lpstr>
      <vt:lpstr> Кревська унія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21</cp:revision>
  <dcterms:created xsi:type="dcterms:W3CDTF">2019-05-03T09:39:03Z</dcterms:created>
  <dcterms:modified xsi:type="dcterms:W3CDTF">2021-03-25T10:11:22Z</dcterms:modified>
</cp:coreProperties>
</file>