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22"/>
  </p:notesMasterIdLst>
  <p:sldIdLst>
    <p:sldId id="256" r:id="rId2"/>
    <p:sldId id="274" r:id="rId3"/>
    <p:sldId id="275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77" r:id="rId12"/>
    <p:sldId id="273" r:id="rId13"/>
    <p:sldId id="264" r:id="rId14"/>
    <p:sldId id="265" r:id="rId15"/>
    <p:sldId id="266" r:id="rId16"/>
    <p:sldId id="267" r:id="rId17"/>
    <p:sldId id="268" r:id="rId18"/>
    <p:sldId id="278" r:id="rId19"/>
    <p:sldId id="280" r:id="rId20"/>
    <p:sldId id="270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gif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gif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gif"/><Relationship Id="rId3" Type="http://schemas.openxmlformats.org/officeDocument/2006/relationships/image" Target="../media/image1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89.gif"/><Relationship Id="rId4" Type="http://schemas.openxmlformats.org/officeDocument/2006/relationships/hyperlink" Target="http://shkola.ua/web/uploads/book/35" TargetMode="External"/><Relationship Id="rId9" Type="http://schemas.openxmlformats.org/officeDocument/2006/relationships/image" Target="../media/image8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21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19.pn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 idx="4294967295"/>
          </p:nvPr>
        </p:nvSpPr>
        <p:spPr>
          <a:xfrm>
            <a:off x="696912" y="429058"/>
            <a:ext cx="7772400" cy="325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Font typeface="Times New Roman"/>
              <a:buNone/>
            </a:pPr>
            <a:r>
              <a:rPr lang="uk-UA" sz="4000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46.</a:t>
            </a:r>
            <a:r>
              <a:rPr lang="uk-UA" sz="4000" b="1" i="0" u="none" strike="noStrike" cap="none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4000" b="1" i="0" u="none" strike="noStrike" cap="none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4000" b="1" i="0" u="none" strike="noStrike" cap="none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Організм та його властивості. Клітинна будова організмів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35250" y="6101440"/>
            <a:ext cx="694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клас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4808"/>
          <a:stretch/>
        </p:blipFill>
        <p:spPr>
          <a:xfrm>
            <a:off x="2471736" y="4114800"/>
            <a:ext cx="4643437" cy="2124584"/>
          </a:xfrm>
          <a:prstGeom prst="rect">
            <a:avLst/>
          </a:prstGeom>
        </p:spPr>
      </p:pic>
      <p:pic>
        <p:nvPicPr>
          <p:cNvPr id="6" name="Рисунок 5" descr="bakteriy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171" y="3300841"/>
            <a:ext cx="1645232" cy="1645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mnogokletochnie-organizmi-rasteniya-i-zhivotn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7090696" y="3383983"/>
            <a:ext cx="1661911" cy="1545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1" name="Picture 1" descr="C:\Users\User\Desktop\школа\5клас\урок 46\meteli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563" y="241590"/>
            <a:ext cx="1339806" cy="1407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81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uk-UA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Розмноження -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>
            <a:off x="440603" y="967365"/>
            <a:ext cx="8229600" cy="108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uk-UA" sz="32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здатність організмів відтворювати собі подібних</a:t>
            </a:r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94" name="Google Shape;9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8945" y="4559445"/>
            <a:ext cx="2892857" cy="1924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9780" y="2078183"/>
            <a:ext cx="2124075" cy="170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202" y="4072226"/>
            <a:ext cx="3009179" cy="256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2255" y="4775441"/>
            <a:ext cx="2686396" cy="1874741"/>
          </a:xfrm>
          <a:prstGeom prst="rect">
            <a:avLst/>
          </a:prstGeom>
        </p:spPr>
      </p:pic>
      <p:pic>
        <p:nvPicPr>
          <p:cNvPr id="10" name="Рисунок 9" descr="thumb_Mama_i_rebenok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2004537"/>
            <a:ext cx="2973062" cy="1939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92918" y="2008909"/>
            <a:ext cx="3304122" cy="1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1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uk-UA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Розмноження 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s://narodna-osvita.com.ua/uploads/5_kl_yarosh/pryrod-116.png"/>
          <p:cNvPicPr>
            <a:picLocks noChangeAspect="1" noChangeArrowheads="1"/>
          </p:cNvPicPr>
          <p:nvPr/>
        </p:nvPicPr>
        <p:blipFill>
          <a:blip r:embed="rId4"/>
          <a:srcRect b="10030"/>
          <a:stretch>
            <a:fillRect/>
          </a:stretch>
        </p:blipFill>
        <p:spPr bwMode="auto">
          <a:xfrm>
            <a:off x="1024796" y="4057977"/>
            <a:ext cx="7204804" cy="2148859"/>
          </a:xfrm>
          <a:prstGeom prst="rect">
            <a:avLst/>
          </a:prstGeom>
          <a:noFill/>
        </p:spPr>
      </p:pic>
      <p:sp>
        <p:nvSpPr>
          <p:cNvPr id="14" name="Google Shape;92;p11"/>
          <p:cNvSpPr txBox="1">
            <a:spLocks/>
          </p:cNvSpPr>
          <p:nvPr/>
        </p:nvSpPr>
        <p:spPr>
          <a:xfrm>
            <a:off x="1898070" y="6287509"/>
            <a:ext cx="5527966" cy="39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  <a:tabLst/>
              <a:defRPr/>
            </a:pPr>
            <a:r>
              <a:rPr lang="uk-UA" sz="2000" b="1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Мал. Дорослі організми та їх потомство.</a:t>
            </a: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0327" y="845128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Корова і телятко, кінь і лоша, дуб і дубочок, курка і курчата — це лише кілька прикладів дорослих організмів та їхніх дитинчат.</a:t>
            </a:r>
          </a:p>
          <a:p>
            <a:pPr algn="just"/>
            <a:r>
              <a:rPr lang="uk-UA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Властивість організмів давати потомство, яке має ознаки батьків, називається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розмноженням </a:t>
            </a:r>
          </a:p>
          <a:p>
            <a:pPr algn="just"/>
            <a:r>
              <a:rPr lang="uk-UA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Ця властивість організмів забезпечує неперервність життя на Землі.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193964" y="274636"/>
            <a:ext cx="8742218" cy="130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uk-UA" b="1" dirty="0" smtClean="0">
                <a:solidFill>
                  <a:srgbClr val="FF0000"/>
                </a:solidFill>
              </a:rPr>
              <a:t>Клітина</a:t>
            </a:r>
            <a:r>
              <a:rPr lang="uk-UA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uk-UA" sz="3200" b="1" i="0" u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 найменша частинка організмів</a:t>
            </a:r>
            <a:endParaRPr lang="uk-UA" sz="3200" dirty="0">
              <a:solidFill>
                <a:srgbClr val="000099"/>
              </a:solidFill>
            </a:endParaRPr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221672" y="5666509"/>
            <a:ext cx="8714509" cy="9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Клітинна будова є ознакою, за якою організми відрізняються від тіл неживої природи.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18654" y="2826327"/>
            <a:ext cx="3519055" cy="1745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uk-UA" sz="3200" b="0" i="0" u="none" strike="noStrike" kern="0" cap="none" spc="0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Клітину можна</a:t>
            </a:r>
            <a:br>
              <a:rPr kumimoji="0" lang="uk-UA" sz="3200" b="0" i="0" u="none" strike="noStrike" kern="0" cap="none" spc="0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kumimoji="0" lang="uk-UA" sz="3200" b="0" i="0" u="none" strike="noStrike" kern="0" cap="none" spc="0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розгледіти тільки</a:t>
            </a:r>
            <a:br>
              <a:rPr kumimoji="0" lang="uk-UA" sz="3200" b="0" i="0" u="none" strike="noStrike" kern="0" cap="none" spc="0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kumimoji="0" lang="uk-UA" sz="3200" b="0" i="0" u="none" strike="noStrike" kern="0" cap="none" spc="0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в мікроскоп</a:t>
            </a:r>
            <a:endParaRPr kumimoji="0" lang="uk-UA" sz="3200" b="0" i="0" u="none" strike="noStrike" kern="0" cap="none" spc="0" normalizeH="0" baseline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367" y="4570556"/>
            <a:ext cx="39212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kern="5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«мікрос» </a:t>
            </a:r>
            <a:r>
              <a:rPr lang="ru-RU" sz="3200" kern="5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</a:t>
            </a:r>
            <a:r>
              <a:rPr lang="uk-UA" sz="3200" kern="5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малий</a:t>
            </a:r>
            <a:r>
              <a:rPr lang="uk-UA" sz="3200" kern="50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,</a:t>
            </a:r>
          </a:p>
          <a:p>
            <a:r>
              <a:rPr lang="uk-UA" sz="3200" kern="50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«</a:t>
            </a:r>
            <a:r>
              <a:rPr lang="uk-UA" sz="3200" kern="5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скопео»</a:t>
            </a:r>
            <a:r>
              <a:rPr lang="ru-RU" sz="3200" kern="5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-</a:t>
            </a:r>
            <a:r>
              <a:rPr lang="uk-UA" sz="3200" kern="5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uk-UA" sz="3200" kern="50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розглядаю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13" name="Picture 2" descr="https://dixi.education/wp-content/uploads/mic-school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8" t="1800" r="18766"/>
          <a:stretch>
            <a:fillRect/>
          </a:stretch>
        </p:blipFill>
        <p:spPr bwMode="auto">
          <a:xfrm>
            <a:off x="5375563" y="1634838"/>
            <a:ext cx="2759551" cy="36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6"/>
          <p:cNvSpPr txBox="1">
            <a:spLocks/>
          </p:cNvSpPr>
          <p:nvPr/>
        </p:nvSpPr>
        <p:spPr>
          <a:xfrm>
            <a:off x="318655" y="1614294"/>
            <a:ext cx="4655127" cy="137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tabLst/>
              <a:defRPr/>
            </a:pPr>
            <a:r>
              <a:rPr kumimoji="0" lang="uk-UA" sz="320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Клітини організмі мають дуже малі розміри. </a:t>
            </a:r>
          </a:p>
        </p:txBody>
      </p:sp>
      <p:pic>
        <p:nvPicPr>
          <p:cNvPr id="16" name="Рисунок 15" descr="1477137955_v-antarktide-obnaruzheny-bakterii-kotorye-mogut-imet-vnezemnoe-proishozhdenie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5309" y="2866305"/>
            <a:ext cx="2158348" cy="1440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221672" y="188912"/>
            <a:ext cx="8714509" cy="101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Font typeface="Times New Roman"/>
              <a:buNone/>
            </a:pPr>
            <a:r>
              <a:rPr lang="uk-UA" sz="40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Усі організми складаються з клітин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323849" y="1113127"/>
            <a:ext cx="4705351" cy="345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7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Основними частинами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00"/>
              </a:buClr>
              <a:buSzPts val="3200"/>
              <a:buFont typeface="Times New Roman"/>
              <a:buNone/>
            </a:pPr>
            <a:r>
              <a:rPr lang="uk-UA" sz="32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клітини є</a:t>
            </a:r>
            <a:endParaRPr lang="uk-UA" dirty="0" smtClean="0">
              <a:solidFill>
                <a:srgbClr val="000099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Times New Roman"/>
              <a:buNone/>
            </a:pPr>
            <a:r>
              <a:rPr lang="uk-UA" sz="32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ядро,</a:t>
            </a:r>
            <a:endParaRPr lang="uk-UA" dirty="0" smtClean="0">
              <a:solidFill>
                <a:srgbClr val="000099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Times New Roman"/>
              <a:buNone/>
            </a:pPr>
            <a:r>
              <a:rPr lang="uk-UA" sz="32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оболонка,                </a:t>
            </a:r>
            <a:endParaRPr lang="uk-UA" dirty="0" smtClean="0">
              <a:solidFill>
                <a:srgbClr val="000099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Times New Roman"/>
              <a:buNone/>
            </a:pPr>
            <a:r>
              <a:rPr lang="uk-UA" sz="32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цитоплазма</a:t>
            </a:r>
            <a:endParaRPr lang="uk-UA" dirty="0" smtClean="0">
              <a:solidFill>
                <a:srgbClr val="000099"/>
              </a:solidFill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2545" y="1137949"/>
            <a:ext cx="2289607" cy="3226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2"/>
          <p:cNvSpPr/>
          <p:nvPr/>
        </p:nvSpPr>
        <p:spPr>
          <a:xfrm rot="21073195">
            <a:off x="2611988" y="2731698"/>
            <a:ext cx="2944063" cy="1561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2"/>
          <p:cNvSpPr/>
          <p:nvPr/>
        </p:nvSpPr>
        <p:spPr>
          <a:xfrm rot="21295024">
            <a:off x="2078536" y="2222648"/>
            <a:ext cx="4619062" cy="1495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2"/>
          <p:cNvSpPr/>
          <p:nvPr/>
        </p:nvSpPr>
        <p:spPr>
          <a:xfrm rot="216312">
            <a:off x="3118282" y="3622242"/>
            <a:ext cx="3311525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2" descr="C:\Users\User\Desktop\школа\5клас\урок 46\Рисунок1.jpg"/>
          <p:cNvPicPr>
            <a:picLocks noChangeAspect="1" noChangeArrowheads="1"/>
          </p:cNvPicPr>
          <p:nvPr/>
        </p:nvPicPr>
        <p:blipFill>
          <a:blip r:embed="rId5"/>
          <a:srcRect l="3157" r="67376" b="49629"/>
          <a:stretch>
            <a:fillRect/>
          </a:stretch>
        </p:blipFill>
        <p:spPr bwMode="auto">
          <a:xfrm>
            <a:off x="7378983" y="4807528"/>
            <a:ext cx="1474073" cy="1773380"/>
          </a:xfrm>
          <a:prstGeom prst="rect">
            <a:avLst/>
          </a:prstGeom>
          <a:noFill/>
        </p:spPr>
      </p:pic>
      <p:pic>
        <p:nvPicPr>
          <p:cNvPr id="34818" name="Picture 2" descr="Урок &quot;Організм і його властивості. Клітинна будова організмів.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230" y="3906982"/>
            <a:ext cx="3511656" cy="2688794"/>
          </a:xfrm>
          <a:prstGeom prst="rect">
            <a:avLst/>
          </a:prstGeom>
          <a:noFill/>
        </p:spPr>
      </p:pic>
      <p:pic>
        <p:nvPicPr>
          <p:cNvPr id="34827" name="Picture 11" descr="цветы, синий цветок, синий - download free render Flowers on Artage.i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2449" y="4392757"/>
            <a:ext cx="2349289" cy="2243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>
            <a:spLocks noGrp="1"/>
          </p:cNvSpPr>
          <p:nvPr>
            <p:ph type="body" idx="4294967295"/>
          </p:nvPr>
        </p:nvSpPr>
        <p:spPr>
          <a:xfrm>
            <a:off x="235527" y="333375"/>
            <a:ext cx="8605260" cy="326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b="1" i="0" u="none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i="0" u="none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Оболонка</a:t>
            </a:r>
            <a:r>
              <a:rPr lang="uk-UA" sz="3200" b="1" i="0" u="none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b="1" i="0" u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захищає клітину від зовнішніх впливів.</a:t>
            </a:r>
            <a:endParaRPr lang="uk-UA" dirty="0" smtClean="0">
              <a:solidFill>
                <a:srgbClr val="000099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7000"/>
              </a:buClr>
              <a:buSzPts val="3200"/>
              <a:buFont typeface="Times New Roman"/>
              <a:buNone/>
            </a:pPr>
            <a:r>
              <a:rPr lang="uk-UA" sz="3200" b="1" i="0" u="none" dirty="0" smtClean="0">
                <a:solidFill>
                  <a:srgbClr val="007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uk-UA" sz="3200" b="1" i="0" u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uk-UA" sz="3200" b="1" i="0" u="none" dirty="0" smtClean="0">
                <a:solidFill>
                  <a:srgbClr val="007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цитоплазмі</a:t>
            </a:r>
            <a:r>
              <a:rPr lang="uk-UA" sz="3200" b="1" i="0" u="none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b="1" i="0" u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відбуваються різні хімічні явища. </a:t>
            </a:r>
            <a:endParaRPr lang="uk-UA" dirty="0" smtClean="0">
              <a:solidFill>
                <a:srgbClr val="000099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Times New Roman"/>
              <a:buNone/>
            </a:pPr>
            <a:r>
              <a:rPr lang="uk-UA" sz="3200" b="1" i="0" u="none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uk-UA" sz="32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Ядро</a:t>
            </a:r>
            <a:r>
              <a:rPr lang="uk-UA" sz="3200" b="1" i="0" u="none" dirty="0" smtClean="0">
                <a:solidFill>
                  <a:srgbClr val="007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b="1" i="0" u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керує процесами життєдіяльності та зберігає спадкову інформацію</a:t>
            </a:r>
            <a:endParaRPr lang="uk-UA" sz="3200" b="0" i="0" u="none" dirty="0" smtClean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Рисунок 2" descr="vrusi-nekltinn-formi-zhittya-formi-zhittya-nekltinn-kltinn_98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149" y="4644751"/>
            <a:ext cx="2767002" cy="1742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630_360_1488223643-48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2480" y="4678236"/>
            <a:ext cx="2639738" cy="1759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Vodorosli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6027" y="3834156"/>
            <a:ext cx="2399864" cy="1799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1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uk-UA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Одноклітинні організми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323850" y="1248784"/>
            <a:ext cx="4895850" cy="251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uk-UA" sz="3200" b="1" i="0" u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Тіло одноклітинного організму утворене однією клітиною, яка здатна існувати самостійно </a:t>
            </a:r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 rotWithShape="1">
          <a:blip r:embed="rId4">
            <a:alphaModFix/>
          </a:blip>
          <a:srcRect t="19612" b="7363"/>
          <a:stretch/>
        </p:blipFill>
        <p:spPr>
          <a:xfrm>
            <a:off x="5290849" y="1648691"/>
            <a:ext cx="3659187" cy="31172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88232" y="1099710"/>
            <a:ext cx="16058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Бактерії</a:t>
            </a:r>
            <a:r>
              <a:rPr lang="uk-UA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 cstate="print"/>
          <a:srcRect l="-101"/>
          <a:stretch>
            <a:fillRect/>
          </a:stretch>
        </p:blipFill>
        <p:spPr bwMode="auto">
          <a:xfrm>
            <a:off x="6587373" y="4867707"/>
            <a:ext cx="1785950" cy="160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340" y="4529806"/>
            <a:ext cx="5432715" cy="194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7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uk-UA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Багатоклітинні організми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1"/>
          </p:nvPr>
        </p:nvSpPr>
        <p:spPr>
          <a:xfrm>
            <a:off x="235528" y="1205055"/>
            <a:ext cx="5638799" cy="53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3200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uk-UA" sz="3200" b="1" i="0" u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Тіло багатоклітинних організмів утворене величезною кількістю різноманітних клітин. Клітина багатоклітинного організму не може існувати самостійно.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rgbClr val="000099"/>
                </a:solidFill>
              </a:rPr>
              <a:t>Вони утворюють органи, кожен з яких виконує в організмі певне призначення.</a:t>
            </a:r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1313" y="1976437"/>
            <a:ext cx="2009775" cy="290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3626" y="3369684"/>
            <a:ext cx="2298700" cy="33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6734" y="1864445"/>
            <a:ext cx="1050925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571500" y="1106206"/>
            <a:ext cx="319350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Більшість рослин, грибів,</a:t>
            </a:r>
          </a:p>
          <a:p>
            <a:pPr algn="ctr"/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4109" y="5389851"/>
            <a:ext cx="929150" cy="126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6442" y="4914179"/>
            <a:ext cx="206692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741" y="5174673"/>
            <a:ext cx="404844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23;p15"/>
          <p:cNvSpPr txBox="1">
            <a:spLocks noGrp="1"/>
          </p:cNvSpPr>
          <p:nvPr>
            <p:ph type="title"/>
          </p:nvPr>
        </p:nvSpPr>
        <p:spPr>
          <a:xfrm>
            <a:off x="457201" y="274637"/>
            <a:ext cx="6858000" cy="87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uk-UA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Багатоклітинні організми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335243" y="1115427"/>
            <a:ext cx="8462394" cy="1156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uk-UA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kumimoji="0" lang="uk-UA" sz="2600" b="0" i="0" u="none" strike="noStrike" kern="0" cap="none" spc="0" normalizeH="0" baseline="0" dirty="0" smtClean="0">
                <a:ln>
                  <a:noFill/>
                </a:ln>
                <a:solidFill>
                  <a:srgbClr val="000099"/>
                </a:solidFill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агатоклітинні (птахи, звірі, гриби, квіткові рослини, дерева, риби, трави)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 descr="http://s5.rimg.info/c3ea6f8322ae730e338aa465f7f21d6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5165" y="405259"/>
            <a:ext cx="1609725" cy="1171575"/>
          </a:xfrm>
          <a:prstGeom prst="rect">
            <a:avLst/>
          </a:prstGeom>
          <a:noFill/>
        </p:spPr>
      </p:pic>
      <p:pic>
        <p:nvPicPr>
          <p:cNvPr id="3074" name="Picture 2" descr="C:\Users\User\Desktop\школа\5клас\урок 46\Рисунок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002" y="5379066"/>
            <a:ext cx="1510362" cy="108150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7092" y="207148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Тіло більшості багатоклітинних організмів складається  з органів.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Так, рослина має корінь, стебло, листок тощо, а тіло людини чи тварини —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легені, серце, шлунок та інші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Кожен орган має своє призначення.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2837" y="1754332"/>
            <a:ext cx="2141014" cy="297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3;p15"/>
          <p:cNvSpPr txBox="1">
            <a:spLocks noGrp="1"/>
          </p:cNvSpPr>
          <p:nvPr>
            <p:ph type="title"/>
          </p:nvPr>
        </p:nvSpPr>
        <p:spPr>
          <a:xfrm>
            <a:off x="277092" y="274637"/>
            <a:ext cx="8603672" cy="87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uk-UA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Будова організмів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" name="Picture 3" descr="C:\Users\User\Desktop\школа\5клас\урок 46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818" y="1063599"/>
            <a:ext cx="8742218" cy="5572728"/>
          </a:xfrm>
          <a:prstGeom prst="rect">
            <a:avLst/>
          </a:prstGeom>
          <a:noFill/>
        </p:spPr>
      </p:pic>
      <p:pic>
        <p:nvPicPr>
          <p:cNvPr id="12" name="Picture 10" descr="http://s5.rimg.info/c3ea6f8322ae730e338aa465f7f21d6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6806" y="1305806"/>
            <a:ext cx="1232557" cy="897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3;p15"/>
          <p:cNvSpPr txBox="1">
            <a:spLocks noGrp="1"/>
          </p:cNvSpPr>
          <p:nvPr>
            <p:ph type="title"/>
          </p:nvPr>
        </p:nvSpPr>
        <p:spPr>
          <a:xfrm>
            <a:off x="277092" y="274637"/>
            <a:ext cx="8603672" cy="87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uk-UA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Будова організмів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122" name="Picture 2" descr="Анатомія і фізіологія ссавців — Вікіпед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705" y="1676400"/>
            <a:ext cx="8541023" cy="4710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558" y="2286001"/>
            <a:ext cx="2980687" cy="20457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3929" y="4564920"/>
            <a:ext cx="2992581" cy="19914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919" y="2281097"/>
            <a:ext cx="2349933" cy="20746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909" y="4558146"/>
            <a:ext cx="3037673" cy="1991499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65375" y="221673"/>
            <a:ext cx="6578770" cy="20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uk-UA" sz="5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Організми –</a:t>
            </a:r>
            <a: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тіла живої природи, які живляться, дихають, ростуть, розмножуються, реагують на зовнішні подразнення.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702" y="4586955"/>
            <a:ext cx="2216642" cy="197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250"/>
          <a:stretch/>
        </p:blipFill>
        <p:spPr>
          <a:xfrm>
            <a:off x="377164" y="2285525"/>
            <a:ext cx="2116198" cy="20647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1395" y="207076"/>
            <a:ext cx="2167172" cy="19819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Домашнє завдання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>
            <a:off x="3031404" y="3835256"/>
            <a:ext cx="4020561" cy="83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None/>
            </a:pPr>
            <a:r>
              <a:rPr lang="uk-UA" b="1" dirty="0" smtClean="0">
                <a:solidFill>
                  <a:srgbClr val="000099"/>
                </a:solidFill>
              </a:rPr>
              <a:t>1. Опрацювати §33</a:t>
            </a:r>
            <a:endParaRPr dirty="0">
              <a:solidFill>
                <a:srgbClr val="000099"/>
              </a:solidFill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sng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4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205" y="2879357"/>
            <a:ext cx="2554844" cy="367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635880.jpg"/>
          <p:cNvPicPr>
            <a:picLocks noChangeAspect="1"/>
          </p:cNvPicPr>
          <p:nvPr/>
        </p:nvPicPr>
        <p:blipFill>
          <a:blip r:embed="rId6" cstate="print"/>
          <a:srcRect r="1666" b="16981"/>
          <a:stretch>
            <a:fillRect/>
          </a:stretch>
        </p:blipFill>
        <p:spPr>
          <a:xfrm>
            <a:off x="2578720" y="4839385"/>
            <a:ext cx="2779702" cy="1658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пользователь\AppData\Local\Microsoft\Windows\Temporary Internet Files\Content.IE5\6YELKLEP\roses-279583_960_72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253" y="4849090"/>
            <a:ext cx="2299470" cy="16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chportfolio.ru/public_files/109412906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72265" y="1351539"/>
            <a:ext cx="2693008" cy="2164467"/>
          </a:xfrm>
          <a:prstGeom prst="rect">
            <a:avLst/>
          </a:prstGeom>
          <a:noFill/>
        </p:spPr>
      </p:pic>
      <p:pic>
        <p:nvPicPr>
          <p:cNvPr id="9" name="Picture 2" descr="https://subscribe.ru/catalog/socio.edu.englishreading/logo.png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685" y="167533"/>
            <a:ext cx="1789736" cy="1758250"/>
          </a:xfrm>
          <a:prstGeom prst="rect">
            <a:avLst/>
          </a:prstGeom>
          <a:noFill/>
        </p:spPr>
      </p:pic>
      <p:pic>
        <p:nvPicPr>
          <p:cNvPr id="10" name="Picture 2" descr="http://avatars.mds.yandex.net/get-pdb/163339/dcea6a69-56a8-4092-9ebb-a1e4d5e45593/ori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0827" y="277520"/>
            <a:ext cx="1714512" cy="1905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07817" y="268015"/>
            <a:ext cx="8672947" cy="100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kumimoji="0" lang="uk-UA" sz="35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Відмінність між тілами неживої  і живої природи</a:t>
            </a:r>
            <a:endParaRPr kumimoji="0" lang="ru-RU" sz="35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251644" y="1485407"/>
            <a:ext cx="3877010" cy="606629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Тіла неживої природи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4710544" y="1499261"/>
            <a:ext cx="4225637" cy="91143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Тіла живої природи (організми)</a:t>
            </a:r>
            <a:endParaRPr kumimoji="0" lang="ru-RU" sz="28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240866" y="2046174"/>
            <a:ext cx="4358843" cy="18192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Складаються з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uk-UA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неорганічних речовин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Тривалий час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uk-UA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зберігаються незмінними                   </a:t>
            </a: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5056909" y="2475663"/>
            <a:ext cx="3837710" cy="19300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Складаються з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uk-UA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органічних речовин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Змінюються протягом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uk-UA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життя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169" y="4453521"/>
            <a:ext cx="4023187" cy="2099680"/>
          </a:xfrm>
          <a:prstGeom prst="rect">
            <a:avLst/>
          </a:prstGeom>
        </p:spPr>
      </p:pic>
      <p:pic>
        <p:nvPicPr>
          <p:cNvPr id="2050" name="Picture 2" descr="C:\Users\User\Desktop\школа\5клас\урок 46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553" y="4167138"/>
            <a:ext cx="1764334" cy="2386061"/>
          </a:xfrm>
          <a:prstGeom prst="rect">
            <a:avLst/>
          </a:prstGeom>
          <a:noFill/>
        </p:spPr>
      </p:pic>
      <p:pic>
        <p:nvPicPr>
          <p:cNvPr id="2052" name="Picture 4" descr="Конспект заняття з розвитку мовлення &quot;Зимуючі птахи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0541" y="4738254"/>
            <a:ext cx="1556559" cy="1454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2951018" y="2708275"/>
            <a:ext cx="3131127" cy="2232025"/>
          </a:xfrm>
          <a:prstGeom prst="pentagon">
            <a:avLst>
              <a:gd name="hf" fmla="val 105146"/>
              <a:gd name="vf" fmla="val 110557"/>
            </a:avLst>
          </a:prstGeom>
          <a:gradFill>
            <a:gsLst>
              <a:gs pos="0">
                <a:srgbClr val="00CC00"/>
              </a:gs>
              <a:gs pos="100000">
                <a:srgbClr val="E7F84A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Times New Roman"/>
              <a:buNone/>
            </a:pPr>
            <a:r>
              <a:rPr lang="uk-UA" sz="2400" b="1" i="0" strike="noStrike" cap="none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Властивості </a:t>
            </a:r>
            <a:endParaRPr lang="uk-UA" dirty="0" smtClean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Times New Roman"/>
              <a:buNone/>
            </a:pPr>
            <a:r>
              <a:rPr lang="uk-UA" sz="2400" b="1" i="0" strike="noStrike" cap="none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організмів</a:t>
            </a:r>
            <a:endParaRPr lang="uk-UA" dirty="0"/>
          </a:p>
        </p:txBody>
      </p:sp>
      <p:sp>
        <p:nvSpPr>
          <p:cNvPr id="42" name="Google Shape;42;p6"/>
          <p:cNvSpPr/>
          <p:nvPr/>
        </p:nvSpPr>
        <p:spPr>
          <a:xfrm>
            <a:off x="3276600" y="260350"/>
            <a:ext cx="2663825" cy="1081087"/>
          </a:xfrm>
          <a:prstGeom prst="flowChartAlternateProcess">
            <a:avLst/>
          </a:prstGeom>
          <a:gradFill>
            <a:gsLst>
              <a:gs pos="0">
                <a:srgbClr val="E7F84A"/>
              </a:gs>
              <a:gs pos="50000">
                <a:schemeClr val="folHlink"/>
              </a:gs>
              <a:gs pos="100000">
                <a:srgbClr val="E7F84A"/>
              </a:gs>
            </a:gsLst>
            <a:lin ang="81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Times New Roman"/>
              <a:buNone/>
            </a:pPr>
            <a:r>
              <a:rPr lang="uk-UA" sz="2400" b="1" i="0" u="none" strike="noStrike" cap="none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Обмін </a:t>
            </a:r>
            <a:endParaRPr lang="uk-UA" dirty="0" smtClean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Times New Roman"/>
              <a:buNone/>
            </a:pPr>
            <a:r>
              <a:rPr lang="uk-UA" sz="2400" b="1" i="0" u="none" strike="noStrike" cap="none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речовин і енергії</a:t>
            </a:r>
            <a:endParaRPr lang="uk-UA" dirty="0"/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1635" y="2492375"/>
            <a:ext cx="2165639" cy="137304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/>
          <p:nvPr/>
        </p:nvSpPr>
        <p:spPr>
          <a:xfrm>
            <a:off x="6075362" y="1628775"/>
            <a:ext cx="2663825" cy="532534"/>
          </a:xfrm>
          <a:prstGeom prst="flowChartAlternateProcess">
            <a:avLst/>
          </a:prstGeom>
          <a:gradFill>
            <a:gsLst>
              <a:gs pos="0">
                <a:srgbClr val="E7F84A"/>
              </a:gs>
              <a:gs pos="50000">
                <a:schemeClr val="folHlink"/>
              </a:gs>
              <a:gs pos="100000">
                <a:srgbClr val="E7F84A"/>
              </a:gs>
            </a:gsLst>
            <a:lin ang="81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Times New Roman"/>
              <a:buNone/>
            </a:pPr>
            <a:r>
              <a:rPr lang="uk-UA" sz="2400" b="1" i="0" u="none" strike="noStrike" cap="none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Ріст і розвиток</a:t>
            </a:r>
            <a:endParaRPr lang="uk-UA" dirty="0"/>
          </a:p>
        </p:txBody>
      </p:sp>
      <p:sp>
        <p:nvSpPr>
          <p:cNvPr id="45" name="Google Shape;45;p6"/>
          <p:cNvSpPr/>
          <p:nvPr/>
        </p:nvSpPr>
        <p:spPr>
          <a:xfrm>
            <a:off x="353723" y="1615063"/>
            <a:ext cx="2159000" cy="577850"/>
          </a:xfrm>
          <a:prstGeom prst="flowChartAlternateProcess">
            <a:avLst/>
          </a:prstGeom>
          <a:gradFill>
            <a:gsLst>
              <a:gs pos="0">
                <a:srgbClr val="E7F84A"/>
              </a:gs>
              <a:gs pos="50000">
                <a:schemeClr val="folHlink"/>
              </a:gs>
              <a:gs pos="100000">
                <a:srgbClr val="E7F84A"/>
              </a:gs>
            </a:gsLst>
            <a:lin ang="81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Розмноження</a:t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7241598" y="5777778"/>
            <a:ext cx="1512887" cy="576262"/>
          </a:xfrm>
          <a:prstGeom prst="flowChartAlternateProcess">
            <a:avLst/>
          </a:prstGeom>
          <a:gradFill>
            <a:gsLst>
              <a:gs pos="0">
                <a:srgbClr val="E7F84A"/>
              </a:gs>
              <a:gs pos="50000">
                <a:schemeClr val="folHlink"/>
              </a:gs>
              <a:gs pos="100000">
                <a:srgbClr val="E7F84A"/>
              </a:gs>
            </a:gsLst>
            <a:lin ang="81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Times New Roman"/>
              <a:buNone/>
            </a:pPr>
            <a:r>
              <a:rPr lang="uk-UA" sz="2400" b="1" i="0" u="none" strike="noStrike" cap="none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Дихання</a:t>
            </a:r>
            <a:endParaRPr lang="uk-UA" dirty="0"/>
          </a:p>
        </p:txBody>
      </p:sp>
      <p:sp>
        <p:nvSpPr>
          <p:cNvPr id="47" name="Google Shape;47;p6"/>
          <p:cNvSpPr/>
          <p:nvPr/>
        </p:nvSpPr>
        <p:spPr>
          <a:xfrm>
            <a:off x="357476" y="5819342"/>
            <a:ext cx="1727200" cy="576262"/>
          </a:xfrm>
          <a:prstGeom prst="flowChartAlternateProcess">
            <a:avLst/>
          </a:prstGeom>
          <a:gradFill>
            <a:gsLst>
              <a:gs pos="0">
                <a:srgbClr val="E7F84A"/>
              </a:gs>
              <a:gs pos="50000">
                <a:schemeClr val="folHlink"/>
              </a:gs>
              <a:gs pos="100000">
                <a:srgbClr val="E7F84A"/>
              </a:gs>
            </a:gsLst>
            <a:lin ang="81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Живлення</a:t>
            </a: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1010" y="5185496"/>
            <a:ext cx="2124075" cy="12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5512" y="4652962"/>
            <a:ext cx="1428750" cy="18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971531" y="1385456"/>
            <a:ext cx="1538287" cy="208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76818" y="1452274"/>
            <a:ext cx="17430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5;p6"/>
          <p:cNvSpPr/>
          <p:nvPr/>
        </p:nvSpPr>
        <p:spPr>
          <a:xfrm>
            <a:off x="312159" y="3554701"/>
            <a:ext cx="2347913" cy="577850"/>
          </a:xfrm>
          <a:prstGeom prst="flowChartAlternateProcess">
            <a:avLst/>
          </a:prstGeom>
          <a:gradFill>
            <a:gsLst>
              <a:gs pos="0">
                <a:srgbClr val="E7F84A"/>
              </a:gs>
              <a:gs pos="50000">
                <a:schemeClr val="folHlink"/>
              </a:gs>
              <a:gs pos="100000">
                <a:srgbClr val="E7F84A"/>
              </a:gs>
            </a:gsLst>
            <a:lin ang="81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Times New Roman"/>
              <a:buNone/>
            </a:pPr>
            <a:r>
              <a:rPr lang="uk-UA" sz="2400" b="1" dirty="0" smtClean="0">
                <a:solidFill>
                  <a:srgbClr val="006600"/>
                </a:solidFill>
                <a:latin typeface="Times New Roman"/>
                <a:cs typeface="Times New Roman"/>
                <a:sym typeface="Times New Roman"/>
              </a:rPr>
              <a:t>Подразливість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468312" y="235526"/>
            <a:ext cx="8229600" cy="78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uk-UA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Дихання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50825" y="908050"/>
            <a:ext cx="8642350" cy="13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uk-UA" sz="24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Більшість організмів дихають киснем, що входить до складу повітря. У клітинах між киснем і органічними речовинами постійно відбувається багато хімічних явищ.</a:t>
            </a:r>
            <a:endParaRPr lang="uk-UA" sz="2400" dirty="0">
              <a:solidFill>
                <a:srgbClr val="000099"/>
              </a:solidFill>
            </a:endParaRPr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4">
            <a:alphaModFix/>
          </a:blip>
          <a:srcRect t="20732"/>
          <a:stretch/>
        </p:blipFill>
        <p:spPr>
          <a:xfrm>
            <a:off x="3671456" y="5181600"/>
            <a:ext cx="2201572" cy="1330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0798" y="4235017"/>
            <a:ext cx="2987675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30" y="4195395"/>
            <a:ext cx="3232571" cy="24270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2225" y="2362488"/>
            <a:ext cx="6481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Дихання —</a:t>
            </a:r>
            <a:r>
              <a:rPr lang="uk-UA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сукупність процесів, які забезпечують надходження в організм кисню, і видалення з організму вуглекислого газу.</a:t>
            </a:r>
            <a:endParaRPr lang="uk-UA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Ð ÐµÐ·ÑÐ»ÑÑÐ°Ñ Ð¿Ð¾ÑÑÐºÑ Ð·Ð¾Ð±ÑÐ°Ð¶ÐµÐ½Ñ Ð·Ð° Ð·Ð°Ð¿Ð¸ÑÐ¾Ð¼ &quot;ÐÐ¸ÑÐ°Ð½Ð½Ñ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4111" y="2189019"/>
            <a:ext cx="2180130" cy="192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3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21809" y="3563092"/>
            <a:ext cx="1917864" cy="1438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06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uk-UA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Подразливість -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246639" y="1113848"/>
            <a:ext cx="8229600" cy="119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2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4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uk-UA" sz="32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здатність організму реагувати на зміни умов середовища</a:t>
            </a:r>
            <a:r>
              <a:rPr lang="uk-UA" sz="3200" b="0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4800" y="252846"/>
            <a:ext cx="969819" cy="129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927" y="4572127"/>
            <a:ext cx="3191884" cy="199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6" y="4670905"/>
            <a:ext cx="3164898" cy="19252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361" y="2676396"/>
            <a:ext cx="2514600" cy="1819275"/>
          </a:xfrm>
          <a:prstGeom prst="rect">
            <a:avLst/>
          </a:prstGeom>
        </p:spPr>
      </p:pic>
      <p:pic>
        <p:nvPicPr>
          <p:cNvPr id="9" name="Рисунок 8" descr="chomu-ditina-morgae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7062" y="2859619"/>
            <a:ext cx="2446487" cy="162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ro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8728" y="2812026"/>
            <a:ext cx="2111100" cy="1407400"/>
          </a:xfrm>
          <a:prstGeom prst="roundRect">
            <a:avLst>
              <a:gd name="adj" fmla="val 14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6763" y="279979"/>
            <a:ext cx="1388898" cy="93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Google Shape;68;p8"/>
          <p:cNvPicPr preferRelativeResize="0"/>
          <p:nvPr/>
        </p:nvPicPr>
        <p:blipFill rotWithShape="1">
          <a:blip r:embed="rId11">
            <a:alphaModFix/>
          </a:blip>
          <a:srcRect l="16026" b="8751"/>
          <a:stretch/>
        </p:blipFill>
        <p:spPr>
          <a:xfrm>
            <a:off x="5278581" y="1771939"/>
            <a:ext cx="1385455" cy="210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47164" y="1702667"/>
            <a:ext cx="2119457" cy="88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77445" y="5125629"/>
            <a:ext cx="2189064" cy="141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5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uk-UA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Живлення</a:t>
            </a:r>
            <a:r>
              <a:rPr lang="uk-UA" sz="4400" b="0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1"/>
          </p:nvPr>
        </p:nvSpPr>
        <p:spPr>
          <a:xfrm>
            <a:off x="457201" y="977466"/>
            <a:ext cx="8201890" cy="116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Times New Roman"/>
              <a:buNone/>
            </a:pPr>
            <a:r>
              <a:rPr lang="uk-UA" sz="32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 надходження в організм і</a:t>
            </a:r>
            <a:endParaRPr lang="uk-UA" dirty="0" smtClean="0">
              <a:solidFill>
                <a:srgbClr val="000099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Times New Roman"/>
              <a:buNone/>
            </a:pPr>
            <a:r>
              <a:rPr lang="uk-UA" sz="32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засвоєння ним поживних речовин.</a:t>
            </a:r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76" name="Google Shape;7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167" y="2237797"/>
            <a:ext cx="1967923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5">
            <a:alphaModFix/>
          </a:blip>
          <a:srcRect t="43473"/>
          <a:stretch/>
        </p:blipFill>
        <p:spPr>
          <a:xfrm>
            <a:off x="7398327" y="595746"/>
            <a:ext cx="1413164" cy="103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83528" y="3557297"/>
            <a:ext cx="2320780" cy="302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8" t="2431" r="21498"/>
          <a:stretch/>
        </p:blipFill>
        <p:spPr>
          <a:xfrm>
            <a:off x="5749635" y="3740727"/>
            <a:ext cx="3172692" cy="2881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32" y="4565036"/>
            <a:ext cx="2728286" cy="2043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vdmnnst-ta-podbnst-roslin-tvarin_313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57535" y="2051328"/>
            <a:ext cx="2598805" cy="1578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49782" y="2168237"/>
            <a:ext cx="2010496" cy="125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457200" y="235527"/>
            <a:ext cx="8229600" cy="54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uk-UA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Ріст і розвиток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221672" y="745694"/>
            <a:ext cx="7744691" cy="99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uk-UA" sz="3200" b="1" i="0" u="none" strike="noStrike" cap="none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Ріст</a:t>
            </a:r>
            <a:r>
              <a:rPr lang="en-US" sz="3200" b="1" i="0" u="none" strike="noStrike" cap="none" dirty="0" smtClean="0">
                <a:solidFill>
                  <a:srgbClr val="004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</a:t>
            </a:r>
            <a:r>
              <a:rPr lang="en-US" sz="3200" b="1" i="0" u="none" strike="noStrike" cap="none" dirty="0">
                <a:solidFill>
                  <a:srgbClr val="007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поступове збільшення розмірів, маси організму.</a:t>
            </a:r>
            <a:endParaRPr lang="uk-UA" dirty="0" smtClean="0">
              <a:solidFill>
                <a:srgbClr val="000099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 strike="noStrike" cap="none" dirty="0">
              <a:solidFill>
                <a:srgbClr val="0042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lang="uk-UA" sz="3200" b="1" i="0" u="none" strike="noStrike" cap="none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Times New Roman"/>
              <a:buNone/>
            </a:pPr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0109" y="235527"/>
            <a:ext cx="1066800" cy="196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8" descr="Ð ÐµÐ·ÑÐ»ÑÑÐ°Ñ Ð¿Ð¾ÑÑÐºÑ Ð·Ð¾Ð±ÑÐ°Ð¶ÐµÐ½Ñ Ð·Ð° Ð·Ð°Ð¿Ð¸ÑÐ¾Ð¼ &quot;Ð¿ÑÐµÐ½Ð¸ÑÑ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33" r="10026" b="13214"/>
          <a:stretch/>
        </p:blipFill>
        <p:spPr bwMode="auto">
          <a:xfrm>
            <a:off x="6265716" y="2732337"/>
            <a:ext cx="2300287" cy="137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94409" y="4256498"/>
            <a:ext cx="55522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zh-CN" sz="2400" b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Мишеня народжується голе, беззубе, а через 2 місяці це</a:t>
            </a:r>
            <a:r>
              <a:rPr kumimoji="0" lang="uk-UA" altLang="zh-CN" sz="2400" b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вже</a:t>
            </a:r>
            <a:r>
              <a:rPr kumimoji="0" lang="uk-UA" altLang="zh-CN" sz="2400" b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дорослий організм.</a:t>
            </a:r>
            <a:endParaRPr kumimoji="0" lang="ru-RU" altLang="zh-CN" sz="2400" b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2400" b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Поступове збільшення маси організмів</a:t>
            </a:r>
            <a:endParaRPr kumimoji="0" lang="ru-RU" altLang="zh-CN" sz="2400" b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421" y="1792674"/>
            <a:ext cx="8590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Змінив будові організму та його частин 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640" y="2222166"/>
            <a:ext cx="5524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altLang="zh-CN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Пшениця: зернятко-листочки-колосочки</a:t>
            </a:r>
            <a:endParaRPr lang="uk-UA" altLang="zh-CN" sz="2400" dirty="0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4" t="13766" r="7132" b="12571"/>
          <a:stretch/>
        </p:blipFill>
        <p:spPr bwMode="auto">
          <a:xfrm>
            <a:off x="343332" y="2725212"/>
            <a:ext cx="2336145" cy="13757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927" y="2757058"/>
            <a:ext cx="2341417" cy="138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52" t="15890" r="23446" b="36967"/>
          <a:stretch/>
        </p:blipFill>
        <p:spPr bwMode="auto">
          <a:xfrm>
            <a:off x="5915584" y="4688600"/>
            <a:ext cx="2927246" cy="180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narodna-osvita.com.ua/uploads/5_kl_yarosh/pryrod-118.png"/>
          <p:cNvPicPr>
            <a:picLocks noChangeAspect="1" noChangeArrowheads="1"/>
          </p:cNvPicPr>
          <p:nvPr/>
        </p:nvPicPr>
        <p:blipFill>
          <a:blip r:embed="rId9"/>
          <a:srcRect b="16764"/>
          <a:stretch>
            <a:fillRect/>
          </a:stretch>
        </p:blipFill>
        <p:spPr bwMode="auto">
          <a:xfrm>
            <a:off x="1361213" y="5425359"/>
            <a:ext cx="3809984" cy="1169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uk-UA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Ріст і розвиток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422997" y="953510"/>
            <a:ext cx="8229600" cy="106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Times New Roman"/>
              <a:buNone/>
            </a:pPr>
            <a:r>
              <a:rPr lang="uk-UA" sz="32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Розвиток </a:t>
            </a:r>
            <a:r>
              <a:rPr lang="en-US" sz="32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</a:t>
            </a:r>
            <a:r>
              <a:rPr lang="uk-UA" sz="3200" b="1" i="0" u="none" strike="noStrike" cap="none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зміни у будові організму та його частин</a:t>
            </a:r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85" name="Google Shape;8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8988" y="2006744"/>
            <a:ext cx="1357312" cy="166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0888" y="1621125"/>
            <a:ext cx="3313112" cy="13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slide_1.jpg"/>
          <p:cNvPicPr>
            <a:picLocks noChangeAspect="1"/>
          </p:cNvPicPr>
          <p:nvPr/>
        </p:nvPicPr>
        <p:blipFill>
          <a:blip r:embed="rId6" cstate="print"/>
          <a:srcRect l="31641" t="36536" r="4101" b="5937"/>
          <a:stretch>
            <a:fillRect/>
          </a:stretch>
        </p:blipFill>
        <p:spPr>
          <a:xfrm>
            <a:off x="993991" y="4712234"/>
            <a:ext cx="2845037" cy="191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комп-ект-че-овека-поко-ения-420393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08765" y="4264620"/>
            <a:ext cx="4565040" cy="231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505" y="2013208"/>
            <a:ext cx="4370893" cy="2638012"/>
          </a:xfrm>
          <a:prstGeom prst="rect">
            <a:avLst/>
          </a:prstGeom>
        </p:spPr>
      </p:pic>
      <p:pic>
        <p:nvPicPr>
          <p:cNvPr id="12" name="Рисунок 11" descr="chasti-mozga-chelovek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0402" y="2948406"/>
            <a:ext cx="1834554" cy="1221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ень Победы_06">
  <a:themeElements>
    <a:clrScheme name="День Победы_0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800000"/>
      </a:hlink>
      <a:folHlink>
        <a:srgbClr val="FFC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456</Words>
  <Application>Microsoft Office PowerPoint</Application>
  <PresentationFormat>Экран (4:3)</PresentationFormat>
  <Paragraphs>80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День Победы_06</vt:lpstr>
      <vt:lpstr>Урок 46. Організм та його властивості. Клітинна будова організмів</vt:lpstr>
      <vt:lpstr>Слайд 2</vt:lpstr>
      <vt:lpstr>Слайд 3</vt:lpstr>
      <vt:lpstr>Слайд 4</vt:lpstr>
      <vt:lpstr>Дихання</vt:lpstr>
      <vt:lpstr>Подразливість -</vt:lpstr>
      <vt:lpstr>Живлення -</vt:lpstr>
      <vt:lpstr>Ріст і розвиток</vt:lpstr>
      <vt:lpstr>Ріст і розвиток</vt:lpstr>
      <vt:lpstr>Розмноження - </vt:lpstr>
      <vt:lpstr>Розмноження  </vt:lpstr>
      <vt:lpstr>Клітина – це найменша частинка організмів</vt:lpstr>
      <vt:lpstr>Усі організми складаються з клітин</vt:lpstr>
      <vt:lpstr>Слайд 14</vt:lpstr>
      <vt:lpstr>Одноклітинні організми</vt:lpstr>
      <vt:lpstr>Багатоклітинні організми</vt:lpstr>
      <vt:lpstr>Багатоклітинні організми</vt:lpstr>
      <vt:lpstr>Будова організмів</vt:lpstr>
      <vt:lpstr>Будова організмів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Організм та його властивості. Клітинна будова організмів</dc:title>
  <dc:creator>User</dc:creator>
  <cp:lastModifiedBy>User</cp:lastModifiedBy>
  <cp:revision>43</cp:revision>
  <dcterms:modified xsi:type="dcterms:W3CDTF">2021-03-01T08:43:03Z</dcterms:modified>
</cp:coreProperties>
</file>