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2"/>
  </p:handoutMasterIdLst>
  <p:sldIdLst>
    <p:sldId id="256" r:id="rId5"/>
    <p:sldId id="257" r:id="rId6"/>
    <p:sldId id="265" r:id="rId7"/>
    <p:sldId id="258" r:id="rId8"/>
    <p:sldId id="270" r:id="rId9"/>
    <p:sldId id="271" r:id="rId10"/>
    <p:sldId id="266" r:id="rId11"/>
    <p:sldId id="259" r:id="rId12"/>
    <p:sldId id="267" r:id="rId13"/>
    <p:sldId id="273" r:id="rId14"/>
    <p:sldId id="260" r:id="rId15"/>
    <p:sldId id="268" r:id="rId16"/>
    <p:sldId id="261" r:id="rId17"/>
    <p:sldId id="269" r:id="rId18"/>
    <p:sldId id="262" r:id="rId19"/>
    <p:sldId id="263" r:id="rId20"/>
    <p:sldId id="26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  <a:srgbClr val="79D9FF"/>
    <a:srgbClr val="F4BBFF"/>
    <a:srgbClr val="31CB31"/>
    <a:srgbClr val="FDD100"/>
    <a:srgbClr val="1F7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6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EAA5-93AF-47F9-9B91-DF726A727AF6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263AB-F390-4FB4-8143-322A3543A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966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194957" y="4006362"/>
            <a:ext cx="5802086" cy="544673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5099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1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5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2">
    <p:bg>
      <p:bgPr>
        <a:solidFill>
          <a:srgbClr val="1F7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84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3">
    <p:bg>
      <p:bgPr>
        <a:solidFill>
          <a:srgbClr val="31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0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4">
    <p:bg>
      <p:bgPr>
        <a:solidFill>
          <a:srgbClr val="F4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9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5">
    <p:bg>
      <p:bgPr>
        <a:solidFill>
          <a:srgbClr val="7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6">
    <p:bg>
      <p:bgPr>
        <a:solidFill>
          <a:srgbClr val="FDD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21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117271" y="1143000"/>
            <a:ext cx="7957458" cy="2677886"/>
          </a:xfrm>
        </p:spPr>
        <p:txBody>
          <a:bodyPr anchor="ctr"/>
          <a:lstStyle>
            <a:lvl1pPr algn="ctr">
              <a:defRPr sz="6000" baseline="0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Финальное поздравление</a:t>
            </a:r>
          </a:p>
        </p:txBody>
      </p:sp>
    </p:spTree>
    <p:extLst>
      <p:ext uri="{BB962C8B-B14F-4D97-AF65-F5344CB8AC3E}">
        <p14:creationId xmlns:p14="http://schemas.microsoft.com/office/powerpoint/2010/main" val="123255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10E5-E7F4-4A0C-A17F-7BDE1227269E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511D-E764-4C1E-9794-0B587D7708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5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60" r:id="rId4"/>
    <p:sldLayoutId id="2147483661" r:id="rId5"/>
    <p:sldLayoutId id="2147483664" r:id="rId6"/>
    <p:sldLayoutId id="2147483651" r:id="rId7"/>
    <p:sldLayoutId id="2147483662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6.png"/><Relationship Id="rId5" Type="http://schemas.openxmlformats.org/officeDocument/2006/relationships/image" Target="../media/image25.png"/><Relationship Id="rId10" Type="http://schemas.openxmlformats.org/officeDocument/2006/relationships/image" Target="../media/image14.png"/><Relationship Id="rId4" Type="http://schemas.openxmlformats.org/officeDocument/2006/relationships/image" Target="../media/image33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7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6.png"/><Relationship Id="rId5" Type="http://schemas.openxmlformats.org/officeDocument/2006/relationships/image" Target="../media/image25.png"/><Relationship Id="rId15" Type="http://schemas.openxmlformats.org/officeDocument/2006/relationships/image" Target="../media/image45.png"/><Relationship Id="rId10" Type="http://schemas.openxmlformats.org/officeDocument/2006/relationships/image" Target="../media/image14.png"/><Relationship Id="rId4" Type="http://schemas.openxmlformats.org/officeDocument/2006/relationships/image" Target="../media/image33.png"/><Relationship Id="rId9" Type="http://schemas.openxmlformats.org/officeDocument/2006/relationships/image" Target="../media/image4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12" Type="http://schemas.openxmlformats.org/officeDocument/2006/relationships/image" Target="../media/image6.png"/><Relationship Id="rId17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11" Type="http://schemas.openxmlformats.org/officeDocument/2006/relationships/image" Target="../media/image14.png"/><Relationship Id="rId5" Type="http://schemas.openxmlformats.org/officeDocument/2006/relationships/image" Target="../media/image33.png"/><Relationship Id="rId15" Type="http://schemas.openxmlformats.org/officeDocument/2006/relationships/image" Target="../media/image48.png"/><Relationship Id="rId10" Type="http://schemas.openxmlformats.org/officeDocument/2006/relationships/image" Target="../media/image4.png"/><Relationship Id="rId4" Type="http://schemas.openxmlformats.org/officeDocument/2006/relationships/image" Target="../media/image26.png"/><Relationship Id="rId9" Type="http://schemas.openxmlformats.org/officeDocument/2006/relationships/image" Target="../media/image9.png"/><Relationship Id="rId14" Type="http://schemas.openxmlformats.org/officeDocument/2006/relationships/image" Target="../media/image4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0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3" Type="http://schemas.openxmlformats.org/officeDocument/2006/relationships/image" Target="../media/image19.png"/><Relationship Id="rId7" Type="http://schemas.openxmlformats.org/officeDocument/2006/relationships/image" Target="../media/image3.png"/><Relationship Id="rId12" Type="http://schemas.openxmlformats.org/officeDocument/2006/relationships/image" Target="../media/image5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51.png"/><Relationship Id="rId1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7.png"/><Relationship Id="rId7" Type="http://schemas.openxmlformats.org/officeDocument/2006/relationships/image" Target="../media/image1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58.png"/><Relationship Id="rId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42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0.png"/><Relationship Id="rId3" Type="http://schemas.openxmlformats.org/officeDocument/2006/relationships/image" Target="../media/image56.png"/><Relationship Id="rId7" Type="http://schemas.openxmlformats.org/officeDocument/2006/relationships/image" Target="../media/image6.png"/><Relationship Id="rId12" Type="http://schemas.openxmlformats.org/officeDocument/2006/relationships/image" Target="../media/image5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2.png"/><Relationship Id="rId5" Type="http://schemas.openxmlformats.org/officeDocument/2006/relationships/image" Target="../media/image60.png"/><Relationship Id="rId15" Type="http://schemas.openxmlformats.org/officeDocument/2006/relationships/image" Target="../media/image61.png"/><Relationship Id="rId10" Type="http://schemas.openxmlformats.org/officeDocument/2006/relationships/image" Target="../media/image4.png"/><Relationship Id="rId4" Type="http://schemas.openxmlformats.org/officeDocument/2006/relationships/image" Target="../media/image59.png"/><Relationship Id="rId9" Type="http://schemas.openxmlformats.org/officeDocument/2006/relationships/image" Target="../media/image14.png"/><Relationship Id="rId1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6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4.png"/><Relationship Id="rId5" Type="http://schemas.openxmlformats.org/officeDocument/2006/relationships/image" Target="../media/image22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35.png"/><Relationship Id="rId5" Type="http://schemas.openxmlformats.org/officeDocument/2006/relationships/image" Target="../media/image6.pn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37.png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image" Target="../media/image18.png"/><Relationship Id="rId9" Type="http://schemas.openxmlformats.org/officeDocument/2006/relationships/image" Target="../media/image33.png"/><Relationship Id="rId1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20" y="404674"/>
            <a:ext cx="8733160" cy="48729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9321" y="1211110"/>
            <a:ext cx="6873358" cy="3183909"/>
          </a:xfrm>
        </p:spPr>
        <p:txBody>
          <a:bodyPr>
            <a:normAutofit/>
          </a:bodyPr>
          <a:lstStyle/>
          <a:p>
            <a:r>
              <a:rPr lang="ru-RU" sz="4800" dirty="0" err="1">
                <a:latin typeface="+mj-lt"/>
              </a:rPr>
              <a:t>Речення</a:t>
            </a:r>
            <a:r>
              <a:rPr lang="ru-RU" sz="4800" dirty="0">
                <a:latin typeface="+mj-lt"/>
              </a:rPr>
              <a:t> </a:t>
            </a:r>
            <a:br>
              <a:rPr lang="ru-RU" sz="4800" dirty="0">
                <a:latin typeface="+mj-lt"/>
              </a:rPr>
            </a:br>
            <a:r>
              <a:rPr lang="ru-RU" sz="4800" dirty="0">
                <a:latin typeface="+mj-lt"/>
              </a:rPr>
              <a:t>з </a:t>
            </a:r>
            <a:r>
              <a:rPr lang="ru-RU" sz="4800" dirty="0" err="1">
                <a:latin typeface="+mj-lt"/>
              </a:rPr>
              <a:t>однорідними</a:t>
            </a:r>
            <a:r>
              <a:rPr lang="ru-RU" sz="4800" dirty="0">
                <a:latin typeface="+mj-lt"/>
              </a:rPr>
              <a:t> членами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645282" cy="645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013" y="5871145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365" y="5317239"/>
            <a:ext cx="678255" cy="7957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509">
            <a:off x="10027607" y="2857723"/>
            <a:ext cx="1319550" cy="29002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086">
            <a:off x="8853325" y="4076756"/>
            <a:ext cx="904353" cy="19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2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67" y="-365097"/>
            <a:ext cx="10094798" cy="6968902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48" y="-129605"/>
            <a:ext cx="4344494" cy="21480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1" y="4364631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24" y="2162549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42" y="211140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688" y="1005055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5" y="5833060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" y="2234731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392237" y="455945"/>
            <a:ext cx="3026524" cy="995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uk-UA" baseline="0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baseline="0" dirty="0" err="1">
                <a:solidFill>
                  <a:schemeClr val="accent5">
                    <a:lumMod val="50000"/>
                  </a:schemeClr>
                </a:solidFill>
              </a:rPr>
              <a:t>рактикуймо</a:t>
            </a:r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026914" y="1661596"/>
            <a:ext cx="728558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1.Т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еплом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дихала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настояна на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квітах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травах земля (Ю.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Збанацький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algn="l"/>
            <a:endParaRPr lang="ru-RU" sz="3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Вода гоготіла,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гурчала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струмками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(В.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Іваненко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algn="l"/>
            <a:endParaRPr lang="ru-RU" sz="3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Легко й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радісно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зітхнув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густий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парк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столітніми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дубами (С. Васильченко).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8688B6-0257-4DEA-8A28-1CC313A9D5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856637">
            <a:off x="2800276" y="-210799"/>
            <a:ext cx="1336788" cy="192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0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213" y="-422230"/>
            <a:ext cx="10190922" cy="750208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48" y="-129605"/>
            <a:ext cx="4344494" cy="21480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1" y="4364631"/>
            <a:ext cx="710972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24" y="2162549"/>
            <a:ext cx="657293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642" y="211140"/>
            <a:ext cx="48111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14" y="5606630"/>
            <a:ext cx="416453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4688" y="1005055"/>
            <a:ext cx="414623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5" y="5833060"/>
            <a:ext cx="747851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" y="2234731"/>
            <a:ext cx="385530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392237" y="455945"/>
            <a:ext cx="3026524" cy="995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uk-UA" baseline="0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еревір</a:t>
            </a:r>
            <a:r>
              <a:rPr lang="ru-RU" baseline="0" dirty="0" err="1">
                <a:solidFill>
                  <a:schemeClr val="accent5">
                    <a:lumMod val="50000"/>
                  </a:schemeClr>
                </a:solidFill>
              </a:rPr>
              <a:t>мо</a:t>
            </a:r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026914" y="1661596"/>
            <a:ext cx="728558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Настояна (на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чому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?)на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квітах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травах  </a:t>
            </a:r>
          </a:p>
          <a:p>
            <a:pPr algn="l"/>
            <a:endParaRPr lang="ru-RU" sz="28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і  </a:t>
            </a:r>
          </a:p>
          <a:p>
            <a:pPr algn="l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Вода (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робила?) гоготіла,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гурчала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l"/>
            <a:endParaRPr lang="ru-RU" sz="28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28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Зітхнув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(як?) легко й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радісно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8688B6-0257-4DEA-8A28-1CC313A9D5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856637">
            <a:off x="2800276" y="-210799"/>
            <a:ext cx="1336788" cy="19247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927FC4-E2C7-436C-9162-8A0A26A1B6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5026" y="2208787"/>
            <a:ext cx="701101" cy="6096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B699B0-112F-4751-830C-395824AA2F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8679" y="2179744"/>
            <a:ext cx="701101" cy="6096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24B49B-FA8F-48F8-885C-7A95DD6B4C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19482" y="3741711"/>
            <a:ext cx="701101" cy="6096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D7CC4A-5AE7-41EC-A574-12A13F3B13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8679" y="3698190"/>
            <a:ext cx="701101" cy="6096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219242-6296-4A5C-A7BB-02A2A0B711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19481" y="5043465"/>
            <a:ext cx="701101" cy="6096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A82203F-95F9-4EB6-8FF9-EA8B0923E3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8052" y="5034651"/>
            <a:ext cx="701101" cy="60965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D701AD2-CEE2-48CF-AE4C-ABD2B0E885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18024" y="5024751"/>
            <a:ext cx="652329" cy="74987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4236406-DCDF-49E1-9314-EADAE4A525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30963" y="3670690"/>
            <a:ext cx="55478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2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96" y="397871"/>
            <a:ext cx="9750262" cy="6687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0699">
            <a:off x="9614661" y="922485"/>
            <a:ext cx="1618228" cy="367889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для</a:t>
            </a:r>
          </a:p>
          <a:p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19" y="5843016"/>
            <a:ext cx="710972" cy="725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450" y="102444"/>
            <a:ext cx="852941" cy="10007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119" y="6271187"/>
            <a:ext cx="481119" cy="484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5" y="4913369"/>
            <a:ext cx="416453" cy="4192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1" y="3332125"/>
            <a:ext cx="391089" cy="4095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799" y="5843016"/>
            <a:ext cx="414623" cy="434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9" y="680933"/>
            <a:ext cx="747851" cy="77074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79" y="4541526"/>
            <a:ext cx="355050" cy="3718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5" y="2113296"/>
            <a:ext cx="385530" cy="38813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35" y="5302550"/>
            <a:ext cx="673220" cy="6847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756FDA-8E01-4FCB-ADDB-8144B9FA78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416" y="1706485"/>
            <a:ext cx="6784086" cy="407045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769F6A-1F45-44FB-A8D5-2AEB06F4A0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72380" y="-360259"/>
            <a:ext cx="4346825" cy="214597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97A3C6B-876D-4FD9-9002-E4399F8686CB}"/>
              </a:ext>
            </a:extLst>
          </p:cNvPr>
          <p:cNvSpPr txBox="1"/>
          <p:nvPr/>
        </p:nvSpPr>
        <p:spPr>
          <a:xfrm>
            <a:off x="4081671" y="438570"/>
            <a:ext cx="3415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Запам’ятаймо</a:t>
            </a:r>
            <a:endParaRPr lang="ru-RU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045" y="-274894"/>
            <a:ext cx="681557" cy="154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24" y="1744161"/>
            <a:ext cx="8131181" cy="5158012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" y="-210280"/>
            <a:ext cx="4823792" cy="26830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14" y="4077163"/>
            <a:ext cx="454479" cy="4759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5" y="5544774"/>
            <a:ext cx="679567" cy="6912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831" y="1194354"/>
            <a:ext cx="446937" cy="4313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404" y="1577720"/>
            <a:ext cx="677992" cy="6919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056" y="5890395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748" y="6294927"/>
            <a:ext cx="475651" cy="47886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72" y="3661137"/>
            <a:ext cx="389164" cy="407570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09343" y="389278"/>
            <a:ext cx="3241296" cy="1407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Попрацюймо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підручником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677840" y="3141101"/>
            <a:ext cx="5685360" cy="242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Вправа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428 (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усно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</a:p>
          <a:p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Поясніть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чому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реченнях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першої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групи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між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виділеними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однорідними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членами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ставимо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кому, а в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реченнях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другої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групи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не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ставимо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C5DC75-7DA4-4236-90CD-1EE3D0F7E3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0232" y="-26292"/>
            <a:ext cx="1780186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6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21" y="1551919"/>
            <a:ext cx="7665577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1592">
            <a:off x="8671262" y="1860342"/>
            <a:ext cx="1666786" cy="3663395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4" y="1313226"/>
            <a:ext cx="454479" cy="475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7" y="718784"/>
            <a:ext cx="679567" cy="6912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2" y="3273552"/>
            <a:ext cx="444736" cy="4292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793" y="1078969"/>
            <a:ext cx="446937" cy="4313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066" y="550749"/>
            <a:ext cx="677992" cy="6919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0" y="5733647"/>
            <a:ext cx="739549" cy="739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10" y="5760663"/>
            <a:ext cx="475651" cy="4788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07" y="188704"/>
            <a:ext cx="389164" cy="4075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02" y="5135352"/>
            <a:ext cx="712493" cy="7247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473" y="5803825"/>
            <a:ext cx="454479" cy="475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10011E-0C97-4C2D-B348-3976C6DBAF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15428" y="-46594"/>
            <a:ext cx="4822354" cy="26824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8A436E-5D26-4A87-B874-9F441E17647A}"/>
              </a:ext>
            </a:extLst>
          </p:cNvPr>
          <p:cNvSpPr txBox="1"/>
          <p:nvPr/>
        </p:nvSpPr>
        <p:spPr>
          <a:xfrm>
            <a:off x="1160200" y="959962"/>
            <a:ext cx="2947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Перевірмо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D0E383-53B0-4C85-95E2-B5C6584FFCAE}"/>
              </a:ext>
            </a:extLst>
          </p:cNvPr>
          <p:cNvSpPr txBox="1"/>
          <p:nvPr/>
        </p:nvSpPr>
        <p:spPr>
          <a:xfrm>
            <a:off x="4735948" y="3070042"/>
            <a:ext cx="44379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 першій групі сполучник повторюється, а в другій – ні.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A3998F-2809-4ECB-BC71-18D49382871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148688">
            <a:off x="3213584" y="30285"/>
            <a:ext cx="1652323" cy="21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48" y="1258957"/>
            <a:ext cx="8691826" cy="5537041"/>
          </a:xfrm>
          <a:prstGeom prst="rect">
            <a:avLst/>
          </a:prstGeom>
        </p:spPr>
      </p:pic>
      <p:pic>
        <p:nvPicPr>
          <p:cNvPr id="4" name="Рисунок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35" y="-145288"/>
            <a:ext cx="5283907" cy="27173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12" y="3360245"/>
            <a:ext cx="499426" cy="502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2" y="5981478"/>
            <a:ext cx="405780" cy="4085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01" y="4756604"/>
            <a:ext cx="807211" cy="9470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772" y="600303"/>
            <a:ext cx="689471" cy="7105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062" y="175631"/>
            <a:ext cx="405493" cy="4246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81" y="4259379"/>
            <a:ext cx="706892" cy="706892"/>
          </a:xfrm>
          <a:prstGeom prst="rect">
            <a:avLst/>
          </a:prstGeom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992158" y="600303"/>
            <a:ext cx="3184520" cy="1281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uk-UA" baseline="0" dirty="0">
                <a:solidFill>
                  <a:schemeClr val="accent5">
                    <a:lumMod val="50000"/>
                  </a:schemeClr>
                </a:solidFill>
              </a:rPr>
              <a:t>Пишімо і коментуймо</a:t>
            </a:r>
            <a:endParaRPr lang="ru-RU" baseline="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5363619" y="2970575"/>
            <a:ext cx="5043141" cy="21138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права 429 (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письмово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Списати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речення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розставити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пропущені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розділові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знаки.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Підкреслити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однорідні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члени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речення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відповідно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їхньої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синтаксичної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ролі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632A711-85EC-439E-953F-2AE297CB04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13889">
            <a:off x="3383118" y="173986"/>
            <a:ext cx="1622858" cy="21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98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53" y="588527"/>
            <a:ext cx="7663544" cy="52564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227">
            <a:off x="9061006" y="2078190"/>
            <a:ext cx="1634121" cy="35916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3300">
            <a:off x="8218401" y="3713333"/>
            <a:ext cx="1020478" cy="224288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Вправа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433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74" y="1352100"/>
            <a:ext cx="399638" cy="402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42" y="5729100"/>
            <a:ext cx="405780" cy="4085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08" y="595028"/>
            <a:ext cx="807211" cy="9470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292" y="984375"/>
            <a:ext cx="689471" cy="710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799" y="1542102"/>
            <a:ext cx="405493" cy="424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0" y="3536497"/>
            <a:ext cx="487136" cy="470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96" y="5841468"/>
            <a:ext cx="706892" cy="7068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45" y="6050382"/>
            <a:ext cx="487136" cy="4701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89" y="174593"/>
            <a:ext cx="487136" cy="47014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909" y="5430945"/>
            <a:ext cx="694740" cy="70667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04DF2ED-733D-40EA-B0A1-B7A7B0F32E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155585" y="-114902"/>
            <a:ext cx="5279594" cy="27190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3212275-21C1-4D8B-ABF0-B96122541F9A}"/>
              </a:ext>
            </a:extLst>
          </p:cNvPr>
          <p:cNvSpPr txBox="1"/>
          <p:nvPr/>
        </p:nvSpPr>
        <p:spPr>
          <a:xfrm>
            <a:off x="883938" y="883523"/>
            <a:ext cx="3893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Домашня робота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4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0" y="182939"/>
            <a:ext cx="11180396" cy="649212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374178" y="2204875"/>
            <a:ext cx="7207144" cy="2516288"/>
          </a:xfrm>
        </p:spPr>
        <p:txBody>
          <a:bodyPr>
            <a:normAutofit fontScale="90000"/>
          </a:bodyPr>
          <a:lstStyle/>
          <a:p>
            <a:r>
              <a:rPr lang="ru-RU" dirty="0"/>
              <a:t>Доброго </a:t>
            </a:r>
            <a:r>
              <a:rPr lang="ru-RU" dirty="0" err="1"/>
              <a:t>здоров’я</a:t>
            </a:r>
            <a:r>
              <a:rPr lang="ru-RU" dirty="0"/>
              <a:t> та гарного настрою!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2" y="3802385"/>
            <a:ext cx="842963" cy="8429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3" y="539880"/>
            <a:ext cx="825074" cy="9680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0493" y="840618"/>
            <a:ext cx="416144" cy="4016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40" y="5503056"/>
            <a:ext cx="372494" cy="390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88" y="5010771"/>
            <a:ext cx="457712" cy="4577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73" y="1288728"/>
            <a:ext cx="435429" cy="4383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76" y="5726069"/>
            <a:ext cx="674234" cy="6742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452" y="1183517"/>
            <a:ext cx="689834" cy="70168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729" y="5552031"/>
            <a:ext cx="332356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67" y="4935525"/>
            <a:ext cx="678255" cy="79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62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60" y="2182379"/>
            <a:ext cx="8578269" cy="4869749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725" y="-354647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45110" y="390704"/>
            <a:ext cx="3236508" cy="1627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Про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дізнаємося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30846" y="3060736"/>
            <a:ext cx="5976258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те,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члени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речення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називаються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однорідними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поєднати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реченні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про </a:t>
            </a:r>
            <a:r>
              <a:rPr lang="ru-RU" sz="36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розділові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знаки при них</a:t>
            </a: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17" y="21888"/>
            <a:ext cx="1728515" cy="28806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315" y="816922"/>
            <a:ext cx="779556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72" y="5592938"/>
            <a:ext cx="864687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972" y="337638"/>
            <a:ext cx="450734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010" y="193815"/>
            <a:ext cx="457418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3" y="4971963"/>
            <a:ext cx="643420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395" y="764434"/>
            <a:ext cx="817948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4" y="3075529"/>
            <a:ext cx="505709" cy="5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6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723" y="444691"/>
            <a:ext cx="7665577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851">
            <a:off x="9964279" y="2163378"/>
            <a:ext cx="1206965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942" y="3164927"/>
            <a:ext cx="751163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053661" y="2523887"/>
            <a:ext cx="4580767" cy="2176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речення;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члени речення;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uk-UA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сполучник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691" y="938588"/>
            <a:ext cx="779556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9" y="414356"/>
            <a:ext cx="864687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4" y="1505983"/>
            <a:ext cx="450734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79" y="616641"/>
            <a:ext cx="457418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8" y="4260084"/>
            <a:ext cx="643420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493" y="5669072"/>
            <a:ext cx="817948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468" y="190929"/>
            <a:ext cx="505709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4" y="5550443"/>
            <a:ext cx="927092" cy="862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31EFA1-2FBB-4727-9AEE-C2423944E58C}"/>
              </a:ext>
            </a:extLst>
          </p:cNvPr>
          <p:cNvSpPr txBox="1"/>
          <p:nvPr/>
        </p:nvSpPr>
        <p:spPr>
          <a:xfrm flipH="1">
            <a:off x="2508079" y="1321188"/>
            <a:ext cx="5270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Ключові  поняття до </a:t>
            </a:r>
          </a:p>
          <a:p>
            <a:pPr algn="ctr"/>
            <a:r>
              <a:rPr lang="uk-UA" sz="36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теми:</a:t>
            </a:r>
            <a:endParaRPr lang="ru-RU" sz="36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67" y="2499731"/>
            <a:ext cx="7849949" cy="4490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996" y="-196479"/>
            <a:ext cx="5588379" cy="3168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913" y="187156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95" y="5396043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2" y="537596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84" y="354676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64" y="4358269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93" y="1277800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130072" y="978010"/>
            <a:ext cx="2854245" cy="985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3600" dirty="0" err="1">
                <a:solidFill>
                  <a:srgbClr val="FFC000"/>
                </a:solidFill>
              </a:rPr>
              <a:t>Речення</a:t>
            </a:r>
            <a:r>
              <a:rPr lang="ru-RU" sz="3600" dirty="0">
                <a:solidFill>
                  <a:srgbClr val="FFC000"/>
                </a:solidFill>
              </a:rPr>
              <a:t>…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599194" y="3773281"/>
            <a:ext cx="5861301" cy="199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одне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або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декілька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слів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виражають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відносно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закінчену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думку</a:t>
            </a:r>
          </a:p>
        </p:txBody>
      </p:sp>
    </p:spTree>
    <p:extLst>
      <p:ext uri="{BB962C8B-B14F-4D97-AF65-F5344CB8AC3E}">
        <p14:creationId xmlns:p14="http://schemas.microsoft.com/office/powerpoint/2010/main" val="3449036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47" y="2499731"/>
            <a:ext cx="7849949" cy="4490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996" y="-196479"/>
            <a:ext cx="5588379" cy="3168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97" y="11194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95" y="5396043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2" y="537596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84" y="354676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64" y="4358269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93" y="1277800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130072" y="978010"/>
            <a:ext cx="2854245" cy="985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3600" dirty="0">
                <a:solidFill>
                  <a:srgbClr val="FFC000"/>
                </a:solidFill>
              </a:rPr>
              <a:t>Члени </a:t>
            </a:r>
            <a:r>
              <a:rPr lang="ru-RU" sz="3600" dirty="0" err="1">
                <a:solidFill>
                  <a:srgbClr val="FFC000"/>
                </a:solidFill>
              </a:rPr>
              <a:t>речення</a:t>
            </a:r>
            <a:r>
              <a:rPr lang="ru-RU" sz="3600" dirty="0">
                <a:solidFill>
                  <a:srgbClr val="FFC000"/>
                </a:solidFill>
              </a:rPr>
              <a:t>…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53170" y="3715582"/>
            <a:ext cx="5861301" cy="199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головні</a:t>
            </a: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підмет і присудок;</a:t>
            </a:r>
          </a:p>
          <a:p>
            <a:r>
              <a:rPr lang="uk-UA" sz="3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другорядні </a:t>
            </a:r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додаток, означення, обставина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72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47" y="2499731"/>
            <a:ext cx="7849949" cy="4490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216" y="-328611"/>
            <a:ext cx="5588379" cy="31681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97" y="11194"/>
            <a:ext cx="2001007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95" y="5396043"/>
            <a:ext cx="75996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2" y="5375963"/>
            <a:ext cx="488751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384" y="354676"/>
            <a:ext cx="739549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64" y="4358269"/>
            <a:ext cx="496967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26500" y="978010"/>
            <a:ext cx="526247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93" y="1277800"/>
            <a:ext cx="690873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3323594"/>
            <a:ext cx="434825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898071" y="852942"/>
            <a:ext cx="3228775" cy="758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3600" dirty="0" err="1">
                <a:solidFill>
                  <a:srgbClr val="FFC000"/>
                </a:solidFill>
              </a:rPr>
              <a:t>Сполучник</a:t>
            </a:r>
            <a:r>
              <a:rPr lang="ru-RU" sz="3600" dirty="0">
                <a:solidFill>
                  <a:srgbClr val="FFC000"/>
                </a:solidFill>
              </a:rPr>
              <a:t>…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353170" y="3715582"/>
            <a:ext cx="5861301" cy="1992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частина мови, </a:t>
            </a:r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яка сполучає однорідні члени речення та частини складного речення</a:t>
            </a:r>
          </a:p>
        </p:txBody>
      </p:sp>
    </p:spTree>
    <p:extLst>
      <p:ext uri="{BB962C8B-B14F-4D97-AF65-F5344CB8AC3E}">
        <p14:creationId xmlns:p14="http://schemas.microsoft.com/office/powerpoint/2010/main" val="500961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757" y="1445869"/>
            <a:ext cx="8682169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516">
            <a:off x="10322675" y="1986735"/>
            <a:ext cx="1583826" cy="360068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747685" y="1525782"/>
            <a:ext cx="5596216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55" y="415680"/>
            <a:ext cx="75996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6" y="6047462"/>
            <a:ext cx="488751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82" y="5345218"/>
            <a:ext cx="739549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01" y="838958"/>
            <a:ext cx="496967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9904" y="577797"/>
            <a:ext cx="526247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935" y="5857048"/>
            <a:ext cx="690873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0" y="3787077"/>
            <a:ext cx="488751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581" y="499631"/>
            <a:ext cx="865254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40" y="3114960"/>
            <a:ext cx="626878" cy="6565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97A4F0-42E9-474D-90A4-C1DD8DD08F3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89" y="-139230"/>
            <a:ext cx="5590517" cy="3170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A5B54B-3BDF-42B9-B6EB-7FC8FEC5C2F0}"/>
              </a:ext>
            </a:extLst>
          </p:cNvPr>
          <p:cNvSpPr txBox="1"/>
          <p:nvPr/>
        </p:nvSpPr>
        <p:spPr>
          <a:xfrm flipH="1">
            <a:off x="1430807" y="1153481"/>
            <a:ext cx="280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Аналізуймо</a:t>
            </a:r>
            <a:endParaRPr lang="ru-RU" sz="3200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877" y="-13380"/>
            <a:ext cx="1026529" cy="23337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A86162-D614-4DD9-AC4F-40AE4EB978D2}"/>
              </a:ext>
            </a:extLst>
          </p:cNvPr>
          <p:cNvSpPr txBox="1"/>
          <p:nvPr/>
        </p:nvSpPr>
        <p:spPr>
          <a:xfrm flipH="1">
            <a:off x="4429866" y="2934841"/>
            <a:ext cx="63357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Душа, немов калина, росте і цвіте від тепла 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(С. Пушик).</a:t>
            </a:r>
          </a:p>
          <a:p>
            <a:r>
              <a:rPr lang="uk-UA" sz="3200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Душа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(що робить?) </a:t>
            </a:r>
          </a:p>
          <a:p>
            <a:r>
              <a:rPr lang="uk-UA" sz="3200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росте</a:t>
            </a:r>
            <a:r>
              <a:rPr lang="uk-UA" sz="3200" i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uk-UA" sz="3200" i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і </a:t>
            </a:r>
            <a:r>
              <a:rPr lang="uk-UA" sz="3200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цвіте</a:t>
            </a:r>
            <a:endParaRPr lang="ru-RU" sz="3200" i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8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52" y="0"/>
            <a:ext cx="8948918" cy="7100415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68" y="-306049"/>
            <a:ext cx="5586984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87826" y="409826"/>
            <a:ext cx="3855174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uk-UA" baseline="0" dirty="0">
                <a:solidFill>
                  <a:srgbClr val="FF0000"/>
                </a:solidFill>
              </a:rPr>
              <a:t>Р</a:t>
            </a:r>
            <a:r>
              <a:rPr lang="ru-RU" baseline="0" dirty="0" err="1">
                <a:solidFill>
                  <a:srgbClr val="FF0000"/>
                </a:solidFill>
              </a:rPr>
              <a:t>обімо</a:t>
            </a:r>
            <a:r>
              <a:rPr lang="ru-RU" baseline="0" dirty="0">
                <a:solidFill>
                  <a:srgbClr val="FF0000"/>
                </a:solidFill>
              </a:rPr>
              <a:t> </a:t>
            </a:r>
            <a:r>
              <a:rPr lang="ru-RU" baseline="0" dirty="0" err="1">
                <a:solidFill>
                  <a:srgbClr val="FF0000"/>
                </a:solidFill>
              </a:rPr>
              <a:t>висновки</a:t>
            </a:r>
            <a:endParaRPr lang="ru-RU" baseline="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82720" y="3296295"/>
            <a:ext cx="5620955" cy="2469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62" y="3861953"/>
            <a:ext cx="827711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973" y="5993907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5399066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31" y="5814815"/>
            <a:ext cx="437421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43" y="1170529"/>
            <a:ext cx="473130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522" y="370709"/>
            <a:ext cx="693032" cy="70732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675" y="5458029"/>
            <a:ext cx="766685" cy="7135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DFDEBC-65A7-4307-A219-AA3E3C5764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2954" y="2566218"/>
            <a:ext cx="1645865" cy="23698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11E8FA-F16B-4F75-BF0D-D32922C337DC}"/>
              </a:ext>
            </a:extLst>
          </p:cNvPr>
          <p:cNvSpPr txBox="1"/>
          <p:nvPr/>
        </p:nvSpPr>
        <p:spPr>
          <a:xfrm>
            <a:off x="5268741" y="1280435"/>
            <a:ext cx="6293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Однорідними називають члени речення, які рівноправні між собою, стосуються того самого слова в реченні, виконують однакову синтаксичну роль і відповідають на </a:t>
            </a:r>
          </a:p>
          <a:p>
            <a:r>
              <a:rPr lang="uk-UA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 саме питання.</a:t>
            </a:r>
          </a:p>
          <a:p>
            <a:endParaRPr lang="uk-UA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uk-UA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Однорідні члени речення поєднуються за допомогою сполучників (і, й, та, але, </a:t>
            </a:r>
            <a:r>
              <a:rPr lang="uk-UA" sz="2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а,чи</a:t>
            </a:r>
            <a:r>
              <a:rPr lang="uk-UA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або) та інтонації або ж за допомогою тільки інтонації</a:t>
            </a:r>
            <a:endParaRPr lang="ru-RU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A0C4E8-4290-4CF6-A14F-24AEFDAF06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444321">
            <a:off x="1605201" y="3015825"/>
            <a:ext cx="2003057" cy="28841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394A027-F0CD-43FB-BD04-620A49EFC2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993688">
            <a:off x="3742536" y="3023120"/>
            <a:ext cx="1774090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80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156903"/>
            <a:ext cx="9947863" cy="6823214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306988" y="1488906"/>
            <a:ext cx="4968455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еред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яблунь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3200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вишень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біліє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хатина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(М.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Луків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endParaRPr lang="ru-RU" sz="32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200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Заграв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зарум’янився</a:t>
            </a:r>
            <a:r>
              <a:rPr lang="ru-RU" sz="32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Дніпро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О.Гончар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1" y="718537"/>
            <a:ext cx="827711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01" y="1357265"/>
            <a:ext cx="435211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37" y="3599349"/>
            <a:ext cx="547795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15" y="0"/>
            <a:ext cx="437421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755" y="1758657"/>
            <a:ext cx="473130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176" y="604119"/>
            <a:ext cx="693032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76" y="5330571"/>
            <a:ext cx="766685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8656" y="5879437"/>
            <a:ext cx="733758" cy="748887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3DA8076F-3D85-4D04-BF09-3A7E4200C1D2}"/>
              </a:ext>
            </a:extLst>
          </p:cNvPr>
          <p:cNvSpPr/>
          <p:nvPr/>
        </p:nvSpPr>
        <p:spPr>
          <a:xfrm>
            <a:off x="7262128" y="2040835"/>
            <a:ext cx="689176" cy="59634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86E336-2079-41F5-A1E6-06C5C8C58B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09617" y="2027530"/>
            <a:ext cx="701101" cy="6096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BCA294-C66D-4BA6-81F3-D34A3CF276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9130" y="4035255"/>
            <a:ext cx="701101" cy="6096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386D37-2944-4860-95C1-DF51953C1D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2107" y="4037158"/>
            <a:ext cx="701101" cy="6096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B2952D6-B979-493C-AA71-92076D1EACF2}"/>
              </a:ext>
            </a:extLst>
          </p:cNvPr>
          <p:cNvSpPr txBox="1"/>
          <p:nvPr/>
        </p:nvSpPr>
        <p:spPr>
          <a:xfrm>
            <a:off x="8071313" y="2050737"/>
            <a:ext cx="333026" cy="6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і</a:t>
            </a:r>
            <a:endParaRPr lang="ru-RU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B74CAA-D83F-4D44-BB93-71632B54D8BE}"/>
              </a:ext>
            </a:extLst>
          </p:cNvPr>
          <p:cNvSpPr txBox="1"/>
          <p:nvPr/>
        </p:nvSpPr>
        <p:spPr>
          <a:xfrm>
            <a:off x="8153919" y="4173053"/>
            <a:ext cx="355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286C739-0ED3-47AD-8250-787D9EDDD1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93407" y="4465440"/>
            <a:ext cx="4434536" cy="25146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2B89830-D9AC-4B10-B8F1-A268F3FE2597}"/>
              </a:ext>
            </a:extLst>
          </p:cNvPr>
          <p:cNvSpPr txBox="1"/>
          <p:nvPr/>
        </p:nvSpPr>
        <p:spPr>
          <a:xfrm flipH="1">
            <a:off x="4744843" y="5399612"/>
            <a:ext cx="2517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Міркуймо</a:t>
            </a:r>
            <a:endParaRPr lang="ru-RU" sz="36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EB1AA4-9B68-4DFE-91DE-8070C4D2F8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119399">
            <a:off x="6870094" y="4652114"/>
            <a:ext cx="1376540" cy="197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AE5AFE9A-981F-4E09-85F3-1AFBD1D58921}" vid="{31978A82-DAA1-43A8-A6C4-41B43BC4DF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BF8C2E-BF41-4DA4-8E6A-C59CE968EE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228850-8D93-4258-94C5-9335006265E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E236678D-C49E-4F6E-A3C8-2F95040A5F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Вопросы и ответы</Template>
  <TotalTime>228</TotalTime>
  <Words>360</Words>
  <Application>Microsoft Office PowerPoint</Application>
  <PresentationFormat>Широкоэкранный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Тема Office</vt:lpstr>
      <vt:lpstr>Речення  з однорідними членами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Доброго здоров’я та гарного настрою!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Речення  з однорідними членами</dc:title>
  <dc:creator>380936503572</dc:creator>
  <cp:lastModifiedBy>380936503572</cp:lastModifiedBy>
  <cp:revision>24</cp:revision>
  <dcterms:created xsi:type="dcterms:W3CDTF">2021-03-25T08:51:38Z</dcterms:created>
  <dcterms:modified xsi:type="dcterms:W3CDTF">2021-03-25T12:58:49Z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