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07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75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07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50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04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481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66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28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15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22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61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4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27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3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50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32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8E45-3A4A-4AA9-BE54-C4158CCC316C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86ED33-E46F-4226-9B83-A6F68C8E48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8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crdownload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crdownload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crdownload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crdownload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crdownload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crdownload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crdownload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crdownloa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0841E-5F74-40D1-ABE2-31357333F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Яке значення в житті людини мають тварини?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099C28-8C3C-4419-A026-95D6DC9FE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b="1" dirty="0">
                <a:solidFill>
                  <a:srgbClr val="002060"/>
                </a:solidFill>
              </a:rPr>
              <a:t>Я досліджую світ, 3 клас</a:t>
            </a:r>
          </a:p>
          <a:p>
            <a:r>
              <a:rPr lang="uk-UA" sz="2000" b="1" dirty="0">
                <a:solidFill>
                  <a:srgbClr val="002060"/>
                </a:solidFill>
              </a:rPr>
              <a:t>За підручником </a:t>
            </a:r>
            <a:r>
              <a:rPr lang="uk-UA" sz="2000" b="1" dirty="0" err="1">
                <a:solidFill>
                  <a:srgbClr val="002060"/>
                </a:solidFill>
              </a:rPr>
              <a:t>І.Грущинської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C0A1A-F75C-44A7-AB8C-9953899D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3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CA6B2-24CA-41F7-8D31-CE8C73C2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Тварини давали нашим предкам їжу, одяг, житло, ліки і світло</a:t>
            </a:r>
          </a:p>
        </p:txBody>
      </p:sp>
      <p:pic>
        <p:nvPicPr>
          <p:cNvPr id="8194" name="Picture 2" descr="Репортажи пользователей сайта Korrespondent.net - Найдавніші поселення  первісної людини на території України | Korrespondent.net">
            <a:extLst>
              <a:ext uri="{FF2B5EF4-FFF2-40B4-BE49-F238E27FC236}">
                <a16:creationId xmlns:a16="http://schemas.microsoft.com/office/drawing/2014/main" id="{ADF64D93-888F-430E-A7DF-7FBD5D0C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95" y="2111852"/>
            <a:ext cx="6315516" cy="4408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D697D6-9BCB-46DB-854C-464BB8398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8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B8395-4995-4F6B-9D53-47544AFB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3" y="267579"/>
            <a:ext cx="10858174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Зі шкур  вбитих тварин виготовляли одяг і укриття</a:t>
            </a:r>
          </a:p>
        </p:txBody>
      </p:sp>
      <p:pic>
        <p:nvPicPr>
          <p:cNvPr id="9218" name="Picture 2" descr="Одежда и внешний вид первобытных людей">
            <a:extLst>
              <a:ext uri="{FF2B5EF4-FFF2-40B4-BE49-F238E27FC236}">
                <a16:creationId xmlns:a16="http://schemas.microsoft.com/office/drawing/2014/main" id="{F1DFE78D-5206-4320-884E-410A2B40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4" y="1756904"/>
            <a:ext cx="6548365" cy="4495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46794-F9C9-47B0-9CF3-61C88E6D4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21216-2ED9-4684-A237-367449D9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4" y="117231"/>
            <a:ext cx="11041054" cy="150055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З кісток  тварин  виготовляли ножі, наконечники для списів</a:t>
            </a:r>
          </a:p>
        </p:txBody>
      </p:sp>
      <p:pic>
        <p:nvPicPr>
          <p:cNvPr id="10242" name="Picture 2" descr="Вперед в прошлое: примитивные ножи вчера и сегодня">
            <a:extLst>
              <a:ext uri="{FF2B5EF4-FFF2-40B4-BE49-F238E27FC236}">
                <a16:creationId xmlns:a16="http://schemas.microsoft.com/office/drawing/2014/main" id="{B8C099BA-B154-421F-9DB0-5A16D9F1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90" y="1617785"/>
            <a:ext cx="7464964" cy="4838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C21854-DF7A-478C-8A45-2D8BB70D1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BF746-7EED-48DA-8C36-12B3923D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95" y="173501"/>
            <a:ext cx="11252069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Сухожилля тварин були за нитки, а тоненькі кістки – за голки</a:t>
            </a:r>
          </a:p>
        </p:txBody>
      </p:sp>
      <p:pic>
        <p:nvPicPr>
          <p:cNvPr id="11266" name="Picture 2" descr="Орудия из кости и рога, наконечники стрел древних людей. Ножи и кинжалы из  кости">
            <a:extLst>
              <a:ext uri="{FF2B5EF4-FFF2-40B4-BE49-F238E27FC236}">
                <a16:creationId xmlns:a16="http://schemas.microsoft.com/office/drawing/2014/main" id="{E12F4B87-2FDE-4134-B74E-CD8D2BCA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2" y="1494301"/>
            <a:ext cx="7146388" cy="491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BB8D92-CEA7-4E9E-9297-954ADB28B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0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4C171-98ED-4F67-BD42-A784ADC5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08" y="328246"/>
            <a:ext cx="10984783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Роль диких тварин  із часом перебрали на себе свійські тварини</a:t>
            </a:r>
          </a:p>
        </p:txBody>
      </p:sp>
      <p:pic>
        <p:nvPicPr>
          <p:cNvPr id="12290" name="Picture 2" descr="Свійські тварини: Домашні тварини">
            <a:extLst>
              <a:ext uri="{FF2B5EF4-FFF2-40B4-BE49-F238E27FC236}">
                <a16:creationId xmlns:a16="http://schemas.microsoft.com/office/drawing/2014/main" id="{1A3E3A91-067F-4A89-9EB8-4879BFE5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70" y="1767449"/>
            <a:ext cx="7143457" cy="4762305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DAC68-EB9A-4F11-82CE-F42FA03F0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85DE9-3807-420C-A487-31E2F8D7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3920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Тварини забезпечили людство:</a:t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-шкірою;</a:t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-шерстю;</a:t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-шовком;</a:t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-тягловою силою;</a:t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>- «транспортом»</a:t>
            </a:r>
            <a:br>
              <a:rPr lang="uk-UA" dirty="0"/>
            </a:br>
            <a:endParaRPr lang="uk-UA" dirty="0"/>
          </a:p>
        </p:txBody>
      </p:sp>
      <p:pic>
        <p:nvPicPr>
          <p:cNvPr id="13314" name="Picture 2" descr="Види і переваги штучної шкіри — Сайт &quot;Обрії Ізюмщини&quot; — новости в городе  Изюм, Изюмская газета">
            <a:extLst>
              <a:ext uri="{FF2B5EF4-FFF2-40B4-BE49-F238E27FC236}">
                <a16:creationId xmlns:a16="http://schemas.microsoft.com/office/drawing/2014/main" id="{74E04FA9-5637-4029-B941-B4CF744D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41" y="1554480"/>
            <a:ext cx="2867025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Бесплатные текстуры шерсти животных">
            <a:extLst>
              <a:ext uri="{FF2B5EF4-FFF2-40B4-BE49-F238E27FC236}">
                <a16:creationId xmlns:a16="http://schemas.microsoft.com/office/drawing/2014/main" id="{AFA47523-9503-499D-B824-71AC01D5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98" y="409003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Натуральний шовк, види і особливості тканини - Блог інтернет-магазину  Постелька">
            <a:extLst>
              <a:ext uri="{FF2B5EF4-FFF2-40B4-BE49-F238E27FC236}">
                <a16:creationId xmlns:a16="http://schemas.microsoft.com/office/drawing/2014/main" id="{0A99DA2C-3375-4D87-BAF1-89CFCA5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7" y="4418568"/>
            <a:ext cx="2919508" cy="1829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Фото Лошади - УНИАН">
            <a:extLst>
              <a:ext uri="{FF2B5EF4-FFF2-40B4-BE49-F238E27FC236}">
                <a16:creationId xmlns:a16="http://schemas.microsoft.com/office/drawing/2014/main" id="{CEBE07EB-8605-4FEE-AB37-B871646E4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91" y="4310499"/>
            <a:ext cx="35718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7EB196-CB5A-4D19-A016-DE5447006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84" y="1495126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9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20D21-3B12-48DD-860C-40E46B4A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84783" cy="48064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Але є тварини , які приносять шкоду: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-</a:t>
            </a:r>
            <a:r>
              <a:rPr lang="uk-UA" sz="5400" b="1" dirty="0">
                <a:solidFill>
                  <a:srgbClr val="002060"/>
                </a:solidFill>
              </a:rPr>
              <a:t>пошкоджують рослини;</a:t>
            </a:r>
            <a:br>
              <a:rPr lang="uk-UA" sz="5400" b="1" dirty="0">
                <a:solidFill>
                  <a:srgbClr val="002060"/>
                </a:solidFill>
              </a:rPr>
            </a:br>
            <a:r>
              <a:rPr lang="uk-UA" sz="5400" b="1" dirty="0">
                <a:solidFill>
                  <a:srgbClr val="002060"/>
                </a:solidFill>
              </a:rPr>
              <a:t>- знищують продукти;</a:t>
            </a:r>
            <a:br>
              <a:rPr lang="uk-UA" sz="5400" b="1" dirty="0">
                <a:solidFill>
                  <a:srgbClr val="002060"/>
                </a:solidFill>
              </a:rPr>
            </a:br>
            <a:r>
              <a:rPr lang="uk-UA" sz="5400" b="1" dirty="0">
                <a:solidFill>
                  <a:srgbClr val="002060"/>
                </a:solidFill>
              </a:rPr>
              <a:t>- псують шкіру, папір, деревину;</a:t>
            </a:r>
            <a:br>
              <a:rPr lang="uk-UA" sz="5400" b="1" dirty="0">
                <a:solidFill>
                  <a:srgbClr val="002060"/>
                </a:solidFill>
              </a:rPr>
            </a:br>
            <a:r>
              <a:rPr lang="uk-UA" sz="5400" b="1" dirty="0">
                <a:solidFill>
                  <a:srgbClr val="002060"/>
                </a:solidFill>
              </a:rPr>
              <a:t>- викликають хвороби</a:t>
            </a:r>
            <a:br>
              <a:rPr lang="uk-UA" b="1" dirty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CB82E-DF8D-4FE9-B745-7EB1726D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C6B07-2A26-41AE-891C-DF6E4300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8194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У наш час тварини постачають сировину  для різних галузей промисловості</a:t>
            </a:r>
          </a:p>
        </p:txBody>
      </p:sp>
      <p:pic>
        <p:nvPicPr>
          <p:cNvPr id="14338" name="Picture 2" descr="Якісна сировина | МК Ювілейний">
            <a:extLst>
              <a:ext uri="{FF2B5EF4-FFF2-40B4-BE49-F238E27FC236}">
                <a16:creationId xmlns:a16="http://schemas.microsoft.com/office/drawing/2014/main" id="{23400028-D45D-49D6-878B-C42613FD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2813538"/>
            <a:ext cx="5864262" cy="3905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560A67-8953-458B-8CE9-D177626E1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0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B8658-7C53-4646-A624-B7097C3C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252069" cy="13208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Шкіру – для взуттєвої промисловості</a:t>
            </a:r>
          </a:p>
        </p:txBody>
      </p:sp>
      <p:pic>
        <p:nvPicPr>
          <p:cNvPr id="15362" name="Picture 2" descr="Легка промисловість України та світу - Сайт geografiamozil2!">
            <a:extLst>
              <a:ext uri="{FF2B5EF4-FFF2-40B4-BE49-F238E27FC236}">
                <a16:creationId xmlns:a16="http://schemas.microsoft.com/office/drawing/2014/main" id="{CD95623D-F33E-429F-9E32-9260631C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742760"/>
            <a:ext cx="5276047" cy="3505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Хто взуває країну?">
            <a:extLst>
              <a:ext uri="{FF2B5EF4-FFF2-40B4-BE49-F238E27FC236}">
                <a16:creationId xmlns:a16="http://schemas.microsoft.com/office/drawing/2014/main" id="{EFFBB5FE-39BC-49FD-9072-DC26D1A5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544718"/>
            <a:ext cx="5276047" cy="3318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651A06-22DC-495E-8201-1563376A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501" y="1112705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4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4259-4AF9-4B84-AF3D-105B5AE7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606" y="609600"/>
            <a:ext cx="9144000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Вовну і шовк – для текстильної промисловості</a:t>
            </a:r>
          </a:p>
        </p:txBody>
      </p:sp>
      <p:pic>
        <p:nvPicPr>
          <p:cNvPr id="16386" name="Picture 2" descr="Легка промисловість в Україні страждає через дешеві імпортні речі і  секонд-хенди | СЬОГОДНІ">
            <a:extLst>
              <a:ext uri="{FF2B5EF4-FFF2-40B4-BE49-F238E27FC236}">
                <a16:creationId xmlns:a16="http://schemas.microsoft.com/office/drawing/2014/main" id="{0854021C-BAB1-470B-AC84-BE2CF5B0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6" y="2981325"/>
            <a:ext cx="5810250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Перевозка текстильной и кожевенной продукции">
            <a:extLst>
              <a:ext uri="{FF2B5EF4-FFF2-40B4-BE49-F238E27FC236}">
                <a16:creationId xmlns:a16="http://schemas.microsoft.com/office/drawing/2014/main" id="{98DB9347-8B39-4EA0-8956-35D3C1BE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6" y="2797712"/>
            <a:ext cx="5630216" cy="3152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CB760E-A8D8-423C-9A35-009CA9D4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476" y="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4A64-FFA0-4013-8E5A-D068D6B2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03" y="156307"/>
            <a:ext cx="9968786" cy="1320800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До якої природи належать тварини?</a:t>
            </a:r>
          </a:p>
        </p:txBody>
      </p:sp>
      <p:pic>
        <p:nvPicPr>
          <p:cNvPr id="1026" name="Picture 2" descr="Тварини лісу - YouTube">
            <a:extLst>
              <a:ext uri="{FF2B5EF4-FFF2-40B4-BE49-F238E27FC236}">
                <a16:creationId xmlns:a16="http://schemas.microsoft.com/office/drawing/2014/main" id="{5018A8F4-E3EB-4166-9964-EC6221127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6296"/>
          <a:stretch/>
        </p:blipFill>
        <p:spPr bwMode="auto">
          <a:xfrm>
            <a:off x="2529839" y="1308294"/>
            <a:ext cx="7373816" cy="5065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DA301-A4E3-468A-81B4-79C28C14D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9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585F-30EA-469D-93F2-393818E4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17" y="0"/>
            <a:ext cx="10928512" cy="202105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Тварини постачають сировину , з якої виготовляють ліки, вакцини, вітаміни необхідні для лікування людей</a:t>
            </a:r>
          </a:p>
        </p:txBody>
      </p:sp>
      <p:pic>
        <p:nvPicPr>
          <p:cNvPr id="17410" name="Picture 2" descr="Основні правила прийому ліків | Чугуївський міський центр первинної  медико-санітарної допомоги">
            <a:extLst>
              <a:ext uri="{FF2B5EF4-FFF2-40B4-BE49-F238E27FC236}">
                <a16:creationId xmlns:a16="http://schemas.microsoft.com/office/drawing/2014/main" id="{2B6C4B8F-08FB-4746-AB05-E9BB25E8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60380"/>
            <a:ext cx="9239250" cy="519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FA3B8-1C3D-4F0F-9F70-226CEA8D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2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3DB2-1C91-4549-9D27-7BD4E195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01" y="0"/>
            <a:ext cx="11195798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Дрібні водні тварини очищають водойми від забруднення</a:t>
            </a:r>
          </a:p>
        </p:txBody>
      </p:sp>
      <p:pic>
        <p:nvPicPr>
          <p:cNvPr id="18436" name="Picture 4" descr="ЕФЕКТИВНЕ ОЧИЩЕННЯ НАШИХ ВОДОЙМ ЕФЕКТИВНИМИ МІКРООРГАНІЗМАМИ – Глибока.Інфо">
            <a:extLst>
              <a:ext uri="{FF2B5EF4-FFF2-40B4-BE49-F238E27FC236}">
                <a16:creationId xmlns:a16="http://schemas.microsoft.com/office/drawing/2014/main" id="{6DF4E7E1-4802-4A22-8D47-B37A37C9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6" y="1514475"/>
            <a:ext cx="4714026" cy="3774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бізнес ідеї: Свій бізнес: ставкове рибництво">
            <a:extLst>
              <a:ext uri="{FF2B5EF4-FFF2-40B4-BE49-F238E27FC236}">
                <a16:creationId xmlns:a16="http://schemas.microsoft.com/office/drawing/2014/main" id="{9277295B-B309-4BDA-939E-795CD1F51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b="15135"/>
          <a:stretch/>
        </p:blipFill>
        <p:spPr bwMode="auto">
          <a:xfrm>
            <a:off x="5697415" y="2442870"/>
            <a:ext cx="5829667" cy="3774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48ACE7-7032-4764-8DC4-489619694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D5264-286D-4D3B-B388-6F5E8305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36461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Комахоїдні птахи і хижі комахи допомагають боротися зі шкідниками рослин</a:t>
            </a:r>
          </a:p>
        </p:txBody>
      </p:sp>
      <p:pic>
        <p:nvPicPr>
          <p:cNvPr id="1026" name="Picture 2" descr="Комахоїдні тварини: фото та назви, характеристики, цікаві факти">
            <a:extLst>
              <a:ext uri="{FF2B5EF4-FFF2-40B4-BE49-F238E27FC236}">
                <a16:creationId xmlns:a16="http://schemas.microsoft.com/office/drawing/2014/main" id="{99150348-7E22-40A9-9AC0-8F463A28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035713"/>
            <a:ext cx="4876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кі комахи є корисними для городу й саду та де їх можна взяти">
            <a:extLst>
              <a:ext uri="{FF2B5EF4-FFF2-40B4-BE49-F238E27FC236}">
                <a16:creationId xmlns:a16="http://schemas.microsoft.com/office/drawing/2014/main" id="{6E4AB3EF-DF2D-4C23-A334-731D2D81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51" y="2518116"/>
            <a:ext cx="5437611" cy="4115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7F26A-93AE-4DEB-97AD-AE0EC334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04" y="3719685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23089-8865-4AA6-821C-F58E2B90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02" y="187570"/>
            <a:ext cx="11139528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Водночас отруйні тварини можуть загрожувати  життю людей</a:t>
            </a:r>
          </a:p>
        </p:txBody>
      </p:sp>
      <p:pic>
        <p:nvPicPr>
          <p:cNvPr id="2050" name="Picture 2" descr="Це не був укус змії»: львів'янку, яка потрапила у Золочівську лікарню,  відпустили додому | Galnet">
            <a:extLst>
              <a:ext uri="{FF2B5EF4-FFF2-40B4-BE49-F238E27FC236}">
                <a16:creationId xmlns:a16="http://schemas.microsoft.com/office/drawing/2014/main" id="{45AD3066-3BFC-46EE-87EC-65CF1F25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4" y="1508370"/>
            <a:ext cx="4847975" cy="3148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цифоїдні — Вікіпедія">
            <a:extLst>
              <a:ext uri="{FF2B5EF4-FFF2-40B4-BE49-F238E27FC236}">
                <a16:creationId xmlns:a16="http://schemas.microsoft.com/office/drawing/2014/main" id="{23B5E490-D12A-4585-B70A-AE712112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37" y="1508370"/>
            <a:ext cx="5332493" cy="3999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кус скорпиона симптомы, первая помощь, последствия и лечение. / Новости /  Ахтынская центральная районная больница">
            <a:extLst>
              <a:ext uri="{FF2B5EF4-FFF2-40B4-BE49-F238E27FC236}">
                <a16:creationId xmlns:a16="http://schemas.microsoft.com/office/drawing/2014/main" id="{C789F05C-2199-4FBC-B10D-56B4A724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80" y="4104487"/>
            <a:ext cx="3742007" cy="2806505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AA5140-1070-4AA4-B97A-597E6748D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54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A66C6-89EE-4DAF-801E-6AFE65EE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280204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Під час перебування на природі є ризик  заразитися від укусів  кліщів</a:t>
            </a:r>
          </a:p>
        </p:txBody>
      </p:sp>
      <p:pic>
        <p:nvPicPr>
          <p:cNvPr id="3074" name="Picture 2" descr="ЛІС – невід'ємна частка нашого існування">
            <a:extLst>
              <a:ext uri="{FF2B5EF4-FFF2-40B4-BE49-F238E27FC236}">
                <a16:creationId xmlns:a16="http://schemas.microsoft.com/office/drawing/2014/main" id="{3B410FB3-CC39-4621-A2FF-1958A7AF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54" y="2175413"/>
            <a:ext cx="5002823" cy="400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ліщ лісовий. Укус кліща - лікування. Як боротися з лісовим кліщем">
            <a:extLst>
              <a:ext uri="{FF2B5EF4-FFF2-40B4-BE49-F238E27FC236}">
                <a16:creationId xmlns:a16="http://schemas.microsoft.com/office/drawing/2014/main" id="{E7CD6AE4-0C83-45A1-8C55-FFF59387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7437"/>
            <a:ext cx="5002823" cy="3140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DB410-24DD-4D06-926E-611CBABFA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87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C04A1-1B0F-4587-979B-2F47BE5F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970"/>
            <a:ext cx="115146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Також є тварини , які псують харчові продукти,  шкіру, папір , приносять шкоду  рослинам</a:t>
            </a:r>
          </a:p>
        </p:txBody>
      </p:sp>
      <p:pic>
        <p:nvPicPr>
          <p:cNvPr id="4098" name="Picture 2" descr="Як позбутися від мишей в квартирі » Новини Чернівці: Інформаційний портал  «Молодий буковинець»">
            <a:extLst>
              <a:ext uri="{FF2B5EF4-FFF2-40B4-BE49-F238E27FC236}">
                <a16:creationId xmlns:a16="http://schemas.microsoft.com/office/drawing/2014/main" id="{2E3CEA02-F8D4-4A20-B40F-6BA31841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" y="1770600"/>
            <a:ext cx="4058564" cy="269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Що робити, якщо яблуню погризли миші, і як захистити дерева від гризунів  взимку">
            <a:extLst>
              <a:ext uri="{FF2B5EF4-FFF2-40B4-BE49-F238E27FC236}">
                <a16:creationId xmlns:a16="http://schemas.microsoft.com/office/drawing/2014/main" id="{4068C5C6-D55F-4107-BA53-A6A503AA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98" y="1342607"/>
            <a:ext cx="4046394" cy="269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Таргани маленькі: як виглядають, способи боротьби з ними. рудий тарган -  Боротьба з шкідниками 2021">
            <a:extLst>
              <a:ext uri="{FF2B5EF4-FFF2-40B4-BE49-F238E27FC236}">
                <a16:creationId xmlns:a16="http://schemas.microsoft.com/office/drawing/2014/main" id="{6F228CC9-8CC4-4A6E-A83D-90DC1801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25" y="3836660"/>
            <a:ext cx="4046394" cy="3030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Як прогнати міль з шафи власними силами | Сім'я і дім">
            <a:extLst>
              <a:ext uri="{FF2B5EF4-FFF2-40B4-BE49-F238E27FC236}">
                <a16:creationId xmlns:a16="http://schemas.microsoft.com/office/drawing/2014/main" id="{F01F1451-F7B3-4EDA-8BBA-673B8C8D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08" y="4535170"/>
            <a:ext cx="4124750" cy="2309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FC6FC0-4BEA-480D-AB5D-2F56CD220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62" y="95047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7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31481-CCFC-4702-B1FC-74575F82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12546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Тварини несуть у наше життя красу, дружбу, радість</a:t>
            </a:r>
          </a:p>
        </p:txBody>
      </p:sp>
      <p:pic>
        <p:nvPicPr>
          <p:cNvPr id="5122" name="Picture 2" descr="Любов сліпа: показали дружбу між тваринами різних видів | Новини на  Gazeta.ua">
            <a:extLst>
              <a:ext uri="{FF2B5EF4-FFF2-40B4-BE49-F238E27FC236}">
                <a16:creationId xmlns:a16="http://schemas.microsoft.com/office/drawing/2014/main" id="{B447B028-B88C-48EF-A5EB-D55033BA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47" y="2293032"/>
            <a:ext cx="4764991" cy="476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варини лікують: як впливають на здоров'я домашні улюбленці – Трибуна –  новини Сум та Сумської області">
            <a:extLst>
              <a:ext uri="{FF2B5EF4-FFF2-40B4-BE49-F238E27FC236}">
                <a16:creationId xmlns:a16="http://schemas.microsoft.com/office/drawing/2014/main" id="{C25F0E86-7BEC-4ECF-A182-C4DBCE48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38" y="2417812"/>
            <a:ext cx="6096000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EDDC9-31A1-435E-A8BC-7A4E956F8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199" y="747491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4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Ц і к А в и н к и*: Одне слово- дружба!/Незвичайна дружба тварин">
            <a:extLst>
              <a:ext uri="{FF2B5EF4-FFF2-40B4-BE49-F238E27FC236}">
                <a16:creationId xmlns:a16="http://schemas.microsoft.com/office/drawing/2014/main" id="{72935FC4-C368-4A61-B6AA-50686F6B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4" y="337918"/>
            <a:ext cx="7027595" cy="3953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езвичайна дружба серед тварин Прикольні картинки на fun.tochka.net від 30  Травня, 2015">
            <a:extLst>
              <a:ext uri="{FF2B5EF4-FFF2-40B4-BE49-F238E27FC236}">
                <a16:creationId xmlns:a16="http://schemas.microsoft.com/office/drawing/2014/main" id="{14503CE1-5546-4C56-9188-477EB117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76" y="2661945"/>
            <a:ext cx="5753100" cy="4010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640E1-FD38-4B10-B205-957D2BC5B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арикмахерская для животных | Необычная дружба">
            <a:extLst>
              <a:ext uri="{FF2B5EF4-FFF2-40B4-BE49-F238E27FC236}">
                <a16:creationId xmlns:a16="http://schemas.microsoft.com/office/drawing/2014/main" id="{3A50006A-5411-4313-AFA4-7E884094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1" y="0"/>
            <a:ext cx="6232657" cy="3749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Ц і к А в и н к и*: Одне слово- дружба!/Незвичайна дружба тварин">
            <a:extLst>
              <a:ext uri="{FF2B5EF4-FFF2-40B4-BE49-F238E27FC236}">
                <a16:creationId xmlns:a16="http://schemas.microsoft.com/office/drawing/2014/main" id="{4470D6B6-74AA-40B8-955A-DBDD2CF4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8" y="3125665"/>
            <a:ext cx="6635261" cy="3732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F7A93-9A93-4769-BB23-857F9E526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01" y="3766918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72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832B-5917-4B5F-83E5-1477690F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24" y="159434"/>
            <a:ext cx="11336475" cy="1320800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Багатьох тварин люди вшановують </a:t>
            </a:r>
            <a:r>
              <a:rPr lang="uk-UA" b="1" dirty="0" err="1">
                <a:solidFill>
                  <a:srgbClr val="002060"/>
                </a:solidFill>
              </a:rPr>
              <a:t>пам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´</a:t>
            </a:r>
            <a:r>
              <a:rPr lang="uk-UA" b="1" dirty="0" err="1">
                <a:solidFill>
                  <a:srgbClr val="002060"/>
                </a:solidFill>
              </a:rPr>
              <a:t>ятниками</a:t>
            </a:r>
            <a:r>
              <a:rPr lang="uk-UA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194" name="Picture 2" descr="Пам'ятники тваринам | Маленький читайлик">
            <a:extLst>
              <a:ext uri="{FF2B5EF4-FFF2-40B4-BE49-F238E27FC236}">
                <a16:creationId xmlns:a16="http://schemas.microsoft.com/office/drawing/2014/main" id="{11E22C8B-9004-47D4-A2A2-B93B230D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2" y="1151352"/>
            <a:ext cx="6193432" cy="3728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ідсумок по темі &quot;Мандруємо Україною&quot; за підручником Алли Савчук | Тест з  літературного читання – «На Урок»">
            <a:extLst>
              <a:ext uri="{FF2B5EF4-FFF2-40B4-BE49-F238E27FC236}">
                <a16:creationId xmlns:a16="http://schemas.microsoft.com/office/drawing/2014/main" id="{F909F5D8-8A14-4440-B557-63C33329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57" y="2614637"/>
            <a:ext cx="5520706" cy="4195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87CB9A-EECE-4B2C-92B4-16DB607CB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BBD81-96F7-4724-85EB-D1CCEB92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9" y="398585"/>
            <a:ext cx="9563946" cy="1641230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Який зв’язок існує між чинниками живої природи і життям тварин?</a:t>
            </a:r>
          </a:p>
        </p:txBody>
      </p:sp>
      <p:pic>
        <p:nvPicPr>
          <p:cNvPr id="2050" name="Picture 2" descr="Конспект уроку &quot;Взаємозв'язки у природі&quot; з природознавства у 2 класі">
            <a:extLst>
              <a:ext uri="{FF2B5EF4-FFF2-40B4-BE49-F238E27FC236}">
                <a16:creationId xmlns:a16="http://schemas.microsoft.com/office/drawing/2014/main" id="{0166FB28-5460-449A-A968-C21103D0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87" y="2014541"/>
            <a:ext cx="7125725" cy="444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A568E9-D484-4A9E-8C88-F46F3286C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4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ам*ятники тваринам">
            <a:extLst>
              <a:ext uri="{FF2B5EF4-FFF2-40B4-BE49-F238E27FC236}">
                <a16:creationId xmlns:a16="http://schemas.microsoft.com/office/drawing/2014/main" id="{F3C14785-786E-461F-98D9-4DCF47CB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6" y="380195"/>
            <a:ext cx="5411225" cy="479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айцікавіші пам'ятники тваринам | AutoTravel.ua">
            <a:extLst>
              <a:ext uri="{FF2B5EF4-FFF2-40B4-BE49-F238E27FC236}">
                <a16:creationId xmlns:a16="http://schemas.microsoft.com/office/drawing/2014/main" id="{6076843F-0C25-415F-A3BC-CADB61D0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79" y="2648243"/>
            <a:ext cx="6808110" cy="3829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AEE73-E138-4B51-8CBD-D741C63D9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1" y="3766918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2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Хіт-парад найвідоміших пам'ятників тваринам - Острів знань">
            <a:extLst>
              <a:ext uri="{FF2B5EF4-FFF2-40B4-BE49-F238E27FC236}">
                <a16:creationId xmlns:a16="http://schemas.microsoft.com/office/drawing/2014/main" id="{D80BAAF8-6073-4CC2-A6AA-5C93B0E9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174819"/>
            <a:ext cx="6440401" cy="4805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Хіт-парад найвідоміших пам'ятників тваринам - Острів знань">
            <a:extLst>
              <a:ext uri="{FF2B5EF4-FFF2-40B4-BE49-F238E27FC236}">
                <a16:creationId xmlns:a16="http://schemas.microsoft.com/office/drawing/2014/main" id="{9AE5F5E6-B1E4-466C-ABD7-8402C847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70" y="452412"/>
            <a:ext cx="4673077" cy="6230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65D94A-24C3-4E37-9F73-DAD465975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5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C68DC-4C43-48F5-A8C7-8CE60869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59" y="173501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Робота в лабораторіях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Значення  тварин у житті  людей</a:t>
            </a: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A8DE6152-DC2C-49CB-B491-842EB81F1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78661"/>
              </p:ext>
            </p:extLst>
          </p:nvPr>
        </p:nvGraphicFramePr>
        <p:xfrm>
          <a:off x="1638104" y="1502899"/>
          <a:ext cx="8128000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0703800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92812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4000" dirty="0"/>
                        <a:t>Позитивне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/>
                        <a:t>Негативне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1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64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5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4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3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25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1487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6AD737-53DA-4C5E-AF43-48A4C8AF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87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E6635-93A1-4F2F-A2A7-C35F8E07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633091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Чи можуть люди існувати без тварин?</a:t>
            </a:r>
          </a:p>
        </p:txBody>
      </p:sp>
      <p:pic>
        <p:nvPicPr>
          <p:cNvPr id="11266" name="Picture 2" descr="Здорові домашні тварини – здорові діти – Судилківська сільська рада">
            <a:extLst>
              <a:ext uri="{FF2B5EF4-FFF2-40B4-BE49-F238E27FC236}">
                <a16:creationId xmlns:a16="http://schemas.microsoft.com/office/drawing/2014/main" id="{4EDF77DA-EB54-49B1-9BCE-A2DF4494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670127"/>
            <a:ext cx="5135385" cy="3378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оль домашніх тварин у житті дітей">
            <a:extLst>
              <a:ext uri="{FF2B5EF4-FFF2-40B4-BE49-F238E27FC236}">
                <a16:creationId xmlns:a16="http://schemas.microsoft.com/office/drawing/2014/main" id="{E708D1F6-D18D-4E57-ADED-2EB368D9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78" y="2649415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07295-7BCF-43B7-AC5F-F0044A093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5" y="-130127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0CBE6-0FA3-41E3-BF2A-668F4413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5" y="539261"/>
            <a:ext cx="10844106" cy="369511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Література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інтернет-ресурси;</a:t>
            </a:r>
            <a:br>
              <a:rPr lang="uk-UA" dirty="0"/>
            </a:br>
            <a:r>
              <a:rPr lang="uk-UA" dirty="0"/>
              <a:t>підручник </a:t>
            </a:r>
            <a:r>
              <a:rPr lang="uk-UA" dirty="0" err="1"/>
              <a:t>І.Грущинської</a:t>
            </a:r>
            <a:r>
              <a:rPr lang="uk-UA" dirty="0"/>
              <a:t> «Я досліджую світ, </a:t>
            </a:r>
            <a:br>
              <a:rPr lang="uk-UA" dirty="0"/>
            </a:br>
            <a:r>
              <a:rPr lang="uk-UA" dirty="0"/>
              <a:t>3 клас»;</a:t>
            </a:r>
            <a:br>
              <a:rPr lang="uk-UA" dirty="0"/>
            </a:br>
            <a:r>
              <a:rPr lang="uk-UA" dirty="0"/>
              <a:t>конспекти уроків «Я досліджую світ» </a:t>
            </a:r>
            <a:r>
              <a:rPr lang="uk-UA" dirty="0" err="1"/>
              <a:t>І.Грущинської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1FCF98-3CAD-43EB-A7A1-5154625FB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052E1-8026-48D7-B989-B22A6F17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3" y="482991"/>
            <a:ext cx="11420881" cy="176784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Яку роль виконують тварини у житті рослин?</a:t>
            </a:r>
          </a:p>
        </p:txBody>
      </p:sp>
      <p:pic>
        <p:nvPicPr>
          <p:cNvPr id="3074" name="Picture 2" descr="Тварини восени | Тест з предмету Я у світі – «На Урок»">
            <a:extLst>
              <a:ext uri="{FF2B5EF4-FFF2-40B4-BE49-F238E27FC236}">
                <a16:creationId xmlns:a16="http://schemas.microsoft.com/office/drawing/2014/main" id="{9D88C19A-D56F-4C4B-953C-ED26C90C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75" y="1620422"/>
            <a:ext cx="6339449" cy="475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2B53F-904B-4AB1-924C-C83272C10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BC7E4-C7C6-4FBA-A7D1-CB463AFE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314"/>
            <a:ext cx="12056011" cy="13208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Яких тварин називають «санітарами довкілля»?</a:t>
            </a:r>
          </a:p>
        </p:txBody>
      </p:sp>
      <p:pic>
        <p:nvPicPr>
          <p:cNvPr id="4098" name="Picture 2" descr="Садові мурашки: користь і шкода муравйов в саду і на городі. Яку користь  приносять мурахи лісі і людям? | Догляд за тваринами">
            <a:extLst>
              <a:ext uri="{FF2B5EF4-FFF2-40B4-BE49-F238E27FC236}">
                <a16:creationId xmlns:a16="http://schemas.microsoft.com/office/drawing/2014/main" id="{A9149ED5-99A3-4B51-BA11-C7691A36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4" y="1405670"/>
            <a:ext cx="5685546" cy="2842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Царство тварин | Тест з природознавства – «На Урок»">
            <a:extLst>
              <a:ext uri="{FF2B5EF4-FFF2-40B4-BE49-F238E27FC236}">
                <a16:creationId xmlns:a16="http://schemas.microsoft.com/office/drawing/2014/main" id="{B0577D72-E180-4E6E-B948-60DD1245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15" y="1517368"/>
            <a:ext cx="3259064" cy="489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88A1F9-C9C1-41FB-AB0E-2D9B84E5F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72904-96FD-42C0-8BED-BE37DAE4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82" y="231982"/>
            <a:ext cx="10787835" cy="11347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Робота в дослідницьких лабораторіях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Які тварини живуть…</a:t>
            </a: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36A12C2E-6F96-4508-8CC0-18A243854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79508"/>
              </p:ext>
            </p:extLst>
          </p:nvPr>
        </p:nvGraphicFramePr>
        <p:xfrm>
          <a:off x="1034978" y="1775477"/>
          <a:ext cx="10787836" cy="4850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959">
                  <a:extLst>
                    <a:ext uri="{9D8B030D-6E8A-4147-A177-3AD203B41FA5}">
                      <a16:colId xmlns:a16="http://schemas.microsoft.com/office/drawing/2014/main" val="2947814924"/>
                    </a:ext>
                  </a:extLst>
                </a:gridCol>
                <a:gridCol w="2696959">
                  <a:extLst>
                    <a:ext uri="{9D8B030D-6E8A-4147-A177-3AD203B41FA5}">
                      <a16:colId xmlns:a16="http://schemas.microsoft.com/office/drawing/2014/main" val="2315214600"/>
                    </a:ext>
                  </a:extLst>
                </a:gridCol>
                <a:gridCol w="2696959">
                  <a:extLst>
                    <a:ext uri="{9D8B030D-6E8A-4147-A177-3AD203B41FA5}">
                      <a16:colId xmlns:a16="http://schemas.microsoft.com/office/drawing/2014/main" val="903403271"/>
                    </a:ext>
                  </a:extLst>
                </a:gridCol>
                <a:gridCol w="2696959">
                  <a:extLst>
                    <a:ext uri="{9D8B030D-6E8A-4147-A177-3AD203B41FA5}">
                      <a16:colId xmlns:a16="http://schemas.microsoft.com/office/drawing/2014/main" val="862752696"/>
                    </a:ext>
                  </a:extLst>
                </a:gridCol>
              </a:tblGrid>
              <a:tr h="568000"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У лісах?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На луках?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У степах?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У водоймах?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78306"/>
                  </a:ext>
                </a:extLst>
              </a:tr>
              <a:tr h="61020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90445"/>
                  </a:ext>
                </a:extLst>
              </a:tr>
              <a:tr h="61020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77009"/>
                  </a:ext>
                </a:extLst>
              </a:tr>
              <a:tr h="61020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256702"/>
                  </a:ext>
                </a:extLst>
              </a:tr>
              <a:tr h="61020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04281"/>
                  </a:ext>
                </a:extLst>
              </a:tr>
              <a:tr h="61020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851152"/>
                  </a:ext>
                </a:extLst>
              </a:tr>
              <a:tr h="61020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4542"/>
                  </a:ext>
                </a:extLst>
              </a:tr>
              <a:tr h="610203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0318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D1575-3E61-4E1C-8734-1CEB1F56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355" y="-403848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D3502-91B1-49D0-8995-EF4CAB8E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287151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C00000"/>
                </a:solidFill>
              </a:rPr>
              <a:t>Тема уроку</a:t>
            </a:r>
            <a:br>
              <a:rPr lang="uk-UA" sz="4800" dirty="0"/>
            </a:br>
            <a:r>
              <a:rPr lang="uk-UA" sz="4800" b="1" dirty="0">
                <a:solidFill>
                  <a:srgbClr val="002060"/>
                </a:solidFill>
              </a:rPr>
              <a:t>Яке значення в житті людини мають тварини?</a:t>
            </a:r>
          </a:p>
        </p:txBody>
      </p:sp>
      <p:pic>
        <p:nvPicPr>
          <p:cNvPr id="5122" name="Picture 2" descr="Місце тварин рослин грибів і прокаріот в екосистемах">
            <a:extLst>
              <a:ext uri="{FF2B5EF4-FFF2-40B4-BE49-F238E27FC236}">
                <a16:creationId xmlns:a16="http://schemas.microsoft.com/office/drawing/2014/main" id="{7828F0A8-6E86-4137-A5B0-B7EF1F0D9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0" b="3709"/>
          <a:stretch/>
        </p:blipFill>
        <p:spPr bwMode="auto">
          <a:xfrm>
            <a:off x="2160563" y="3123026"/>
            <a:ext cx="6858000" cy="3854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C3CAF9-09E0-4508-B5F5-25AA9811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793" y="264121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14486-962A-4B66-B3C1-3F77E54A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31" y="159433"/>
            <a:ext cx="11730371" cy="172563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Наші далекі предки, які жили 100-150 тисяч років тому стали приручати тварин</a:t>
            </a:r>
          </a:p>
        </p:txBody>
      </p:sp>
      <p:pic>
        <p:nvPicPr>
          <p:cNvPr id="6146" name="Picture 2" descr="Как человек приручил собаку | Мила Ше | Яндекс Дзен">
            <a:extLst>
              <a:ext uri="{FF2B5EF4-FFF2-40B4-BE49-F238E27FC236}">
                <a16:creationId xmlns:a16="http://schemas.microsoft.com/office/drawing/2014/main" id="{FB5DE291-D398-4165-9E2E-8477F043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21" y="1648357"/>
            <a:ext cx="6274190" cy="48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8D5E-9132-4E91-AEE9-90F207D45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" y="3429000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55637-0197-4848-A118-6D80BDEC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66" y="482990"/>
            <a:ext cx="11209866" cy="16271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Основними видами  робіт  наших далеких предків були мисливство та рибальство</a:t>
            </a:r>
          </a:p>
        </p:txBody>
      </p:sp>
      <p:pic>
        <p:nvPicPr>
          <p:cNvPr id="7172" name="Picture 4" descr="Як відбулося знайомство людини з вовком - Перетворення дикого звіра в  собаку відбулося 30 тис. років тому | СЬОГОДНІ">
            <a:extLst>
              <a:ext uri="{FF2B5EF4-FFF2-40B4-BE49-F238E27FC236}">
                <a16:creationId xmlns:a16="http://schemas.microsoft.com/office/drawing/2014/main" id="{593CDA30-5A3E-48B6-A357-56FB48A7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1853122"/>
            <a:ext cx="3841140" cy="4747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Лекція 1 Первісна доба і перші цивілізації на">
            <a:extLst>
              <a:ext uri="{FF2B5EF4-FFF2-40B4-BE49-F238E27FC236}">
                <a16:creationId xmlns:a16="http://schemas.microsoft.com/office/drawing/2014/main" id="{E6DC9F45-DD69-489C-9659-37C759C70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21350" r="2889" b="8359"/>
          <a:stretch/>
        </p:blipFill>
        <p:spPr bwMode="auto">
          <a:xfrm>
            <a:off x="5697414" y="2759610"/>
            <a:ext cx="6175718" cy="361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059E7-8FDF-4933-BD19-E157297EA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335" y="3202307"/>
            <a:ext cx="3091082" cy="3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298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370</Words>
  <Application>Microsoft Office PowerPoint</Application>
  <PresentationFormat>Широкий екран</PresentationFormat>
  <Paragraphs>38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Грань</vt:lpstr>
      <vt:lpstr>Яке значення в житті людини мають тварини?</vt:lpstr>
      <vt:lpstr>До якої природи належать тварини?</vt:lpstr>
      <vt:lpstr>Який зв’язок існує між чинниками живої природи і життям тварин?</vt:lpstr>
      <vt:lpstr>Яку роль виконують тварини у житті рослин?</vt:lpstr>
      <vt:lpstr>Яких тварин називають «санітарами довкілля»?</vt:lpstr>
      <vt:lpstr>Робота в дослідницьких лабораторіях Які тварини живуть…</vt:lpstr>
      <vt:lpstr>Тема уроку Яке значення в житті людини мають тварини?</vt:lpstr>
      <vt:lpstr>Наші далекі предки, які жили 100-150 тисяч років тому стали приручати тварин</vt:lpstr>
      <vt:lpstr>Основними видами  робіт  наших далеких предків були мисливство та рибальство</vt:lpstr>
      <vt:lpstr>Тварини давали нашим предкам їжу, одяг, житло, ліки і світло</vt:lpstr>
      <vt:lpstr>Зі шкур  вбитих тварин виготовляли одяг і укриття</vt:lpstr>
      <vt:lpstr>З кісток  тварин  виготовляли ножі, наконечники для списів</vt:lpstr>
      <vt:lpstr>Сухожилля тварин були за нитки, а тоненькі кістки – за голки</vt:lpstr>
      <vt:lpstr>Роль диких тварин  із часом перебрали на себе свійські тварини</vt:lpstr>
      <vt:lpstr>Тварини забезпечили людство: -шкірою; -шерстю; -шовком; -тягловою силою; - «транспортом» </vt:lpstr>
      <vt:lpstr>Але є тварини , які приносять шкоду: -пошкоджують рослини; - знищують продукти; - псують шкіру, папір, деревину; - викликають хвороби </vt:lpstr>
      <vt:lpstr>У наш час тварини постачають сировину  для різних галузей промисловості</vt:lpstr>
      <vt:lpstr>Шкіру – для взуттєвої промисловості</vt:lpstr>
      <vt:lpstr>Вовну і шовк – для текстильної промисловості</vt:lpstr>
      <vt:lpstr>Тварини постачають сировину , з якої виготовляють ліки, вакцини, вітаміни необхідні для лікування людей</vt:lpstr>
      <vt:lpstr>Дрібні водні тварини очищають водойми від забруднення</vt:lpstr>
      <vt:lpstr>Комахоїдні птахи і хижі комахи допомагають боротися зі шкідниками рослин</vt:lpstr>
      <vt:lpstr>Водночас отруйні тварини можуть загрожувати  життю людей</vt:lpstr>
      <vt:lpstr>Під час перебування на природі є ризик  заразитися від укусів  кліщів</vt:lpstr>
      <vt:lpstr>Також є тварини , які псують харчові продукти,  шкіру, папір , приносять шкоду  рослинам</vt:lpstr>
      <vt:lpstr>Тварини несуть у наше життя красу, дружбу, радість</vt:lpstr>
      <vt:lpstr>Презентація PowerPoint</vt:lpstr>
      <vt:lpstr>Презентація PowerPoint</vt:lpstr>
      <vt:lpstr>Багатьох тварин люди вшановують пам´ятниками </vt:lpstr>
      <vt:lpstr>Презентація PowerPoint</vt:lpstr>
      <vt:lpstr>Презентація PowerPoint</vt:lpstr>
      <vt:lpstr>Робота в лабораторіях Значення  тварин у житті  людей</vt:lpstr>
      <vt:lpstr>Чи можуть люди існувати без тварин?</vt:lpstr>
      <vt:lpstr>Література  інтернет-ресурси; підручник І.Грущинської «Я досліджую світ,  3 клас»; конспекти уроків «Я досліджую світ» І.Грущинської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Яке значення в житті людини мають тварини?</dc:title>
  <dc:creator>DELL2</dc:creator>
  <cp:lastModifiedBy>DELL2</cp:lastModifiedBy>
  <cp:revision>15</cp:revision>
  <dcterms:created xsi:type="dcterms:W3CDTF">2021-03-16T09:40:07Z</dcterms:created>
  <dcterms:modified xsi:type="dcterms:W3CDTF">2021-03-16T17:34:17Z</dcterms:modified>
</cp:coreProperties>
</file>