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7" r:id="rId11"/>
    <p:sldId id="264" r:id="rId12"/>
    <p:sldId id="265" r:id="rId13"/>
    <p:sldId id="266" r:id="rId14"/>
    <p:sldId id="268" r:id="rId15"/>
    <p:sldId id="269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5" name="Пі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1" name="Місце для дати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18" name="Місце для нижнього колонтитула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0" name="Місце для зображення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Місце для заголовка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1" name="Місце для тексту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27" name="Місце для дати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F456F88-77B3-46F9-95CC-67D39052ADEA}" type="datetimeFigureOut">
              <a:rPr lang="uk-UA" smtClean="0"/>
              <a:pPr/>
              <a:t>21.05.2020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745F89-CBBD-4E27-B701-38A1E3821C4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33400"/>
            <a:ext cx="7860708" cy="1959496"/>
          </a:xfrm>
        </p:spPr>
        <p:txBody>
          <a:bodyPr/>
          <a:lstStyle/>
          <a:p>
            <a:pPr algn="ctr"/>
            <a:r>
              <a:rPr lang="uk-UA" b="0" dirty="0" smtClean="0">
                <a:latin typeface="Arial Black" pitchFamily="34" charset="0"/>
              </a:rPr>
              <a:t>Психічне здоров’я людини</a:t>
            </a:r>
            <a:endParaRPr lang="uk-UA" b="0" dirty="0">
              <a:latin typeface="Arial Black" pitchFamily="34" charset="0"/>
            </a:endParaRPr>
          </a:p>
        </p:txBody>
      </p:sp>
      <p:pic>
        <p:nvPicPr>
          <p:cNvPr id="11266" name="Picture 2" descr="День психічного здоровя: як уникнути стресу на робочому місці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072807"/>
            <a:ext cx="5616624" cy="30704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688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700" dirty="0" smtClean="0">
                <a:solidFill>
                  <a:srgbClr val="FF0000"/>
                </a:solidFill>
                <a:latin typeface="Arial Black" pitchFamily="34" charset="0"/>
              </a:rPr>
              <a:t>Як сформувати звичку бути щасливим</a:t>
            </a:r>
            <a:br>
              <a:rPr lang="uk-UA" sz="27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uk-UA" sz="27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     Міцні нейронні зв’язки, які формуються за допомогою сильних емоцій і великого числа повторень – це і є наші звички. Щоб їх створити, є два основні способи:</a:t>
            </a: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1. Сильні емоції</a:t>
            </a:r>
          </a:p>
          <a:p>
            <a:pPr algn="just">
              <a:buNone/>
            </a:pPr>
            <a:r>
              <a:rPr lang="uk-UA" dirty="0" smtClean="0"/>
              <a:t>     Звичка під впливом сильної емоції, позитивною або негативною, виникає дуже швидко. Присутність гормонів допомагає утворювати дуже міцні нейронні зв’язки.</a:t>
            </a:r>
          </a:p>
          <a:p>
            <a:pPr algn="just">
              <a:buNone/>
            </a:pPr>
            <a:r>
              <a:rPr lang="uk-UA" dirty="0" smtClean="0">
                <a:solidFill>
                  <a:srgbClr val="002060"/>
                </a:solidFill>
                <a:latin typeface="Arial Black" pitchFamily="34" charset="0"/>
              </a:rPr>
              <a:t>2. Спрямовані дії</a:t>
            </a:r>
          </a:p>
          <a:p>
            <a:pPr algn="just">
              <a:buNone/>
            </a:pPr>
            <a:r>
              <a:rPr lang="uk-UA" dirty="0" smtClean="0"/>
              <a:t>    Вчені стверджують, що певні дії, що виконуються протягом 45 днів,формують міцний зв’язок і звичку, навіть якщо вони не викликають позитивних емоцій. Є прості вправи, які викликають прилив «гормонів щастя». Якщо вибрати якийсь з них, і робити його протягом 45 днів, то формується звичка, що викликає стійке вироблення гормону. Потім, слід приступити до іншої вправи. Так, поступово діючи, можна не зраджуючи способу життя стати щасливішим.</a:t>
            </a:r>
          </a:p>
          <a:p>
            <a:endParaRPr lang="uk-UA" dirty="0"/>
          </a:p>
        </p:txBody>
      </p:sp>
      <p:pic>
        <p:nvPicPr>
          <p:cNvPr id="33794" name="Picture 2" descr="Міжнародний день Щастя » Харківський національний аграрний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060" y="404664"/>
            <a:ext cx="1958618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6" name="Picture 4" descr="Україна підвищила індекс щастя у світовому рейтингу - новини ZIK.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36296" y="5589240"/>
            <a:ext cx="1763688" cy="11023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4500" b="1" dirty="0" smtClean="0"/>
              <a:t>Вправи, які допоможуть виробити «гормони щастя»</a:t>
            </a:r>
          </a:p>
          <a:p>
            <a:pPr>
              <a:buNone/>
            </a:pPr>
            <a:r>
              <a:rPr lang="uk-UA" sz="3500" b="1" dirty="0" smtClean="0">
                <a:solidFill>
                  <a:srgbClr val="C00000"/>
                </a:solidFill>
                <a:latin typeface="Arial Black" pitchFamily="34" charset="0"/>
              </a:rPr>
              <a:t>Серотонін</a:t>
            </a:r>
          </a:p>
          <a:p>
            <a:r>
              <a:rPr lang="uk-UA" dirty="0" smtClean="0"/>
              <a:t>Відзначайте переваги свого становища. Спробуйте знайти позитивні моменти свого життя, випробуйте радість від кожного з них, порівняйте своє становище з гіршими ситуаціями і порадійте тому статусу, в якому перебуваєте;</a:t>
            </a:r>
          </a:p>
          <a:p>
            <a:r>
              <a:rPr lang="uk-UA" dirty="0" smtClean="0"/>
              <a:t>Гордіться собою, дозвольте собі відчути радість від того, що зробили і чого досягли;</a:t>
            </a:r>
          </a:p>
          <a:p>
            <a:r>
              <a:rPr lang="uk-UA" dirty="0" smtClean="0"/>
              <a:t>Знайдіть в собі риси і вчинки, які заслуговують на повагу, оцініть користь, яку приносите, навіть, якщо ніхто не висловлює схвалення безпосередньо;</a:t>
            </a:r>
          </a:p>
          <a:p>
            <a:r>
              <a:rPr lang="uk-UA" dirty="0" smtClean="0"/>
              <a:t>Припиніть все контролювати, змиріться з тим, що не можете змінити. Спробуйте діяти не так, як ви звикли. Можливо, спочатку стане </a:t>
            </a:r>
            <a:r>
              <a:rPr lang="uk-UA" dirty="0" err="1" smtClean="0"/>
              <a:t>дискомфортно</a:t>
            </a:r>
            <a:r>
              <a:rPr lang="uk-UA" dirty="0" smtClean="0"/>
              <a:t>, але потім відчуєте задоволення.</a:t>
            </a:r>
          </a:p>
          <a:p>
            <a:pPr>
              <a:buNone/>
            </a:pPr>
            <a:r>
              <a:rPr lang="uk-UA" sz="3500" dirty="0" err="1" smtClean="0">
                <a:solidFill>
                  <a:srgbClr val="7030A0"/>
                </a:solidFill>
                <a:latin typeface="Arial Black" pitchFamily="34" charset="0"/>
              </a:rPr>
              <a:t>Дофамін</a:t>
            </a:r>
            <a:endParaRPr lang="uk-UA" sz="35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uk-UA" dirty="0" smtClean="0"/>
              <a:t>Радість часто охоплює тоді, коли мета цілком досягнута. Експериментуйте, щоб дати собі послаблення, де цілі яких важко, і підніміть планку там, де досягнення мети не принесе особливої ​​радості;</a:t>
            </a:r>
          </a:p>
          <a:p>
            <a:r>
              <a:rPr lang="uk-UA" dirty="0" smtClean="0"/>
              <a:t>Неприємні справи поділіть на кілька етапів і приділяйте певний час (наприклад, десять хвилин) кожній, не прагніть зробити все відразу;</a:t>
            </a:r>
          </a:p>
          <a:p>
            <a:r>
              <a:rPr lang="uk-UA" dirty="0" smtClean="0"/>
              <a:t>До кожної нової мети рухайтеся поступово, щодня приділіть певний час її досягненню, і почнете отримувати задоволення;</a:t>
            </a:r>
          </a:p>
          <a:p>
            <a:r>
              <a:rPr lang="uk-UA" dirty="0" smtClean="0"/>
              <a:t>Радійте маленьким перемогам і досягненням. Багато маленьких радостей принесуть більше щастя, ніж велика, але одна перемога.</a:t>
            </a:r>
          </a:p>
          <a:p>
            <a:pPr>
              <a:buNone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3500" b="1" dirty="0" err="1" smtClean="0">
                <a:solidFill>
                  <a:srgbClr val="FFC000"/>
                </a:solidFill>
                <a:latin typeface="Arial Black" pitchFamily="34" charset="0"/>
              </a:rPr>
              <a:t>Ендорфін</a:t>
            </a:r>
            <a:endParaRPr lang="uk-UA" sz="3500" b="1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uk-UA" dirty="0" smtClean="0"/>
              <a:t>Робіть фізичні вправи і розтяжку, які приносять задоволення;</a:t>
            </a:r>
          </a:p>
          <a:p>
            <a:r>
              <a:rPr lang="uk-UA" dirty="0" smtClean="0"/>
              <a:t>Додайте нові навантаження;</a:t>
            </a:r>
          </a:p>
          <a:p>
            <a:r>
              <a:rPr lang="uk-UA" dirty="0" smtClean="0"/>
              <a:t>Висловлюйте свої емоції, смійтеся і плачте. Це допоможе усунути всі негативні емоції, які накопичувалися багато місяців.</a:t>
            </a:r>
          </a:p>
          <a:p>
            <a:pPr>
              <a:buNone/>
            </a:pPr>
            <a:r>
              <a:rPr lang="uk-UA" sz="3500" dirty="0" err="1" smtClean="0">
                <a:solidFill>
                  <a:srgbClr val="0070C0"/>
                </a:solidFill>
                <a:latin typeface="Arial Black" pitchFamily="34" charset="0"/>
              </a:rPr>
              <a:t>Окситоцин</a:t>
            </a:r>
            <a:endParaRPr lang="uk-UA" sz="3500" dirty="0" smtClean="0">
              <a:solidFill>
                <a:srgbClr val="0070C0"/>
              </a:solidFill>
              <a:latin typeface="Arial Black" pitchFamily="34" charset="0"/>
            </a:endParaRPr>
          </a:p>
          <a:p>
            <a:r>
              <a:rPr lang="uk-UA" dirty="0" smtClean="0"/>
              <a:t>Постарайтеся стати людиною, якій можна довіряти. Коли ви відчуваєте, що вам довіряють, це викликає позитивні емоції і приплив </a:t>
            </a:r>
            <a:r>
              <a:rPr lang="uk-UA" dirty="0" err="1" smtClean="0"/>
              <a:t>окситоцину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Постарайтеся здійснювати маленькі вчинки по зміцненню дружніх відносин. Кожна невелика дружня взаємодія, виробляє </a:t>
            </a:r>
            <a:r>
              <a:rPr lang="uk-UA" dirty="0" err="1" smtClean="0"/>
              <a:t>окситоцин</a:t>
            </a:r>
            <a:r>
              <a:rPr lang="uk-UA" dirty="0" smtClean="0"/>
              <a:t> і створює звичку до нового вироблення </a:t>
            </a:r>
            <a:r>
              <a:rPr lang="uk-UA" dirty="0" err="1" smtClean="0"/>
              <a:t>окситоцину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Намагаючись довіряти, і перевіряючи нове знайомство, потрібно поступово розширювати коло знайомих;</a:t>
            </a:r>
          </a:p>
          <a:p>
            <a:r>
              <a:rPr lang="uk-UA" dirty="0" smtClean="0"/>
              <a:t>Якщо ви відчуваєте труднощі з формуванням близьких відносин, то спробуйте більше спілкуватися в соціальних мережах, намагайтеся знайти друзів за інтересами, клуби або заведіть вихованців;</a:t>
            </a:r>
          </a:p>
          <a:p>
            <a:r>
              <a:rPr lang="uk-UA" dirty="0" smtClean="0"/>
              <a:t>Спробуйте робити масаж, можна самостійно, він допомагає виробленню гормону.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7030A0"/>
                </a:solidFill>
                <a:latin typeface="Arial Black" pitchFamily="34" charset="0"/>
              </a:rPr>
              <a:t>тривога</a:t>
            </a:r>
            <a:endParaRPr lang="uk-UA" sz="4400" dirty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34818" name="Picture 2" descr="https://scontent.fiev25-1.fna.fbcdn.net/v/t1.0-9/97990797_3173294342735375_1102477818089963520_n.jpg?_nc_cat=100&amp;_nc_sid=b9115d&amp;_nc_oc=AQl1UY_54pKwXEEZyK2z2LmJjVpjuZ-pvqHqaF5yXO8eclheu0AXyskySD_6TrF5Cs8&amp;_nc_ht=scontent.fiev25-1.fna&amp;oh=84d56f0d553f435b63d89a3f3cf988b1&amp;oe=5EE9786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776864" cy="60760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s://scontent.fiev25-2.fna.fbcdn.net/v/t1.0-9/97545046_3173336086064534_4122504683820417024_n.jpg?_nc_cat=107&amp;_nc_sid=b9115d&amp;_nc_oc=AQlxsiWslf5pmbuwCcKodoPTMZD82OTa4Mvkjwsmlin3wSRz2nt0QjvvUAjxJkXEbo4&amp;_nc_ht=scontent.fiev25-2.fna&amp;oh=dccbf89780ec904c3090042d3257eb94&amp;oe=5EEA65B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8064896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1472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Arial Black" pitchFamily="34" charset="0"/>
              </a:rPr>
              <a:t>Як зберегти психічне здоров’я</a:t>
            </a:r>
            <a:endParaRPr lang="uk-UA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Дотримуйтеся режиму дня ( хороший сон, збалансоване харчування, фізична активність….)</a:t>
            </a:r>
          </a:p>
          <a:p>
            <a:r>
              <a:rPr lang="uk-UA" dirty="0" smtClean="0"/>
              <a:t>Дотримуйтеся інформаційної гігієни</a:t>
            </a:r>
          </a:p>
          <a:p>
            <a:r>
              <a:rPr lang="uk-UA" dirty="0" smtClean="0"/>
              <a:t>Знайдіть свою </a:t>
            </a:r>
            <a:r>
              <a:rPr lang="uk-UA" dirty="0" err="1" smtClean="0"/>
              <a:t>“батарейку”</a:t>
            </a:r>
            <a:endParaRPr lang="uk-UA" dirty="0" smtClean="0"/>
          </a:p>
          <a:p>
            <a:r>
              <a:rPr lang="uk-UA" dirty="0" smtClean="0"/>
              <a:t>Плануйте життя – ставте </a:t>
            </a:r>
            <a:r>
              <a:rPr lang="uk-UA" dirty="0" err="1" smtClean="0"/>
              <a:t>рельні</a:t>
            </a:r>
            <a:r>
              <a:rPr lang="uk-UA" dirty="0" smtClean="0"/>
              <a:t> цілі і до роботи!!!</a:t>
            </a:r>
          </a:p>
          <a:p>
            <a:r>
              <a:rPr lang="uk-UA" dirty="0" smtClean="0"/>
              <a:t>Будьте соціально інтегрованими.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2448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000" dirty="0" smtClean="0">
                <a:solidFill>
                  <a:srgbClr val="C00000"/>
                </a:solidFill>
                <a:latin typeface="Arial Black" pitchFamily="34" charset="0"/>
              </a:rPr>
              <a:t>Психічне або ментальне здоров’я </a:t>
            </a:r>
            <a:r>
              <a:rPr lang="uk-UA" sz="1800" dirty="0" smtClean="0">
                <a:solidFill>
                  <a:srgbClr val="C00000"/>
                </a:solidFill>
                <a:latin typeface="Arial Black" pitchFamily="34" charset="0"/>
              </a:rPr>
              <a:t/>
            </a:r>
            <a:br>
              <a:rPr lang="uk-UA" sz="18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uk-UA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 стан благополуччя, за якого людина може реалізувати свій особистий потенціал, справлятися з повсякденними життєвими стресами, продуктивно і плідно працювати, а також вносити вклад у життя своєї спільноти.</a:t>
            </a:r>
            <a:endParaRPr lang="uk-UA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636912"/>
            <a:ext cx="7239000" cy="2016224"/>
          </a:xfrm>
        </p:spPr>
        <p:txBody>
          <a:bodyPr/>
          <a:lstStyle/>
          <a:p>
            <a:r>
              <a:rPr lang="uk-UA" dirty="0" smtClean="0"/>
              <a:t>Це баланс, гармонія того, що тісно пов’язане з людиною та безпосередньо впливає на її життєдіяльність: емоції, інтелект, соціальна складова….</a:t>
            </a:r>
            <a:endParaRPr lang="uk-UA" dirty="0"/>
          </a:p>
        </p:txBody>
      </p:sp>
      <p:pic>
        <p:nvPicPr>
          <p:cNvPr id="14338" name="Picture 2" descr="Баланс между «Брать» и «Давать» | ВКонт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365104"/>
            <a:ext cx="4047772" cy="2276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6779096" cy="590705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uk-UA" sz="3300" b="1" dirty="0" smtClean="0"/>
              <a:t>Складові психічного здоров’я і благополуччя:</a:t>
            </a:r>
            <a:endParaRPr lang="uk-UA" sz="3300" dirty="0" smtClean="0"/>
          </a:p>
          <a:p>
            <a:r>
              <a:rPr lang="uk-UA" dirty="0" smtClean="0"/>
              <a:t>1. Першою і найважливішою складовою є прийняття себе як людини, гідної поваги. Це головна ознака психічного здоров’я людини.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2. Уміння людини підтримувати позитивні, теплі, довірливі відносини з іншими.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3. Автономність – це незалежність і здатність людини регулювати свою поведінку зсередини, а не очікувати схвалення або оцінки себе від оточуючих.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4. Екологічна майстерність – здатність людини активно вибирати і створювати власне оточення, яке відповідає її психологічним умовам життя.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5. Наявність мети в житті –  наявності сенсу життя, а також діяльність, спрямована на досягнення мети.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6. Самовдосконалення – дуже важливо розвивати власний потенціал, реалізувати себе та бути відкритим до  нового досвіду.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rgbClr val="7030A0"/>
                </a:solidFill>
                <a:latin typeface="Arial Black" pitchFamily="34" charset="0"/>
              </a:rPr>
              <a:t>Емоції (емоційність)</a:t>
            </a:r>
            <a:endParaRPr lang="uk-UA" sz="40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412776"/>
            <a:ext cx="4392488" cy="4608512"/>
          </a:xfrm>
        </p:spPr>
        <p:txBody>
          <a:bodyPr>
            <a:normAutofit lnSpcReduction="10000"/>
          </a:bodyPr>
          <a:lstStyle/>
          <a:p>
            <a:r>
              <a:rPr lang="uk-UA" i="1" dirty="0" smtClean="0"/>
              <a:t>1) Радість (задоволення, веселощі)</a:t>
            </a:r>
          </a:p>
          <a:p>
            <a:r>
              <a:rPr lang="uk-UA" i="1" dirty="0" smtClean="0"/>
              <a:t> 2) Смуток (апатія, сум, депресія),</a:t>
            </a:r>
          </a:p>
          <a:p>
            <a:r>
              <a:rPr lang="uk-UA" i="1" dirty="0" smtClean="0"/>
              <a:t> 3) Гнів (агресія, озлоблення), </a:t>
            </a:r>
          </a:p>
          <a:p>
            <a:r>
              <a:rPr lang="uk-UA" i="1" dirty="0" smtClean="0"/>
              <a:t>4) Страх (тривога, переляк), </a:t>
            </a:r>
          </a:p>
          <a:p>
            <a:r>
              <a:rPr lang="uk-UA" i="1" dirty="0" smtClean="0"/>
              <a:t>5) Подив (цікавість),</a:t>
            </a:r>
          </a:p>
          <a:p>
            <a:r>
              <a:rPr lang="uk-UA" i="1" dirty="0" smtClean="0"/>
              <a:t> 6) Огида (презирство, огиду).</a:t>
            </a:r>
            <a:endParaRPr lang="uk-UA" dirty="0"/>
          </a:p>
        </p:txBody>
      </p:sp>
      <p:pic>
        <p:nvPicPr>
          <p:cNvPr id="27652" name="Picture 4" descr="Собрание сторон мультфильма Различные эмоции усмехаются смайлики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564904"/>
            <a:ext cx="4269965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8280920" cy="1020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Arial Black" pitchFamily="34" charset="0"/>
              </a:rPr>
              <a:t>ЦІКАВі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Arial Black" pitchFamily="34" charset="0"/>
              </a:rPr>
              <a:t>ФАКТи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ПРО ЕМОЦІЇ ЛЮДИНИ </a:t>
            </a:r>
            <a:endParaRPr lang="uk-UA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268760"/>
            <a:ext cx="6203032" cy="51869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r>
              <a:rPr lang="uk-UA" dirty="0" smtClean="0"/>
              <a:t>Емоції працюють непомітно для нас: вони запускають когнітивні процеси (розпізнавання і аргументацію), фізичні відчуття, впливають на поведінку.</a:t>
            </a:r>
          </a:p>
          <a:p>
            <a:r>
              <a:rPr lang="uk-UA" dirty="0" smtClean="0"/>
              <a:t>Емоції - найсильніший </a:t>
            </a:r>
            <a:r>
              <a:rPr lang="uk-UA" dirty="0" err="1" smtClean="0"/>
              <a:t>мотиватор</a:t>
            </a:r>
            <a:r>
              <a:rPr lang="uk-UA" dirty="0" smtClean="0"/>
              <a:t>. Саме вони керують нашим бажанням вижити, розмножуватися, спілкуватися і поводити себе відповідно до моральних засад.</a:t>
            </a:r>
          </a:p>
          <a:p>
            <a:r>
              <a:rPr lang="uk-UA" dirty="0" smtClean="0"/>
              <a:t>Чоловіки відчувають ті ж самі емоції, що й жінки. </a:t>
            </a:r>
          </a:p>
          <a:p>
            <a:r>
              <a:rPr lang="uk-UA" dirty="0" smtClean="0"/>
              <a:t>Існує більше сотні емоцій. І це тільки ті, про які ми точно знаємо.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7499176" cy="590705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Щастя - сама суперечлива емоція. </a:t>
            </a:r>
          </a:p>
          <a:p>
            <a:r>
              <a:rPr lang="uk-UA" dirty="0" smtClean="0"/>
              <a:t>Для того щоб висловити повний спектр емоцій, природа нагородила нас 43 м'язами, що відповідають за міміку</a:t>
            </a:r>
          </a:p>
          <a:p>
            <a:r>
              <a:rPr lang="uk-UA" dirty="0" smtClean="0"/>
              <a:t>Емоції можуть тривати від долі секунди до декількох хвилин. Негативні емоції ми відчуваємо довше, ніж позитивні.</a:t>
            </a:r>
          </a:p>
          <a:p>
            <a:r>
              <a:rPr lang="uk-UA" dirty="0" smtClean="0"/>
              <a:t>Настрій - щось більш тривале, ніж емоція. </a:t>
            </a:r>
          </a:p>
          <a:p>
            <a:r>
              <a:rPr lang="uk-UA" dirty="0" smtClean="0"/>
              <a:t>В українській мові є вираз «серцем відчуваю». Неспроста. Емоції впливають на вегетативну нервову систему, яка контролює базові функції тіла, наприклад травлення, кровообіг, дихання і сексуальне бажання.</a:t>
            </a:r>
          </a:p>
          <a:p>
            <a:r>
              <a:rPr lang="uk-UA" dirty="0" smtClean="0"/>
              <a:t>Любов - це не емоція. Це стан, протягом якого ви можете відчувати безліч почуттів: радість, смуток, тугу, злість</a:t>
            </a:r>
          </a:p>
          <a:p>
            <a:r>
              <a:rPr lang="uk-UA" dirty="0" smtClean="0"/>
              <a:t>Ви можете культивувати і міняти власні емоції. За це потрібно сказати спасибі корі головного мозку. Ви можете забути про емоцію, інтерпретувати її по-своєму або навіть змінити її значення для себе, а значить - і реакцію на почуття</a:t>
            </a:r>
            <a:endParaRPr lang="en-US" dirty="0" smtClean="0"/>
          </a:p>
          <a:p>
            <a:r>
              <a:rPr lang="uk-UA" dirty="0" smtClean="0"/>
              <a:t>Якщо довго імітувати ту чи іншу емоцію, наприклад огиду або злість, вас охоплять ці почуття по-справжньому.</a:t>
            </a:r>
          </a:p>
          <a:p>
            <a:r>
              <a:rPr lang="uk-UA" dirty="0" smtClean="0"/>
              <a:t>Емоційний інтелект і емоційність це різне. Дехто вважає, що </a:t>
            </a:r>
            <a:r>
              <a:rPr lang="uk-UA" dirty="0" err="1" smtClean="0"/>
              <a:t>ЕІ</a:t>
            </a:r>
            <a:r>
              <a:rPr lang="uk-UA" dirty="0" smtClean="0"/>
              <a:t> важливіше розуму. </a:t>
            </a:r>
          </a:p>
          <a:p>
            <a:r>
              <a:rPr lang="uk-UA" dirty="0" smtClean="0"/>
              <a:t>Тільки 1% людей здатні повністю приховувати емоції від інших.</a:t>
            </a:r>
          </a:p>
          <a:p>
            <a:r>
              <a:rPr lang="ru-RU" dirty="0" smtClean="0"/>
              <a:t>10% людей не </a:t>
            </a:r>
            <a:r>
              <a:rPr lang="ru-RU" dirty="0" err="1" smtClean="0"/>
              <a:t>знають</a:t>
            </a:r>
            <a:r>
              <a:rPr lang="ru-RU" dirty="0" smtClean="0"/>
              <a:t>, як </a:t>
            </a:r>
            <a:r>
              <a:rPr lang="ru-RU" dirty="0" err="1" smtClean="0"/>
              <a:t>саме</a:t>
            </a:r>
            <a:r>
              <a:rPr lang="ru-RU" dirty="0" smtClean="0"/>
              <a:t> вони себе </a:t>
            </a:r>
            <a:r>
              <a:rPr lang="ru-RU" dirty="0" err="1" smtClean="0"/>
              <a:t>почувають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b="1" dirty="0" err="1" smtClean="0"/>
              <a:t>алекситимією</a:t>
            </a:r>
            <a:r>
              <a:rPr lang="ru-RU" dirty="0" smtClean="0"/>
              <a:t>. </a:t>
            </a:r>
            <a:endParaRPr lang="uk-UA" dirty="0"/>
          </a:p>
        </p:txBody>
      </p:sp>
      <p:pic>
        <p:nvPicPr>
          <p:cNvPr id="29698" name="Picture 2" descr="Емоції та настрій - запорука гарного здоров'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1881413" cy="14348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Контроль емоцій</a:t>
            </a:r>
            <a:endParaRPr lang="uk-UA" dirty="0"/>
          </a:p>
        </p:txBody>
      </p:sp>
      <p:pic>
        <p:nvPicPr>
          <p:cNvPr id="31746" name="Picture 2" descr="Змови на святу воду на любов. Змова води на удачу. Змова на удачу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88840"/>
            <a:ext cx="6395864" cy="4261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80728"/>
            <a:ext cx="2962672" cy="518457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Емоційний інтелект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 </a:t>
            </a:r>
          </a:p>
          <a:p>
            <a:pPr algn="just"/>
            <a:r>
              <a:rPr lang="en-US" dirty="0" smtClean="0"/>
              <a:t>EQ </a:t>
            </a:r>
            <a:r>
              <a:rPr lang="en-US" dirty="0" smtClean="0"/>
              <a:t>– </a:t>
            </a:r>
            <a:r>
              <a:rPr lang="uk-UA" dirty="0" smtClean="0"/>
              <a:t>це показник нашої здатності до спілкування, вміння усвідомлювати свої </a:t>
            </a:r>
            <a:r>
              <a:rPr lang="uk-UA" b="1" dirty="0" smtClean="0"/>
              <a:t>емоції</a:t>
            </a:r>
            <a:r>
              <a:rPr lang="uk-UA" dirty="0" smtClean="0"/>
              <a:t> та розуміти почуття інших </a:t>
            </a:r>
            <a:r>
              <a:rPr lang="uk-UA" dirty="0" smtClean="0"/>
              <a:t>людей. </a:t>
            </a:r>
          </a:p>
          <a:p>
            <a:pPr algn="just"/>
            <a:r>
              <a:rPr lang="uk-UA" dirty="0" smtClean="0"/>
              <a:t>Е</a:t>
            </a:r>
            <a:r>
              <a:rPr lang="en-US" dirty="0" smtClean="0"/>
              <a:t>Q </a:t>
            </a:r>
            <a:r>
              <a:rPr lang="uk-UA" dirty="0" smtClean="0"/>
              <a:t>вважається </a:t>
            </a:r>
            <a:r>
              <a:rPr lang="uk-UA" b="1" dirty="0" smtClean="0"/>
              <a:t>емоційним</a:t>
            </a:r>
            <a:r>
              <a:rPr lang="uk-UA" dirty="0" smtClean="0"/>
              <a:t> еквівалентом пізнавального </a:t>
            </a:r>
            <a:r>
              <a:rPr lang="uk-UA" b="1" dirty="0" smtClean="0"/>
              <a:t>інтелекту</a:t>
            </a:r>
            <a:r>
              <a:rPr lang="uk-UA" dirty="0" smtClean="0"/>
              <a:t> (</a:t>
            </a:r>
            <a:r>
              <a:rPr lang="en-US" dirty="0" smtClean="0"/>
              <a:t>IQ).</a:t>
            </a:r>
            <a:endParaRPr lang="uk-UA" dirty="0"/>
          </a:p>
        </p:txBody>
      </p:sp>
      <p:pic>
        <p:nvPicPr>
          <p:cNvPr id="1026" name="Picture 2" descr="Блог Клименко-Ящишиної Наталії Анатоліївни: Емоційний інтелек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908720"/>
            <a:ext cx="5515508" cy="4869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147248" cy="98636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err="1" smtClean="0">
                <a:solidFill>
                  <a:srgbClr val="00B050"/>
                </a:solidFill>
              </a:rPr>
              <a:t>психічно</a:t>
            </a:r>
            <a:r>
              <a:rPr lang="ru-RU" i="1" dirty="0" smtClean="0">
                <a:solidFill>
                  <a:srgbClr val="00B050"/>
                </a:solidFill>
              </a:rPr>
              <a:t> здорова </a:t>
            </a:r>
            <a:r>
              <a:rPr lang="ru-RU" i="1" dirty="0" err="1" smtClean="0">
                <a:solidFill>
                  <a:srgbClr val="00B050"/>
                </a:solidFill>
              </a:rPr>
              <a:t>людина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має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  <a:r>
              <a:rPr lang="ru-RU" i="1" dirty="0" err="1" smtClean="0">
                <a:solidFill>
                  <a:srgbClr val="00B050"/>
                </a:solidFill>
              </a:rPr>
              <a:t>щастя</a:t>
            </a:r>
            <a:r>
              <a:rPr lang="ru-RU" i="1" dirty="0" smtClean="0">
                <a:solidFill>
                  <a:srgbClr val="00B050"/>
                </a:solidFill>
              </a:rPr>
              <a:t> та </a:t>
            </a:r>
            <a:r>
              <a:rPr lang="ru-RU" i="1" dirty="0" err="1" smtClean="0">
                <a:solidFill>
                  <a:srgbClr val="00B050"/>
                </a:solidFill>
              </a:rPr>
              <a:t>благополуччя</a:t>
            </a:r>
            <a:r>
              <a:rPr lang="ru-RU" i="1" dirty="0" smtClean="0">
                <a:solidFill>
                  <a:srgbClr val="00B050"/>
                </a:solidFill>
              </a:rPr>
              <a:t> у </a:t>
            </a:r>
            <a:r>
              <a:rPr lang="ru-RU" i="1" dirty="0" err="1" smtClean="0">
                <a:solidFill>
                  <a:srgbClr val="00B050"/>
                </a:solidFill>
              </a:rPr>
              <a:t>житті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9416"/>
            <a:ext cx="5770984" cy="48463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dirty="0" smtClean="0">
                <a:solidFill>
                  <a:srgbClr val="00B0F0"/>
                </a:solidFill>
                <a:latin typeface="Arial Black" pitchFamily="34" charset="0"/>
              </a:rPr>
              <a:t>Як діють гормони, через які ми відчуваємо щастя</a:t>
            </a:r>
          </a:p>
          <a:p>
            <a:r>
              <a:rPr lang="uk-UA" b="1" dirty="0" smtClean="0"/>
              <a:t>Серотонін</a:t>
            </a:r>
            <a:r>
              <a:rPr lang="uk-UA" dirty="0" smtClean="0"/>
              <a:t> – виробляється, коли ви робите щось, що заслуговує на повагу, що змушує пишатися собою або тими, хто вам дорогий. </a:t>
            </a:r>
          </a:p>
          <a:p>
            <a:r>
              <a:rPr lang="uk-UA" b="1" dirty="0" err="1" smtClean="0"/>
              <a:t>Дофамін</a:t>
            </a:r>
            <a:r>
              <a:rPr lang="uk-UA" dirty="0" smtClean="0"/>
              <a:t> – синтезується при почутті задоволення від досягнення поставленої мети, на кожній стадії з отримання потрібного. </a:t>
            </a:r>
          </a:p>
          <a:p>
            <a:r>
              <a:rPr lang="uk-UA" b="1" dirty="0" err="1" smtClean="0"/>
              <a:t>Ендорфін</a:t>
            </a:r>
            <a:r>
              <a:rPr lang="uk-UA" b="1" dirty="0" smtClean="0"/>
              <a:t> </a:t>
            </a:r>
            <a:r>
              <a:rPr lang="uk-UA" dirty="0" smtClean="0"/>
              <a:t>– змушує отримувати задоволення і забувати про труднощі, болі і втоми, які долаються на шляху досягнення мети. </a:t>
            </a:r>
          </a:p>
          <a:p>
            <a:r>
              <a:rPr lang="uk-UA" b="1" dirty="0" err="1" smtClean="0"/>
              <a:t>Окситоцин</a:t>
            </a:r>
            <a:r>
              <a:rPr lang="uk-UA" dirty="0" smtClean="0"/>
              <a:t> – виробляється при налагодженні соціальних зв’язків, дружніх і любовних відносин. Його ще називають гормоном обіймів.</a:t>
            </a:r>
          </a:p>
          <a:p>
            <a:endParaRPr lang="uk-UA" dirty="0"/>
          </a:p>
        </p:txBody>
      </p:sp>
      <p:pic>
        <p:nvPicPr>
          <p:cNvPr id="32770" name="Picture 2" descr="https://coma.in.ua/wp-content/uploads/2020/03/mozok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2011" y="2636912"/>
            <a:ext cx="2951989" cy="2213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ишукана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247</TotalTime>
  <Words>1035</Words>
  <Application>Microsoft Office PowerPoint</Application>
  <PresentationFormat>Екран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16" baseType="lpstr">
      <vt:lpstr>Вишукана</vt:lpstr>
      <vt:lpstr>Психічне здоров’я людини</vt:lpstr>
      <vt:lpstr>Психічне або ментальне здоров’я  – це стан благополуччя, за якого людина може реалізувати свій особистий потенціал, справлятися з повсякденними життєвими стресами, продуктивно і плідно працювати, а також вносити вклад у життя своєї спільноти.</vt:lpstr>
      <vt:lpstr>Слайд 3</vt:lpstr>
      <vt:lpstr>Емоції (емоційність)</vt:lpstr>
      <vt:lpstr>ЦІКАВі ФАКТи ПРО ЕМОЦІЇ ЛЮДИНИ </vt:lpstr>
      <vt:lpstr>Слайд 6</vt:lpstr>
      <vt:lpstr>Контроль емоцій</vt:lpstr>
      <vt:lpstr>Слайд 8</vt:lpstr>
      <vt:lpstr>психічно здорова людина має щастя та благополуччя у житті</vt:lpstr>
      <vt:lpstr>    Як сформувати звичку бути щасливим </vt:lpstr>
      <vt:lpstr>Слайд 11</vt:lpstr>
      <vt:lpstr>Слайд 12</vt:lpstr>
      <vt:lpstr>тривога</vt:lpstr>
      <vt:lpstr>Слайд 14</vt:lpstr>
      <vt:lpstr>Як зберегти психічне здоров’я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</cp:revision>
  <dcterms:created xsi:type="dcterms:W3CDTF">2020-05-20T19:31:43Z</dcterms:created>
  <dcterms:modified xsi:type="dcterms:W3CDTF">2020-05-21T10:14:31Z</dcterms:modified>
</cp:coreProperties>
</file>