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8" r:id="rId4"/>
    <p:sldId id="279" r:id="rId5"/>
    <p:sldId id="285" r:id="rId6"/>
    <p:sldId id="289" r:id="rId7"/>
    <p:sldId id="286" r:id="rId8"/>
    <p:sldId id="288" r:id="rId9"/>
    <p:sldId id="290" r:id="rId10"/>
    <p:sldId id="291" r:id="rId11"/>
    <p:sldId id="292" r:id="rId12"/>
    <p:sldId id="269" r:id="rId13"/>
    <p:sldId id="270" r:id="rId14"/>
    <p:sldId id="271" r:id="rId15"/>
    <p:sldId id="277" r:id="rId16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 varScale="1">
        <p:scale>
          <a:sx n="86" d="100"/>
          <a:sy n="8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Букет тюльпанов\Buket_tyulpan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5517232"/>
            <a:ext cx="4868492" cy="7200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67770" y="6265092"/>
            <a:ext cx="4427984" cy="5929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50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83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Букет тюльпанов\Buket_tylpanov_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195513" y="274638"/>
            <a:ext cx="6697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268538" y="1600200"/>
            <a:ext cx="6624637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07950" y="6581775"/>
            <a:ext cx="1319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smtClean="0">
                <a:solidFill>
                  <a:srgbClr val="92D050"/>
                </a:solidFill>
              </a:rPr>
              <a:t>ProPowerPoint.Ru</a:t>
            </a:r>
            <a:endParaRPr lang="ru-RU" sz="1200" smtClean="0">
              <a:solidFill>
                <a:srgbClr val="92D05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11" Type="http://schemas.openxmlformats.org/officeDocument/2006/relationships/image" Target="../media/image20.jpeg"/><Relationship Id="rId5" Type="http://schemas.openxmlformats.org/officeDocument/2006/relationships/image" Target="../media/image16.jpeg"/><Relationship Id="rId10" Type="http://schemas.openxmlformats.org/officeDocument/2006/relationships/image" Target="../media/image13.png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7" y="5326522"/>
            <a:ext cx="6624737" cy="720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66CC"/>
                </a:solidFill>
              </a:rPr>
              <a:t>Жила Анна Сергіївна</a:t>
            </a:r>
            <a:endParaRPr lang="ru-RU" b="1" dirty="0" smtClean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6704" y="6093296"/>
            <a:ext cx="8621152" cy="648072"/>
          </a:xfrm>
        </p:spPr>
        <p:txBody>
          <a:bodyPr rtlCol="0">
            <a:normAutofit fontScale="25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вчитель</a:t>
            </a:r>
            <a:r>
              <a:rPr lang="uk-UA" sz="72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української мови</a:t>
            </a:r>
            <a:r>
              <a:rPr lang="en-US" sz="72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uk-UA" sz="72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та літератури</a:t>
            </a:r>
            <a:r>
              <a:rPr lang="en-US" sz="72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, </a:t>
            </a:r>
            <a:endParaRPr lang="uk-UA" sz="7200" b="1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uk-UA" sz="72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зарубіжної літератури та російської мови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uk-UA" sz="72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Хотімлянського ліцею</a:t>
            </a:r>
          </a:p>
          <a:p>
            <a:pPr fontAlgn="auto">
              <a:spcAft>
                <a:spcPts val="0"/>
              </a:spcAft>
              <a:defRPr/>
            </a:pPr>
            <a:endParaRPr lang="ru-RU" dirty="0" smtClean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31" y="3219"/>
            <a:ext cx="4147570" cy="4217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>
                <a:solidFill>
                  <a:srgbClr val="FF0066"/>
                </a:solidFill>
                <a:latin typeface="Monotype Corsiva" panose="03010101010201010101" pitchFamily="66" charset="0"/>
              </a:rPr>
              <a:t>Мої досягнення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59" y="1196753"/>
            <a:ext cx="6495169" cy="5242064"/>
          </a:xfrm>
        </p:spPr>
      </p:pic>
    </p:spTree>
    <p:extLst>
      <p:ext uri="{BB962C8B-B14F-4D97-AF65-F5344CB8AC3E}">
        <p14:creationId xmlns:p14="http://schemas.microsoft.com/office/powerpoint/2010/main" val="217414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Відкриті уроки та заходи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88" y="1268760"/>
            <a:ext cx="3073524" cy="266429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77071"/>
            <a:ext cx="3169047" cy="25968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588" y="4077072"/>
            <a:ext cx="3035568" cy="25968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68760"/>
            <a:ext cx="316904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58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13480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УЧАСТЬ У КОНКУРСАХ</a:t>
            </a:r>
            <a:endParaRPr lang="uk-UA" b="1" dirty="0">
              <a:solidFill>
                <a:srgbClr val="FF0066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40" y="668102"/>
            <a:ext cx="1265191" cy="29769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13" y="668102"/>
            <a:ext cx="1914542" cy="2976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37" y="654773"/>
            <a:ext cx="1588517" cy="29902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149080"/>
            <a:ext cx="2024626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49080"/>
            <a:ext cx="1798750" cy="24753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428" y="4149080"/>
            <a:ext cx="1835016" cy="23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33265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Виховні години</a:t>
            </a:r>
            <a:endParaRPr lang="uk-UA" sz="3600" b="1" dirty="0">
              <a:solidFill>
                <a:srgbClr val="FF0066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322" y="967426"/>
            <a:ext cx="3075436" cy="17299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381" y="3277029"/>
            <a:ext cx="3050375" cy="26668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322" y="3271182"/>
            <a:ext cx="3096873" cy="26727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382" y="978987"/>
            <a:ext cx="2592288" cy="171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33265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Мої учні</a:t>
            </a:r>
            <a:endParaRPr lang="uk-UA" sz="3600" b="1" dirty="0">
              <a:solidFill>
                <a:srgbClr val="FF0066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71109"/>
            <a:ext cx="1933513" cy="1915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1124743"/>
            <a:ext cx="4197822" cy="28083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78812"/>
            <a:ext cx="5256584" cy="230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293096"/>
            <a:ext cx="8784976" cy="2304256"/>
          </a:xfrm>
        </p:spPr>
        <p:txBody>
          <a:bodyPr/>
          <a:lstStyle/>
          <a:p>
            <a:r>
              <a:rPr lang="uk-UA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БАЖАЮ УСПІХІВ!</a:t>
            </a:r>
            <a:endParaRPr lang="uk-UA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200476"/>
            <a:ext cx="1957555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671691"/>
            <a:ext cx="7092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 – повна вища, 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Харківський національний педагогічний університет ім. Г.С.Сковороди, 2013 рік.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Спеціальність – вчитель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 мови 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літератури.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 – 2021 рік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1760" y="26064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66CC"/>
                </a:solidFill>
                <a:latin typeface="Monotype Corsiva" panose="03010101010201010101" pitchFamily="66" charset="0"/>
              </a:rPr>
              <a:t>ОСВІТА</a:t>
            </a:r>
            <a:endParaRPr lang="uk-UA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66CC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7403" y="4932180"/>
            <a:ext cx="69261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роботи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8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Кваліфікаційна категорія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«спеціаліст 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категорії».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7844" y="4318843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6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66CC"/>
                </a:solidFill>
                <a:latin typeface="Monotype Corsiva" panose="03010101010201010101" pitchFamily="66" charset="0"/>
              </a:rPr>
              <a:t>ДАНІ ПРО </a:t>
            </a:r>
            <a:r>
              <a:rPr lang="uk-UA" sz="36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66CC"/>
                </a:solidFill>
                <a:latin typeface="Monotype Corsiva" panose="03010101010201010101" pitchFamily="66" charset="0"/>
              </a:rPr>
              <a:t>ФАХ</a:t>
            </a:r>
            <a:r>
              <a:rPr lang="en-US" sz="3600" b="1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66CC"/>
                </a:solidFill>
                <a:latin typeface="Monotype Corsiva" panose="03010101010201010101" pitchFamily="66" charset="0"/>
              </a:rPr>
              <a:t>:</a:t>
            </a:r>
            <a:endParaRPr lang="uk-UA" sz="36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FF66CC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4797153"/>
            <a:ext cx="1165965" cy="188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1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7128792" cy="2304256"/>
          </a:xfrm>
        </p:spPr>
        <p:txBody>
          <a:bodyPr/>
          <a:lstStyle/>
          <a:p>
            <a:r>
              <a:rPr lang="uk-UA" sz="32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ПЕДАГОГІЧНЕ КРЕДО: </a:t>
            </a:r>
            <a:r>
              <a:rPr lang="uk-UA" sz="3200" dirty="0" smtClean="0">
                <a:solidFill>
                  <a:srgbClr val="FF0066"/>
                </a:solidFill>
                <a:latin typeface="Cambria" panose="02040503050406030204" pitchFamily="18" charset="0"/>
              </a:rPr>
              <a:t/>
            </a:r>
            <a:br>
              <a:rPr lang="uk-UA" sz="3200" dirty="0" smtClean="0">
                <a:solidFill>
                  <a:srgbClr val="FF0066"/>
                </a:solidFill>
                <a:latin typeface="Cambria" panose="02040503050406030204" pitchFamily="18" charset="0"/>
              </a:rPr>
            </a:br>
            <a:r>
              <a:rPr lang="uk-UA" sz="3200" dirty="0" smtClean="0">
                <a:latin typeface="Cambria" panose="02040503050406030204" pitchFamily="18" charset="0"/>
              </a:rPr>
              <a:t>«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Іди на урок, як на іспит, але перетворюй його на свято доброти і розуму».</a:t>
            </a:r>
            <a:endParaRPr lang="uk-UA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75656" y="2030981"/>
            <a:ext cx="835925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sz="28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ПРОБЛЕМА, НАД ЯКОЮ ПРАЦЮЮ</a:t>
            </a:r>
            <a:r>
              <a:rPr lang="uk-UA" sz="36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:</a:t>
            </a:r>
            <a:endParaRPr lang="uk-UA" sz="3600" dirty="0">
              <a:solidFill>
                <a:srgbClr val="FF0066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8939" y="2996952"/>
            <a:ext cx="7088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«Удосконалення методики сучасного уроку».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51" y="3890665"/>
            <a:ext cx="3629432" cy="27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15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АКТУАЛЬНІСТЬ ПРОБЛЕМИ</a:t>
            </a:r>
            <a:r>
              <a:rPr lang="en-US" sz="36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: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повернути учням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інтерес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шкільних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предметів;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зробити навчання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цікавим;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посилити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бажання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вчитися;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сприяти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вирішенню поставлених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 освітою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завдань.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4887913"/>
            <a:ext cx="31432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43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8136904" cy="1143000"/>
          </a:xfrm>
        </p:spPr>
        <p:txBody>
          <a:bodyPr/>
          <a:lstStyle/>
          <a:p>
            <a:r>
              <a:rPr lang="uk-UA" sz="32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Уроки починаю з’ясуванням емоційної </a:t>
            </a:r>
            <a:br>
              <a:rPr lang="uk-UA" sz="32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</a:br>
            <a:r>
              <a:rPr lang="uk-UA" sz="3200" dirty="0">
                <a:solidFill>
                  <a:srgbClr val="FF0066"/>
                </a:solidFill>
                <a:latin typeface="Monotype Corsiva" panose="03010101010201010101" pitchFamily="66" charset="0"/>
              </a:rPr>
              <a:t>г</a:t>
            </a:r>
            <a:r>
              <a:rPr lang="uk-UA" sz="32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отовності учнів до уроку </a:t>
            </a:r>
            <a:endParaRPr lang="uk-UA" sz="32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315664"/>
            <a:ext cx="6624637" cy="5068888"/>
          </a:xfrm>
        </p:spPr>
        <p:txBody>
          <a:bodyPr/>
          <a:lstStyle/>
          <a:p>
            <a:pPr marL="0" indent="0" algn="ctr">
              <a:buNone/>
            </a:pPr>
            <a:r>
              <a:rPr lang="uk-UA" altLang="uk-UA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цього </a:t>
            </a:r>
            <a:r>
              <a:rPr lang="uk-UA" altLang="uk-UA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 такі прийоми:</a:t>
            </a:r>
            <a:endParaRPr lang="uk-UA" altLang="uk-UA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altLang="uk-UA" sz="2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графічне </a:t>
            </a:r>
            <a:r>
              <a:rPr lang="uk-UA" altLang="uk-UA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кольорове зображення </a:t>
            </a:r>
            <a:r>
              <a:rPr lang="uk-UA" altLang="uk-UA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настрою;</a:t>
            </a:r>
            <a:endParaRPr lang="uk-UA" altLang="uk-UA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 компліментами;</a:t>
            </a:r>
            <a:endParaRPr lang="uk-UA" altLang="uk-UA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побажання успіхів;</a:t>
            </a:r>
            <a:endParaRPr lang="uk-UA" altLang="uk-UA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висловити </a:t>
            </a:r>
            <a:r>
              <a:rPr lang="uk-UA" altLang="uk-UA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настрій рядками з поетичного </a:t>
            </a:r>
            <a:r>
              <a:rPr lang="uk-UA" altLang="uk-UA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твору;</a:t>
            </a:r>
            <a:endParaRPr lang="uk-UA" altLang="uk-UA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altLang="uk-UA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розповідь </a:t>
            </a:r>
            <a:r>
              <a:rPr lang="uk-UA" altLang="uk-UA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настрій рядком </a:t>
            </a:r>
            <a:r>
              <a:rPr lang="uk-UA" altLang="uk-UA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пісні.</a:t>
            </a:r>
            <a:r>
              <a:rPr lang="uk-UA" altLang="uk-UA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uk-UA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62" y="5170705"/>
            <a:ext cx="3446725" cy="12138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927110"/>
            <a:ext cx="1728192" cy="170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41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0150" y="99691"/>
            <a:ext cx="6948487" cy="59991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96" y="4725144"/>
            <a:ext cx="2448368" cy="213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ВИКОРИСТОВУЮ ТАКІ ГРАФІЧНІ </a:t>
            </a:r>
            <a:r>
              <a:rPr lang="uk-UA" sz="32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РЕДАКТОРИ</a:t>
            </a:r>
            <a:r>
              <a:rPr lang="en-US" sz="32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:</a:t>
            </a:r>
            <a:endParaRPr lang="uk-UA" sz="3200" dirty="0"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513" y="1700808"/>
            <a:ext cx="6624637" cy="449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9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3200" b="1" u="sng" kern="0" dirty="0">
                <a:solidFill>
                  <a:srgbClr val="FF66CC"/>
                </a:solidFill>
                <a:latin typeface="Monotype Corsiva" panose="03010101010201010101" pitchFamily="66" charset="0"/>
                <a:cs typeface="Arial"/>
              </a:rPr>
              <a:t>Ігрові завдання </a:t>
            </a:r>
            <a:r>
              <a:rPr lang="uk-UA" altLang="uk-UA" sz="3200" b="1" u="sng" kern="0" dirty="0" smtClean="0">
                <a:solidFill>
                  <a:srgbClr val="FF66CC"/>
                </a:solidFill>
                <a:latin typeface="Monotype Corsiva" panose="03010101010201010101" pitchFamily="66" charset="0"/>
                <a:cs typeface="Arial"/>
              </a:rPr>
              <a:t>на уроках мови </a:t>
            </a:r>
            <a:r>
              <a:rPr lang="uk-UA" altLang="uk-UA" sz="3200" b="1" u="sng" kern="0" dirty="0">
                <a:solidFill>
                  <a:srgbClr val="FF66CC"/>
                </a:solidFill>
                <a:latin typeface="Monotype Corsiva" panose="03010101010201010101" pitchFamily="66" charset="0"/>
                <a:cs typeface="Arial"/>
              </a:rPr>
              <a:t>та </a:t>
            </a:r>
            <a:r>
              <a:rPr lang="uk-UA" altLang="uk-UA" sz="3200" b="1" u="sng" kern="0" dirty="0" smtClean="0">
                <a:solidFill>
                  <a:srgbClr val="FF66CC"/>
                </a:solidFill>
                <a:latin typeface="Monotype Corsiva" panose="03010101010201010101" pitchFamily="66" charset="0"/>
                <a:cs typeface="Arial"/>
              </a:rPr>
              <a:t>літератури</a:t>
            </a:r>
            <a:r>
              <a:rPr lang="en-US" altLang="uk-UA" sz="3200" b="1" u="sng" kern="0" dirty="0" smtClean="0">
                <a:solidFill>
                  <a:srgbClr val="FF66CC"/>
                </a:solidFill>
                <a:latin typeface="Monotype Corsiva" panose="03010101010201010101" pitchFamily="66" charset="0"/>
                <a:cs typeface="Arial"/>
              </a:rPr>
              <a:t>:</a:t>
            </a:r>
            <a:endParaRPr lang="uk-UA" sz="3200" dirty="0">
              <a:solidFill>
                <a:srgbClr val="FF66CC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8538" y="1632302"/>
            <a:ext cx="6624637" cy="500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89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Мої досягнення</a:t>
            </a:r>
            <a:endParaRPr lang="ru-RU" sz="3600" dirty="0">
              <a:solidFill>
                <a:srgbClr val="FF0066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16" y="1196751"/>
            <a:ext cx="1526451" cy="21602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95" y="1181414"/>
            <a:ext cx="1574099" cy="2227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91" y="1182029"/>
            <a:ext cx="1585497" cy="22667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827" y="1169713"/>
            <a:ext cx="1561978" cy="22872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73016"/>
            <a:ext cx="2321208" cy="32849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8944" y="4149080"/>
            <a:ext cx="2099194" cy="2376264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437939"/>
              </p:ext>
            </p:extLst>
          </p:nvPr>
        </p:nvGraphicFramePr>
        <p:xfrm>
          <a:off x="6890594" y="4185084"/>
          <a:ext cx="2242068" cy="2340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DF" r:id="rId9" imgW="0" imgH="0" progId="FoxitReader.Document">
                  <p:embed/>
                </p:oleObj>
              </mc:Choice>
              <mc:Fallback>
                <p:oleObj name="PDF" r:id="rId9" imgW="0" imgH="0" progId="FoxitReader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0594" y="4185084"/>
                        <a:ext cx="2242068" cy="2340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985" y="1169712"/>
            <a:ext cx="1484810" cy="227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74638"/>
      </p:ext>
    </p:extLst>
  </p:cSld>
  <p:clrMapOvr>
    <a:masterClrMapping/>
  </p:clrMapOvr>
</p:sld>
</file>

<file path=ppt/theme/theme1.xml><?xml version="1.0" encoding="utf-8"?>
<a:theme xmlns:a="http://schemas.openxmlformats.org/drawingml/2006/main" name="BuketTyulpano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</TotalTime>
  <Words>175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Monotype Corsiva</vt:lpstr>
      <vt:lpstr>Times New Roman</vt:lpstr>
      <vt:lpstr>Wingdings</vt:lpstr>
      <vt:lpstr>BuketTyulpanov</vt:lpstr>
      <vt:lpstr>PDF</vt:lpstr>
      <vt:lpstr>Жила Анна Сергіївна</vt:lpstr>
      <vt:lpstr>Презентация PowerPoint</vt:lpstr>
      <vt:lpstr>ПЕДАГОГІЧНЕ КРЕДО:  «Іди на урок, як на іспит, але перетворюй його на свято доброти і розуму».</vt:lpstr>
      <vt:lpstr>АКТУАЛЬНІСТЬ ПРОБЛЕМИ:</vt:lpstr>
      <vt:lpstr>Уроки починаю з’ясуванням емоційної  готовності учнів до уроку </vt:lpstr>
      <vt:lpstr>Презентация PowerPoint</vt:lpstr>
      <vt:lpstr>ВИКОРИСТОВУЮ ТАКІ ГРАФІЧНІ РЕДАКТОРИ:</vt:lpstr>
      <vt:lpstr>Ігрові завдання на уроках мови та літератури:</vt:lpstr>
      <vt:lpstr>Мої досягнення</vt:lpstr>
      <vt:lpstr>Мої досягнення</vt:lpstr>
      <vt:lpstr>Відкриті уроки та заходи</vt:lpstr>
      <vt:lpstr>Презентация PowerPoint</vt:lpstr>
      <vt:lpstr>Презентация PowerPoint</vt:lpstr>
      <vt:lpstr>Презентация PowerPoint</vt:lpstr>
      <vt:lpstr>БАЖАЮ УСПІХІВ!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Букет тюльпанов</dc:subject>
  <dc:creator>jul</dc:creator>
  <dc:description>http://propowerpoint.ru - Бесплатные шаблоны для презентаций. Полезные советы и уроки PowerPoint .</dc:description>
  <cp:lastModifiedBy>Нюта</cp:lastModifiedBy>
  <cp:revision>77</cp:revision>
  <cp:lastPrinted>2019-12-12T19:37:20Z</cp:lastPrinted>
  <dcterms:created xsi:type="dcterms:W3CDTF">2016-05-10T08:55:47Z</dcterms:created>
  <dcterms:modified xsi:type="dcterms:W3CDTF">2021-03-23T14:59:53Z</dcterms:modified>
</cp:coreProperties>
</file>