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5" r:id="rId3"/>
    <p:sldId id="267" r:id="rId4"/>
    <p:sldId id="269" r:id="rId5"/>
    <p:sldId id="270" r:id="rId6"/>
    <p:sldId id="268" r:id="rId7"/>
    <p:sldId id="274" r:id="rId8"/>
    <p:sldId id="276" r:id="rId9"/>
    <p:sldId id="277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589" y="-1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509CBD9-1CFC-4DC3-9BAA-E1CF25763489}" type="datetimeFigureOut">
              <a:rPr lang="ru-RU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B714C9A-0F96-4B0A-B5C3-99AEA7DA83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265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51BD4-2073-49B7-AD91-5C93CA42EE75}" type="datetime1">
              <a:rPr lang="ru-RU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C253F-2B15-4E65-BF61-A759DE58F0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899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20716-9409-40FC-9A49-FDA2F854B174}" type="datetime1">
              <a:rPr lang="ru-RU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1E741-ABA7-4115-94FE-55453C1EA2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013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ACCD6-3295-444E-83A9-E283A5665AB8}" type="datetime1">
              <a:rPr lang="ru-RU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68546-2B6A-4A04-B0AE-0547C3F094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844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49EDE-D9DA-4385-8DD4-785E2403A986}" type="datetime1">
              <a:rPr lang="ru-RU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FFE35-9BF3-44BE-BF1B-1CB6EC3ED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944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F0EC4-0F32-4F70-9AEE-BD1C2F26A40D}" type="datetime1">
              <a:rPr lang="ru-RU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A326C-DAE2-4214-A6AD-FD4B34A9FE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686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E5156-46D6-42A4-A1F5-801BE3E6736F}" type="datetime1">
              <a:rPr lang="ru-RU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8D7D9-5A17-4EB6-94A5-D49E9DFA9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210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B5B72-B88C-46D1-B0BD-24997F4D88E0}" type="datetime1">
              <a:rPr lang="ru-RU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F408F-C1EB-47E4-8B6A-1E867298E0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984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0F387-3DEB-4198-86C3-3522D0AE6679}" type="datetime1">
              <a:rPr lang="ru-RU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2F279-9FB4-456D-B3A2-1420723878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050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EE64A-638A-45D9-8CC8-9E6723537742}" type="datetime1">
              <a:rPr lang="ru-RU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04E89-C4CF-4E54-9D58-8E8CA1BE48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914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9333D-0CB4-4191-B011-A7E33DB4E485}" type="datetime1">
              <a:rPr lang="ru-RU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33550-2182-414C-BB03-3323B05ABA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42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D64AC-7293-46F4-A466-2A98807F083C}" type="datetime1">
              <a:rPr lang="ru-RU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1A468-F415-4DE7-A9F2-46C5C93738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65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4BD8A9-8D37-4973-96A8-AC593FE100FF}" type="datetime1">
              <a:rPr lang="ru-RU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00F1977-DD4F-4840-9D32-CFF6112090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11560" y="1772816"/>
            <a:ext cx="7772400" cy="1714512"/>
          </a:xfrm>
        </p:spPr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uk-UA" b="1" dirty="0" smtClean="0">
                <a:solidFill>
                  <a:srgbClr val="7030A0"/>
                </a:solidFill>
              </a:rPr>
              <a:t>Додавання і віднімання раціональних чисел   </a:t>
            </a:r>
            <a:r>
              <a:rPr lang="uk-UA" b="1" dirty="0">
                <a:solidFill>
                  <a:srgbClr val="7030A0"/>
                </a:solidFill>
              </a:rPr>
              <a:t/>
            </a:r>
            <a:br>
              <a:rPr lang="uk-UA" b="1" dirty="0">
                <a:solidFill>
                  <a:srgbClr val="7030A0"/>
                </a:solidFill>
              </a:rPr>
            </a:br>
            <a:endParaRPr lang="uk-UA" b="1" dirty="0" smtClean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3356992"/>
            <a:ext cx="5040560" cy="17526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1400" dirty="0" err="1">
                <a:solidFill>
                  <a:schemeClr val="tx1"/>
                </a:solidFill>
              </a:rPr>
              <a:t>Тарабаса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Надія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Михайлівна</a:t>
            </a:r>
            <a:r>
              <a:rPr lang="ru-RU" sz="1400" dirty="0" smtClean="0">
                <a:solidFill>
                  <a:schemeClr val="tx1"/>
                </a:solidFill>
              </a:rPr>
              <a:t>,</a:t>
            </a:r>
            <a:endParaRPr lang="ru-RU" sz="1400" dirty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учитель математики, 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ru-RU" sz="1400" dirty="0" err="1">
                <a:solidFill>
                  <a:schemeClr val="tx1"/>
                </a:solidFill>
              </a:rPr>
              <a:t>спеціаліст</a:t>
            </a:r>
            <a:r>
              <a:rPr lang="ru-RU" sz="1400" dirty="0">
                <a:solidFill>
                  <a:schemeClr val="tx1"/>
                </a:solidFill>
              </a:rPr>
              <a:t> І </a:t>
            </a:r>
            <a:r>
              <a:rPr lang="ru-RU" sz="1400" dirty="0" err="1">
                <a:solidFill>
                  <a:schemeClr val="tx1"/>
                </a:solidFill>
              </a:rPr>
              <a:t>кваліфікаційної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категорії</a:t>
            </a:r>
            <a:r>
              <a:rPr lang="ru-RU" sz="1400" dirty="0">
                <a:solidFill>
                  <a:schemeClr val="tx1"/>
                </a:solidFill>
              </a:rPr>
              <a:t>, 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ru-RU" sz="1400" dirty="0" err="1">
                <a:solidFill>
                  <a:schemeClr val="tx1"/>
                </a:solidFill>
              </a:rPr>
              <a:t>Рожнівського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ліцею</a:t>
            </a:r>
            <a:r>
              <a:rPr lang="ru-RU" sz="1400" dirty="0">
                <a:solidFill>
                  <a:schemeClr val="tx1"/>
                </a:solidFill>
              </a:rPr>
              <a:t> «</a:t>
            </a:r>
            <a:r>
              <a:rPr lang="ru-RU" sz="1400" dirty="0" err="1">
                <a:solidFill>
                  <a:schemeClr val="tx1"/>
                </a:solidFill>
              </a:rPr>
              <a:t>Гуцульщина</a:t>
            </a:r>
            <a:r>
              <a:rPr lang="ru-RU" sz="1400" dirty="0">
                <a:solidFill>
                  <a:schemeClr val="tx1"/>
                </a:solidFill>
              </a:rPr>
              <a:t>» 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ru-RU" sz="1400" dirty="0" err="1">
                <a:solidFill>
                  <a:schemeClr val="tx1"/>
                </a:solidFill>
              </a:rPr>
              <a:t>імені</a:t>
            </a:r>
            <a:r>
              <a:rPr lang="ru-RU" sz="1400" dirty="0">
                <a:solidFill>
                  <a:schemeClr val="tx1"/>
                </a:solidFill>
              </a:rPr>
              <a:t> Федора </a:t>
            </a:r>
            <a:r>
              <a:rPr lang="ru-RU" sz="1400" dirty="0" err="1">
                <a:solidFill>
                  <a:schemeClr val="tx1"/>
                </a:solidFill>
              </a:rPr>
              <a:t>Погребенника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ru-RU" sz="1400" dirty="0" err="1">
                <a:solidFill>
                  <a:schemeClr val="tx1"/>
                </a:solidFill>
              </a:rPr>
              <a:t>Рожнівської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сільської</a:t>
            </a:r>
            <a:r>
              <a:rPr lang="ru-RU" sz="1400" dirty="0">
                <a:solidFill>
                  <a:schemeClr val="tx1"/>
                </a:solidFill>
              </a:rPr>
              <a:t> ради 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ru-RU" sz="1400" dirty="0" err="1">
                <a:solidFill>
                  <a:schemeClr val="tx1"/>
                </a:solidFill>
              </a:rPr>
              <a:t>Косівського</a:t>
            </a:r>
            <a:r>
              <a:rPr lang="ru-RU" sz="1400" dirty="0">
                <a:solidFill>
                  <a:schemeClr val="tx1"/>
                </a:solidFill>
              </a:rPr>
              <a:t> району 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ru-RU" sz="1400" dirty="0" err="1">
                <a:solidFill>
                  <a:schemeClr val="tx1"/>
                </a:solidFill>
              </a:rPr>
              <a:t>Івано-Франківської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області</a:t>
            </a:r>
            <a:endParaRPr lang="ru-RU" sz="1400" dirty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400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H:\Documents and Settings\Aida\Рабочий стол\текстуры и фоны, клипарты\Scool_objekts\scool (90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5643563"/>
            <a:ext cx="2016125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H:\Documents and Settings\Aida\Рабочий стол\текстуры и фоны, клипарты\Scool_objekts\scool (45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4857750"/>
            <a:ext cx="70167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:\Documents and Settings\Aida\Рабочий стол\текстуры и фоны, клипарты\Scool_objekts\scool (46)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5786438"/>
            <a:ext cx="1135063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Дата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D13E8D-F691-4D57-B03E-C4269066FBC3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 i="1" dirty="0" smtClean="0"/>
              <a:t>Інтерактивна вправа «Мікрофон»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r>
              <a:rPr lang="uk-UA" dirty="0" smtClean="0">
                <a:solidFill>
                  <a:srgbClr val="7030A0"/>
                </a:solidFill>
                <a:latin typeface="Times New Roman" pitchFamily="18" charset="0"/>
              </a:rPr>
              <a:t>Які числа ми вивчаємо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</a:rPr>
              <a:t>?</a:t>
            </a:r>
            <a:endParaRPr lang="uk-UA" dirty="0" smtClean="0">
              <a:solidFill>
                <a:srgbClr val="7030A0"/>
              </a:solidFill>
              <a:latin typeface="Times New Roman" pitchFamily="18" charset="0"/>
            </a:endParaRPr>
          </a:p>
          <a:p>
            <a:r>
              <a:rPr lang="uk-UA" dirty="0" smtClean="0">
                <a:solidFill>
                  <a:srgbClr val="7030A0"/>
                </a:solidFill>
                <a:latin typeface="Times New Roman" pitchFamily="18" charset="0"/>
              </a:rPr>
              <a:t>Які числа називаються додатними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</a:rPr>
              <a:t> ?</a:t>
            </a:r>
            <a:endParaRPr lang="uk-UA" dirty="0" smtClean="0">
              <a:solidFill>
                <a:srgbClr val="7030A0"/>
              </a:solidFill>
              <a:latin typeface="Times New Roman" pitchFamily="18" charset="0"/>
            </a:endParaRPr>
          </a:p>
          <a:p>
            <a:r>
              <a:rPr lang="uk-UA" dirty="0" smtClean="0">
                <a:solidFill>
                  <a:srgbClr val="7030A0"/>
                </a:solidFill>
                <a:latin typeface="Times New Roman" pitchFamily="18" charset="0"/>
              </a:rPr>
              <a:t>Які числа називаються від’ємними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</a:rPr>
              <a:t>?</a:t>
            </a:r>
            <a:endParaRPr lang="uk-UA" dirty="0" smtClean="0">
              <a:solidFill>
                <a:srgbClr val="7030A0"/>
              </a:solidFill>
              <a:latin typeface="Times New Roman" pitchFamily="18" charset="0"/>
            </a:endParaRPr>
          </a:p>
          <a:p>
            <a:r>
              <a:rPr lang="uk-UA" dirty="0" smtClean="0">
                <a:solidFill>
                  <a:srgbClr val="7030A0"/>
                </a:solidFill>
                <a:latin typeface="Times New Roman" pitchFamily="18" charset="0"/>
              </a:rPr>
              <a:t>Де позначаються числа?</a:t>
            </a:r>
          </a:p>
          <a:p>
            <a:r>
              <a:rPr lang="uk-UA" dirty="0" smtClean="0">
                <a:solidFill>
                  <a:srgbClr val="7030A0"/>
                </a:solidFill>
                <a:latin typeface="Times New Roman" pitchFamily="18" charset="0"/>
              </a:rPr>
              <a:t>Де на практиці використовують від’ємні числа?</a:t>
            </a:r>
          </a:p>
          <a:p>
            <a:r>
              <a:rPr lang="uk-UA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Що ви можете сказати про число 0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uk-UA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149EDE-D9DA-4385-8DD4-785E2403A986}" type="datetime1">
              <a:rPr lang="ru-RU" smtClean="0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FFE35-9BF3-44BE-BF1B-1CB6EC3ED3C8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7030A0"/>
                </a:solidFill>
              </a:rPr>
              <a:t>Виконайте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додавання</a:t>
            </a:r>
            <a:endParaRPr lang="uk-UA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2E5156-46D6-42A4-A1F5-801BE3E6736F}" type="datetime1">
              <a:rPr lang="ru-RU" smtClean="0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D7D9-5A17-4EB6-94A5-D49E9DFA9C50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286248" y="3143248"/>
            <a:ext cx="714380" cy="71438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-45</a:t>
            </a:r>
            <a:endParaRPr lang="uk-UA" dirty="0"/>
          </a:p>
        </p:txBody>
      </p:sp>
      <p:sp>
        <p:nvSpPr>
          <p:cNvPr id="10" name="Овал 9"/>
          <p:cNvSpPr/>
          <p:nvPr/>
        </p:nvSpPr>
        <p:spPr>
          <a:xfrm>
            <a:off x="4214810" y="1643050"/>
            <a:ext cx="785818" cy="1500198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-28</a:t>
            </a:r>
            <a:endParaRPr lang="uk-UA" dirty="0"/>
          </a:p>
        </p:txBody>
      </p:sp>
      <p:sp>
        <p:nvSpPr>
          <p:cNvPr id="11" name="Овал 10"/>
          <p:cNvSpPr/>
          <p:nvPr/>
        </p:nvSpPr>
        <p:spPr>
          <a:xfrm rot="19851755">
            <a:off x="4865355" y="2522664"/>
            <a:ext cx="1595552" cy="739346"/>
          </a:xfrm>
          <a:prstGeom prst="ellips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36</a:t>
            </a:r>
            <a:endParaRPr lang="uk-UA" dirty="0"/>
          </a:p>
        </p:txBody>
      </p:sp>
      <p:sp>
        <p:nvSpPr>
          <p:cNvPr id="12" name="Овал 11"/>
          <p:cNvSpPr/>
          <p:nvPr/>
        </p:nvSpPr>
        <p:spPr>
          <a:xfrm rot="17947768">
            <a:off x="3259446" y="2159933"/>
            <a:ext cx="781514" cy="1543038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9,4</a:t>
            </a:r>
            <a:endParaRPr lang="uk-UA" dirty="0"/>
          </a:p>
        </p:txBody>
      </p:sp>
      <p:sp>
        <p:nvSpPr>
          <p:cNvPr id="13" name="Овал 12"/>
          <p:cNvSpPr/>
          <p:nvPr/>
        </p:nvSpPr>
        <p:spPr>
          <a:xfrm rot="2549136">
            <a:off x="3307539" y="3411506"/>
            <a:ext cx="798457" cy="1643074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-35</a:t>
            </a:r>
            <a:endParaRPr lang="uk-UA" dirty="0"/>
          </a:p>
        </p:txBody>
      </p:sp>
      <p:sp>
        <p:nvSpPr>
          <p:cNvPr id="14" name="Овал 13"/>
          <p:cNvSpPr/>
          <p:nvPr/>
        </p:nvSpPr>
        <p:spPr>
          <a:xfrm rot="2385153">
            <a:off x="4866180" y="3690163"/>
            <a:ext cx="1557540" cy="81288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0,35</a:t>
            </a:r>
            <a:endParaRPr lang="uk-UA" dirty="0"/>
          </a:p>
        </p:txBody>
      </p:sp>
      <p:sp>
        <p:nvSpPr>
          <p:cNvPr id="15" name="Содержимое 3"/>
          <p:cNvSpPr txBox="1">
            <a:spLocks/>
          </p:cNvSpPr>
          <p:nvPr/>
        </p:nvSpPr>
        <p:spPr bwMode="auto">
          <a:xfrm>
            <a:off x="4719639" y="1671640"/>
            <a:ext cx="4038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uk-UA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286248" y="3857628"/>
            <a:ext cx="798457" cy="1535822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-5,2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7030A0"/>
                </a:solidFill>
              </a:rPr>
              <a:t>Самостійна робота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dirty="0" smtClean="0"/>
              <a:t>І варіант</a:t>
            </a:r>
          </a:p>
          <a:p>
            <a:pPr lvl="0"/>
            <a:r>
              <a:rPr lang="uk-UA" b="1" dirty="0" smtClean="0"/>
              <a:t>Виконайте дії :</a:t>
            </a:r>
          </a:p>
          <a:p>
            <a:pPr lvl="0"/>
            <a:r>
              <a:rPr lang="uk-UA" b="1" dirty="0" smtClean="0">
                <a:solidFill>
                  <a:srgbClr val="7030A0"/>
                </a:solidFill>
              </a:rPr>
              <a:t> -4,6 +(- 3,5)</a:t>
            </a:r>
          </a:p>
          <a:p>
            <a:r>
              <a:rPr lang="uk-UA" b="1" dirty="0" smtClean="0">
                <a:solidFill>
                  <a:srgbClr val="7030A0"/>
                </a:solidFill>
              </a:rPr>
              <a:t>-1,9 + 7,8</a:t>
            </a:r>
          </a:p>
          <a:p>
            <a:pPr lvl="0"/>
            <a:r>
              <a:rPr lang="uk-UA" b="1" dirty="0" smtClean="0">
                <a:solidFill>
                  <a:srgbClr val="7030A0"/>
                </a:solidFill>
              </a:rPr>
              <a:t>-23,5 - 2</a:t>
            </a:r>
          </a:p>
          <a:p>
            <a:r>
              <a:rPr lang="uk-UA" b="1" dirty="0" smtClean="0">
                <a:solidFill>
                  <a:srgbClr val="7030A0"/>
                </a:solidFill>
              </a:rPr>
              <a:t>26,9 – 29,5</a:t>
            </a:r>
          </a:p>
          <a:p>
            <a:pPr lvl="0">
              <a:buNone/>
            </a:pPr>
            <a:r>
              <a:rPr lang="uk-UA" b="1" dirty="0" smtClean="0">
                <a:solidFill>
                  <a:srgbClr val="7030A0"/>
                </a:solidFill>
              </a:rPr>
              <a:t>   23,4 + (-12,5) + 12,6</a:t>
            </a:r>
          </a:p>
          <a:p>
            <a:endParaRPr lang="uk-UA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uk-UA" b="1" dirty="0" smtClean="0">
                <a:solidFill>
                  <a:srgbClr val="7030A0"/>
                </a:solidFill>
              </a:rPr>
              <a:t>         </a:t>
            </a:r>
            <a:r>
              <a:rPr lang="uk-UA" dirty="0" smtClean="0"/>
              <a:t>ІІ варіант</a:t>
            </a:r>
          </a:p>
          <a:p>
            <a:r>
              <a:rPr lang="uk-UA" dirty="0" smtClean="0"/>
              <a:t>Виконайте дії :</a:t>
            </a:r>
          </a:p>
          <a:p>
            <a:pPr lvl="0"/>
            <a:r>
              <a:rPr lang="uk-UA" dirty="0" smtClean="0"/>
              <a:t> -6,4 + 3,6</a:t>
            </a:r>
          </a:p>
          <a:p>
            <a:r>
              <a:rPr lang="uk-UA" dirty="0" smtClean="0"/>
              <a:t>-10,8 – 2,3</a:t>
            </a:r>
          </a:p>
          <a:p>
            <a:pPr lvl="0"/>
            <a:r>
              <a:rPr lang="uk-UA" dirty="0" smtClean="0"/>
              <a:t>-18,5 + (- 3,7)</a:t>
            </a:r>
          </a:p>
          <a:p>
            <a:r>
              <a:rPr lang="uk-UA" dirty="0" smtClean="0"/>
              <a:t>46,7 – 79,5</a:t>
            </a:r>
          </a:p>
          <a:p>
            <a:pPr lvl="0"/>
            <a:r>
              <a:rPr lang="uk-UA" dirty="0" smtClean="0"/>
              <a:t>17,8 + (-12,5) + 2,2</a:t>
            </a:r>
            <a:endParaRPr lang="uk-UA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2E5156-46D6-42A4-A1F5-801BE3E6736F}" type="datetime1">
              <a:rPr lang="ru-RU" smtClean="0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D7D9-5A17-4EB6-94A5-D49E9DFA9C50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7030A0"/>
                </a:solidFill>
              </a:rPr>
              <a:t>Тестові завдання</a:t>
            </a:r>
            <a:endParaRPr lang="uk-UA" b="1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14423"/>
            <a:ext cx="4040188" cy="642942"/>
          </a:xfrm>
        </p:spPr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pPr algn="ctr"/>
            <a:r>
              <a:rPr lang="uk-UA" dirty="0" smtClean="0"/>
              <a:t>І варіант</a:t>
            </a:r>
            <a:endParaRPr lang="uk-UA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uk-UA" sz="2000" b="1" dirty="0" smtClean="0">
                <a:solidFill>
                  <a:srgbClr val="7030A0"/>
                </a:solidFill>
              </a:rPr>
              <a:t>1. Укажіть від’ємне число:</a:t>
            </a:r>
          </a:p>
          <a:p>
            <a:pPr>
              <a:buNone/>
            </a:pPr>
            <a:r>
              <a:rPr lang="uk-UA" sz="2000" b="1" dirty="0" smtClean="0">
                <a:solidFill>
                  <a:srgbClr val="7030A0"/>
                </a:solidFill>
              </a:rPr>
              <a:t>М)0 ; Б)2/3  ; З) -1/7; А)18</a:t>
            </a:r>
          </a:p>
          <a:p>
            <a:pPr>
              <a:buNone/>
            </a:pPr>
            <a:r>
              <a:rPr lang="uk-UA" sz="2000" b="1" dirty="0" smtClean="0">
                <a:solidFill>
                  <a:srgbClr val="7030A0"/>
                </a:solidFill>
              </a:rPr>
              <a:t>2.Які числа є протилежні</a:t>
            </a:r>
            <a:r>
              <a:rPr lang="en-US" sz="2000" b="1" dirty="0" smtClean="0">
                <a:solidFill>
                  <a:srgbClr val="7030A0"/>
                </a:solidFill>
              </a:rPr>
              <a:t>?</a:t>
            </a:r>
            <a:endParaRPr lang="uk-UA" sz="20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uk-UA" sz="2000" b="1" dirty="0" smtClean="0">
                <a:solidFill>
                  <a:srgbClr val="7030A0"/>
                </a:solidFill>
              </a:rPr>
              <a:t>Н)0,4 і -2/5 ; О)5 і 0  ; Л) -5/6 і 6/5 </a:t>
            </a:r>
          </a:p>
          <a:p>
            <a:pPr>
              <a:buNone/>
            </a:pPr>
            <a:r>
              <a:rPr lang="uk-UA" sz="2000" b="1" dirty="0" smtClean="0">
                <a:solidFill>
                  <a:srgbClr val="7030A0"/>
                </a:solidFill>
              </a:rPr>
              <a:t>3.Виконайте додавання:</a:t>
            </a:r>
          </a:p>
          <a:p>
            <a:pPr>
              <a:buNone/>
            </a:pPr>
            <a:r>
              <a:rPr lang="uk-UA" sz="2000" b="1" dirty="0" smtClean="0">
                <a:solidFill>
                  <a:srgbClr val="7030A0"/>
                </a:solidFill>
              </a:rPr>
              <a:t>              12+(-8)</a:t>
            </a:r>
          </a:p>
          <a:p>
            <a:pPr>
              <a:buNone/>
            </a:pPr>
            <a:r>
              <a:rPr lang="uk-UA" sz="2000" b="1" dirty="0" smtClean="0">
                <a:solidFill>
                  <a:srgbClr val="7030A0"/>
                </a:solidFill>
              </a:rPr>
              <a:t>Д)20 ; А)4  ; Я) -4; Р)-20</a:t>
            </a:r>
          </a:p>
          <a:p>
            <a:pPr>
              <a:buNone/>
            </a:pPr>
            <a:r>
              <a:rPr lang="uk-UA" sz="2000" b="1" dirty="0" smtClean="0">
                <a:solidFill>
                  <a:srgbClr val="7030A0"/>
                </a:solidFill>
              </a:rPr>
              <a:t> 4. Виконайте віднімання:</a:t>
            </a:r>
          </a:p>
          <a:p>
            <a:pPr algn="ctr">
              <a:buNone/>
            </a:pPr>
            <a:r>
              <a:rPr lang="uk-UA" sz="2000" b="1" dirty="0" smtClean="0">
                <a:solidFill>
                  <a:srgbClr val="7030A0"/>
                </a:solidFill>
              </a:rPr>
              <a:t>-12-9</a:t>
            </a:r>
          </a:p>
          <a:p>
            <a:pPr algn="ctr">
              <a:buNone/>
            </a:pPr>
            <a:r>
              <a:rPr lang="uk-UA" sz="2000" b="1" dirty="0" smtClean="0">
                <a:solidFill>
                  <a:srgbClr val="7030A0"/>
                </a:solidFill>
              </a:rPr>
              <a:t>И)20 ; Ю)4  ; Б) -4; І)-20</a:t>
            </a:r>
          </a:p>
          <a:p>
            <a:pPr>
              <a:buNone/>
            </a:pPr>
            <a:endParaRPr lang="uk-UA" sz="2000" b="1" dirty="0" smtClean="0"/>
          </a:p>
          <a:p>
            <a:pPr>
              <a:buNone/>
            </a:pPr>
            <a:endParaRPr lang="uk-UA" sz="20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214423"/>
            <a:ext cx="4041775" cy="642942"/>
          </a:xfrm>
        </p:spPr>
        <p:txBody>
          <a:bodyPr/>
          <a:lstStyle/>
          <a:p>
            <a:pPr algn="ctr"/>
            <a:r>
              <a:rPr lang="uk-UA" dirty="0" smtClean="0"/>
              <a:t>ІІ варіант</a:t>
            </a:r>
            <a:endParaRPr lang="uk-UA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uk-UA" sz="2000" b="1" dirty="0" smtClean="0">
                <a:solidFill>
                  <a:srgbClr val="7030A0"/>
                </a:solidFill>
              </a:rPr>
              <a:t>1.Укажіть від’ємне число:</a:t>
            </a:r>
          </a:p>
          <a:p>
            <a:pPr>
              <a:buNone/>
            </a:pPr>
            <a:r>
              <a:rPr lang="uk-UA" sz="2000" b="1" dirty="0" smtClean="0">
                <a:solidFill>
                  <a:srgbClr val="7030A0"/>
                </a:solidFill>
              </a:rPr>
              <a:t>М)3 ; В) -2/5  ; А) 0; І)2,4</a:t>
            </a:r>
          </a:p>
          <a:p>
            <a:pPr>
              <a:buNone/>
            </a:pPr>
            <a:r>
              <a:rPr lang="uk-UA" sz="2000" b="1" dirty="0" smtClean="0">
                <a:solidFill>
                  <a:srgbClr val="7030A0"/>
                </a:solidFill>
              </a:rPr>
              <a:t>2.Які числа є протилежні</a:t>
            </a:r>
            <a:r>
              <a:rPr lang="en-US" sz="2000" b="1" dirty="0" smtClean="0">
                <a:solidFill>
                  <a:srgbClr val="7030A0"/>
                </a:solidFill>
              </a:rPr>
              <a:t>?</a:t>
            </a:r>
            <a:endParaRPr lang="uk-UA" sz="20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uk-UA" sz="2000" b="1" dirty="0" smtClean="0">
                <a:solidFill>
                  <a:srgbClr val="7030A0"/>
                </a:solidFill>
              </a:rPr>
              <a:t>О) 0 і 8; М)3/6 і -0,5; К)7/8 і -8/7</a:t>
            </a:r>
          </a:p>
          <a:p>
            <a:pPr>
              <a:buNone/>
            </a:pPr>
            <a:r>
              <a:rPr lang="uk-UA" sz="2000" b="1" dirty="0" smtClean="0">
                <a:solidFill>
                  <a:srgbClr val="7030A0"/>
                </a:solidFill>
              </a:rPr>
              <a:t>3.Виконайте додавання:</a:t>
            </a:r>
          </a:p>
          <a:p>
            <a:pPr>
              <a:buNone/>
            </a:pPr>
            <a:r>
              <a:rPr lang="uk-UA" sz="2000" b="1" dirty="0" smtClean="0">
                <a:solidFill>
                  <a:srgbClr val="7030A0"/>
                </a:solidFill>
              </a:rPr>
              <a:t>                       -7+10</a:t>
            </a:r>
          </a:p>
          <a:p>
            <a:pPr>
              <a:buNone/>
            </a:pPr>
            <a:r>
              <a:rPr lang="uk-UA" sz="2000" b="1" dirty="0" smtClean="0">
                <a:solidFill>
                  <a:srgbClr val="7030A0"/>
                </a:solidFill>
              </a:rPr>
              <a:t> Н)-3 ; </a:t>
            </a:r>
            <a:r>
              <a:rPr lang="en-US" sz="2000" b="1" dirty="0" smtClean="0">
                <a:solidFill>
                  <a:srgbClr val="7030A0"/>
                </a:solidFill>
              </a:rPr>
              <a:t>I</a:t>
            </a:r>
            <a:r>
              <a:rPr lang="uk-UA" sz="2000" b="1" dirty="0" smtClean="0">
                <a:solidFill>
                  <a:srgbClr val="7030A0"/>
                </a:solidFill>
              </a:rPr>
              <a:t>)</a:t>
            </a:r>
            <a:r>
              <a:rPr lang="en-US" sz="2000" b="1" dirty="0" smtClean="0">
                <a:solidFill>
                  <a:srgbClr val="7030A0"/>
                </a:solidFill>
              </a:rPr>
              <a:t>3</a:t>
            </a:r>
            <a:r>
              <a:rPr lang="uk-UA" sz="2000" b="1" dirty="0" smtClean="0">
                <a:solidFill>
                  <a:srgbClr val="7030A0"/>
                </a:solidFill>
              </a:rPr>
              <a:t>  ; З) </a:t>
            </a:r>
            <a:r>
              <a:rPr lang="en-US" sz="2000" b="1" dirty="0" smtClean="0">
                <a:solidFill>
                  <a:srgbClr val="7030A0"/>
                </a:solidFill>
              </a:rPr>
              <a:t>17</a:t>
            </a:r>
            <a:r>
              <a:rPr lang="uk-UA" sz="2000" b="1" dirty="0" smtClean="0">
                <a:solidFill>
                  <a:srgbClr val="7030A0"/>
                </a:solidFill>
              </a:rPr>
              <a:t>; Ч)-17</a:t>
            </a:r>
          </a:p>
          <a:p>
            <a:pPr>
              <a:buNone/>
            </a:pPr>
            <a:r>
              <a:rPr lang="uk-UA" sz="2000" b="1" dirty="0" smtClean="0">
                <a:solidFill>
                  <a:srgbClr val="7030A0"/>
                </a:solidFill>
              </a:rPr>
              <a:t>4.Виконайте віднімання:</a:t>
            </a:r>
          </a:p>
          <a:p>
            <a:pPr algn="ctr">
              <a:buNone/>
            </a:pPr>
            <a:r>
              <a:rPr lang="uk-UA" sz="2000" b="1" dirty="0" smtClean="0">
                <a:solidFill>
                  <a:srgbClr val="7030A0"/>
                </a:solidFill>
              </a:rPr>
              <a:t>-17-7</a:t>
            </a:r>
          </a:p>
          <a:p>
            <a:pPr algn="ctr">
              <a:buNone/>
            </a:pPr>
            <a:r>
              <a:rPr lang="uk-UA" sz="2000" b="1" dirty="0" smtClean="0">
                <a:solidFill>
                  <a:srgbClr val="7030A0"/>
                </a:solidFill>
              </a:rPr>
              <a:t>П)10 ; С)-10  ; Ю) -24; Щ)21</a:t>
            </a:r>
          </a:p>
          <a:p>
            <a:pPr algn="ctr">
              <a:buNone/>
            </a:pPr>
            <a:endParaRPr lang="uk-UA" sz="2000" dirty="0" smtClean="0"/>
          </a:p>
          <a:p>
            <a:pPr>
              <a:buNone/>
            </a:pPr>
            <a:endParaRPr lang="uk-UA" sz="200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BB5B72-B88C-46D1-B0BD-24997F4D88E0}" type="datetime1">
              <a:rPr lang="ru-RU" smtClean="0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5F408F-C1EB-47E4-8B6A-1E867298E067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EEE64A-638A-45D9-8CC8-9E6723537742}" type="datetime1">
              <a:rPr lang="ru-RU" smtClean="0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04E89-C4CF-4E54-9D58-8E8CA1BE482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1071546"/>
            <a:ext cx="700092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Вовк і заєць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рухалися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на велосипедах прямою дорогою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назустріч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один одному  в 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напрямку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до пункту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А.Заєць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їхав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швидкістю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15 км/год, а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вовк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швидкістю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20 км/год.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Вважатимемо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дорогу  координатною прямою, за початок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відліку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візьмемо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пункт А, а за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одиничний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відрізок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1 км. У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початковий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момент часу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координати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зайця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вовка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дорівнювали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(-70)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80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відповідно.Через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початку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відстань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ними буде 10 км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uk-UA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Які координати будуть мати вовк і заєць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uk-UA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43240" y="928670"/>
            <a:ext cx="33906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7030A0"/>
                </a:solidFill>
              </a:rPr>
              <a:t>Розв’яжіть задачу</a:t>
            </a:r>
            <a:endParaRPr 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EEE64A-638A-45D9-8CC8-9E6723537742}" type="datetime1">
              <a:rPr lang="ru-RU" smtClean="0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04E89-C4CF-4E54-9D58-8E8CA1BE482E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2071678"/>
            <a:ext cx="685801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+mn-lt"/>
                <a:sym typeface="Symbol" pitchFamily="18" charset="2"/>
              </a:rPr>
              <a:t> </a:t>
            </a:r>
            <a:r>
              <a:rPr lang="ru-RU" sz="2800" b="1" i="1" dirty="0" err="1" smtClean="0">
                <a:solidFill>
                  <a:srgbClr val="7030A0"/>
                </a:solidFill>
                <a:latin typeface="+mn-lt"/>
                <a:sym typeface="Symbol" pitchFamily="18" charset="2"/>
              </a:rPr>
              <a:t>х</a:t>
            </a:r>
            <a:r>
              <a:rPr lang="ru-RU" sz="2800" b="1" dirty="0" smtClean="0">
                <a:solidFill>
                  <a:srgbClr val="7030A0"/>
                </a:solidFill>
                <a:latin typeface="+mn-lt"/>
                <a:sym typeface="Symbol" pitchFamily="18" charset="2"/>
              </a:rPr>
              <a:t>-(-1,3)=4,8</a:t>
            </a:r>
            <a:br>
              <a:rPr lang="ru-RU" sz="2800" b="1" dirty="0" smtClean="0">
                <a:solidFill>
                  <a:srgbClr val="7030A0"/>
                </a:solidFill>
                <a:latin typeface="+mn-lt"/>
                <a:sym typeface="Symbol" pitchFamily="18" charset="2"/>
              </a:rPr>
            </a:br>
            <a:r>
              <a:rPr lang="uk-UA" sz="2800" b="1" dirty="0" smtClean="0">
                <a:solidFill>
                  <a:srgbClr val="7030A0"/>
                </a:solidFill>
                <a:latin typeface="+mn-lt"/>
              </a:rPr>
              <a:t>9,8-(4,8+</a:t>
            </a:r>
            <a:r>
              <a:rPr lang="uk-UA" sz="2800" b="1" i="1" dirty="0" smtClean="0">
                <a:solidFill>
                  <a:srgbClr val="7030A0"/>
                </a:solidFill>
                <a:latin typeface="+mn-lt"/>
              </a:rPr>
              <a:t>х</a:t>
            </a:r>
            <a:r>
              <a:rPr lang="uk-UA" sz="2800" b="1" dirty="0" smtClean="0">
                <a:solidFill>
                  <a:srgbClr val="7030A0"/>
                </a:solidFill>
                <a:latin typeface="+mn-lt"/>
              </a:rPr>
              <a:t>)=1,2</a:t>
            </a:r>
            <a:br>
              <a:rPr lang="uk-UA" sz="2800" b="1" dirty="0" smtClean="0">
                <a:solidFill>
                  <a:srgbClr val="7030A0"/>
                </a:solidFill>
                <a:latin typeface="+mn-lt"/>
              </a:rPr>
            </a:br>
            <a:r>
              <a:rPr lang="uk-UA" sz="2800" b="1" dirty="0" smtClean="0">
                <a:solidFill>
                  <a:srgbClr val="7030A0"/>
                </a:solidFill>
                <a:latin typeface="+mn-lt"/>
              </a:rPr>
              <a:t> </a:t>
            </a:r>
            <a:r>
              <a:rPr lang="uk-UA" sz="2800" b="1" i="1" dirty="0" smtClean="0">
                <a:solidFill>
                  <a:srgbClr val="7030A0"/>
                </a:solidFill>
                <a:latin typeface="+mn-lt"/>
              </a:rPr>
              <a:t>х</a:t>
            </a:r>
            <a:r>
              <a:rPr lang="uk-UA" sz="2800" b="1" dirty="0" smtClean="0">
                <a:solidFill>
                  <a:srgbClr val="7030A0"/>
                </a:solidFill>
                <a:latin typeface="+mn-lt"/>
              </a:rPr>
              <a:t>+23=18</a:t>
            </a:r>
            <a:br>
              <a:rPr lang="uk-UA" sz="2800" b="1" dirty="0" smtClean="0">
                <a:solidFill>
                  <a:srgbClr val="7030A0"/>
                </a:solidFill>
                <a:latin typeface="+mn-lt"/>
              </a:rPr>
            </a:br>
            <a:r>
              <a:rPr lang="uk-UA" sz="2800" b="1" dirty="0" smtClean="0">
                <a:solidFill>
                  <a:srgbClr val="7030A0"/>
                </a:solidFill>
                <a:latin typeface="+mn-lt"/>
              </a:rPr>
              <a:t> </a:t>
            </a:r>
            <a:r>
              <a:rPr lang="uk-UA" sz="2800" b="1" dirty="0" smtClean="0">
                <a:solidFill>
                  <a:srgbClr val="7030A0"/>
                </a:solidFill>
                <a:latin typeface="+mn-lt"/>
                <a:sym typeface="Symbol" pitchFamily="18" charset="2"/>
              </a:rPr>
              <a:t></a:t>
            </a:r>
            <a:r>
              <a:rPr lang="uk-UA" sz="2800" b="1" i="1" dirty="0" smtClean="0">
                <a:solidFill>
                  <a:srgbClr val="7030A0"/>
                </a:solidFill>
                <a:latin typeface="+mn-lt"/>
                <a:sym typeface="Symbol" pitchFamily="18" charset="2"/>
              </a:rPr>
              <a:t>х</a:t>
            </a:r>
            <a:r>
              <a:rPr lang="uk-UA" sz="2800" b="1" dirty="0" smtClean="0">
                <a:solidFill>
                  <a:srgbClr val="7030A0"/>
                </a:solidFill>
                <a:latin typeface="+mn-lt"/>
                <a:sym typeface="Symbol" pitchFamily="18" charset="2"/>
              </a:rPr>
              <a:t>+9</a:t>
            </a:r>
            <a:r>
              <a:rPr lang="uk-UA" sz="2800" b="1" dirty="0" smtClean="0">
                <a:solidFill>
                  <a:srgbClr val="7030A0"/>
                </a:solidFill>
                <a:latin typeface="+mn-lt"/>
              </a:rPr>
              <a:t>=27</a:t>
            </a:r>
            <a:endParaRPr lang="uk-UA" sz="2800" dirty="0"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71736" y="1142984"/>
            <a:ext cx="568367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 smtClean="0">
                <a:solidFill>
                  <a:srgbClr val="7030A0"/>
                </a:solidFill>
                <a:latin typeface="+mn-lt"/>
              </a:rPr>
              <a:t>Розв’яжіть рівняння</a:t>
            </a:r>
            <a:endParaRPr lang="uk-UA" sz="4400" dirty="0"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EEE64A-638A-45D9-8CC8-9E6723537742}" type="datetime1">
              <a:rPr lang="ru-RU" smtClean="0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04E89-C4CF-4E54-9D58-8E8CA1BE482E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00067" y="928670"/>
            <a:ext cx="814393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rgbClr val="7030A0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Яке </a:t>
            </a: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число </a:t>
            </a:r>
            <a:r>
              <a:rPr kumimoji="0" lang="uk-UA" sz="32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додатнє</a:t>
            </a: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чи від’ємне , дістанемо в результаті виконання дій? 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4282" y="3000372"/>
            <a:ext cx="3929281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1)-365 + 987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;</a:t>
            </a:r>
            <a:endParaRPr kumimoji="0" lang="uk-UA" sz="2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2) -19 + ( -17,76 ) – 234;</a:t>
            </a:r>
            <a:endParaRPr kumimoji="0" lang="uk-UA" sz="2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3)16,8 – ( - 34,9 ) + 12,46;</a:t>
            </a:r>
            <a:endParaRPr kumimoji="0" lang="uk-UA" sz="2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4) І – 36,4 </a:t>
            </a:r>
            <a:r>
              <a:rPr kumimoji="0" lang="uk-UA" sz="28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І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 + </a:t>
            </a:r>
            <a:r>
              <a:rPr kumimoji="0" lang="uk-UA" sz="28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І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 -23,4І</a:t>
            </a:r>
            <a:endParaRPr kumimoji="0" lang="uk-UA" sz="2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EEE64A-638A-45D9-8CC8-9E6723537742}" type="datetime1">
              <a:rPr lang="ru-RU" smtClean="0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04E89-C4CF-4E54-9D58-8E8CA1BE482E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285852" y="1857364"/>
            <a:ext cx="7858148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uk-UA" sz="5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Домашнє завдання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Повторити § 26, 27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Виконати № 1144, 1222</a:t>
            </a:r>
            <a:endParaRPr kumimoji="0" lang="uk-UA" sz="6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математика -  1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-  16</Template>
  <TotalTime>215</TotalTime>
  <Words>433</Words>
  <Application>Microsoft Office PowerPoint</Application>
  <PresentationFormat>Экран (4:3)</PresentationFormat>
  <Paragraphs>104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математика -  16</vt:lpstr>
      <vt:lpstr> Додавання і віднімання раціональних чисел    </vt:lpstr>
      <vt:lpstr>Інтерактивна вправа «Мікрофон» </vt:lpstr>
      <vt:lpstr>Виконайте додавання</vt:lpstr>
      <vt:lpstr>Самостійна робота</vt:lpstr>
      <vt:lpstr>Тестові завдання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dc:description>http://aida.ucoz.ru</dc:description>
  <cp:lastModifiedBy>Наталія Сергієнко</cp:lastModifiedBy>
  <cp:revision>28</cp:revision>
  <dcterms:created xsi:type="dcterms:W3CDTF">2014-02-19T19:54:51Z</dcterms:created>
  <dcterms:modified xsi:type="dcterms:W3CDTF">2021-03-31T17:53:16Z</dcterms:modified>
</cp:coreProperties>
</file>