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5" r:id="rId3"/>
    <p:sldId id="267" r:id="rId4"/>
    <p:sldId id="269" r:id="rId5"/>
    <p:sldId id="270" r:id="rId6"/>
    <p:sldId id="268" r:id="rId7"/>
    <p:sldId id="274" r:id="rId8"/>
    <p:sldId id="276" r:id="rId9"/>
    <p:sldId id="277" r:id="rId1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589" y="-1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509CBD9-1CFC-4DC3-9BAA-E1CF25763489}" type="datetimeFigureOut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714C9A-0F96-4B0A-B5C3-99AEA7DA839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226514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51BD4-2073-49B7-AD91-5C93CA42EE75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C253F-2B15-4E65-BF61-A759DE58F07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338991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620716-9409-40FC-9A49-FDA2F854B174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81E741-ABA7-4115-94FE-55453C1EA2A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1013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ACCD6-3295-444E-83A9-E283A5665AB8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68546-2B6A-4A04-B0AE-0547C3F0948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6084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149EDE-D9DA-4385-8DD4-785E2403A986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FFE35-9BF3-44BE-BF1B-1CB6EC3ED3C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5944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6F0EC4-0F32-4F70-9AEE-BD1C2F26A40D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6A326C-DAE2-4214-A6AD-FD4B34A9FEF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686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2E5156-46D6-42A4-A1F5-801BE3E6736F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8D7D9-5A17-4EB6-94A5-D49E9DFA9C5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2103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BB5B72-B88C-46D1-B0BD-24997F4D88E0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5F408F-C1EB-47E4-8B6A-1E867298E06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5984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60F387-3DEB-4198-86C3-3522D0AE6679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2F279-9FB4-456D-B3A2-1420723878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24050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EEE64A-638A-45D9-8CC8-9E6723537742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804E89-C4CF-4E54-9D58-8E8CA1BE482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891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99333D-0CB4-4191-B011-A7E33DB4E485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833550-2182-414C-BB03-3323B05ABA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94297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BD64AC-7293-46F4-A466-2A98807F083C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F1A468-F415-4DE7-A9F2-46C5C937380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659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6C4BD8A9-8D37-4973-96A8-AC593FE100FF}" type="datetime1">
              <a:rPr lang="ru-RU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00F1977-DD4F-4840-9D32-CFF6112090D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Заголовок 1"/>
          <p:cNvSpPr>
            <a:spLocks noGrp="1"/>
          </p:cNvSpPr>
          <p:nvPr>
            <p:ph type="ctrTitle"/>
          </p:nvPr>
        </p:nvSpPr>
        <p:spPr>
          <a:xfrm>
            <a:off x="611560" y="1772816"/>
            <a:ext cx="7772400" cy="1714512"/>
          </a:xfrm>
        </p:spPr>
        <p:txBody>
          <a:bodyPr/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uk-UA" b="1" dirty="0" smtClean="0">
                <a:solidFill>
                  <a:srgbClr val="7030A0"/>
                </a:solidFill>
              </a:rPr>
              <a:t>Додавання і віднімання раціональних чисел   </a:t>
            </a:r>
            <a:r>
              <a:rPr lang="uk-UA" b="1" dirty="0">
                <a:solidFill>
                  <a:srgbClr val="7030A0"/>
                </a:solidFill>
              </a:rPr>
              <a:t/>
            </a:r>
            <a:br>
              <a:rPr lang="uk-UA" b="1" dirty="0">
                <a:solidFill>
                  <a:srgbClr val="7030A0"/>
                </a:solidFill>
              </a:rPr>
            </a:br>
            <a:endParaRPr lang="uk-UA" b="1" dirty="0" smtClean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355976" y="3356992"/>
            <a:ext cx="5040560" cy="1752600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Тарабаса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Надія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 smtClean="0">
                <a:solidFill>
                  <a:schemeClr val="tx1"/>
                </a:solidFill>
              </a:rPr>
              <a:t>Михайлівна</a:t>
            </a:r>
            <a:r>
              <a:rPr lang="ru-RU" sz="1400" dirty="0" smtClean="0">
                <a:solidFill>
                  <a:schemeClr val="tx1"/>
                </a:solidFill>
              </a:rPr>
              <a:t>,</a:t>
            </a:r>
            <a:endParaRPr lang="ru-RU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>
                <a:solidFill>
                  <a:schemeClr val="tx1"/>
                </a:solidFill>
              </a:rPr>
              <a:t>учитель математики,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спеціаліст</a:t>
            </a:r>
            <a:r>
              <a:rPr lang="ru-RU" sz="1400" dirty="0">
                <a:solidFill>
                  <a:schemeClr val="tx1"/>
                </a:solidFill>
              </a:rPr>
              <a:t> І </a:t>
            </a:r>
            <a:r>
              <a:rPr lang="ru-RU" sz="1400" dirty="0" err="1">
                <a:solidFill>
                  <a:schemeClr val="tx1"/>
                </a:solidFill>
              </a:rPr>
              <a:t>кваліфікаційної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категорії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Рожнівського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ліцею</a:t>
            </a:r>
            <a:r>
              <a:rPr lang="ru-RU" sz="1400" dirty="0">
                <a:solidFill>
                  <a:schemeClr val="tx1"/>
                </a:solidFill>
              </a:rPr>
              <a:t> «</a:t>
            </a:r>
            <a:r>
              <a:rPr lang="ru-RU" sz="1400" dirty="0" err="1">
                <a:solidFill>
                  <a:schemeClr val="tx1"/>
                </a:solidFill>
              </a:rPr>
              <a:t>Гуцульщина</a:t>
            </a:r>
            <a:r>
              <a:rPr lang="ru-RU" sz="1400" dirty="0">
                <a:solidFill>
                  <a:schemeClr val="tx1"/>
                </a:solidFill>
              </a:rPr>
              <a:t>»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імені</a:t>
            </a:r>
            <a:r>
              <a:rPr lang="ru-RU" sz="1400" dirty="0">
                <a:solidFill>
                  <a:schemeClr val="tx1"/>
                </a:solidFill>
              </a:rPr>
              <a:t> Федора </a:t>
            </a:r>
            <a:r>
              <a:rPr lang="ru-RU" sz="1400" dirty="0" err="1">
                <a:solidFill>
                  <a:schemeClr val="tx1"/>
                </a:solidFill>
              </a:rPr>
              <a:t>Погребенника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Рожнівської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сільської</a:t>
            </a:r>
            <a:r>
              <a:rPr lang="ru-RU" sz="1400" dirty="0">
                <a:solidFill>
                  <a:schemeClr val="tx1"/>
                </a:solidFill>
              </a:rPr>
              <a:t> ради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Косівського</a:t>
            </a:r>
            <a:r>
              <a:rPr lang="ru-RU" sz="1400" dirty="0">
                <a:solidFill>
                  <a:schemeClr val="tx1"/>
                </a:solidFill>
              </a:rPr>
              <a:t> району </a:t>
            </a:r>
          </a:p>
          <a:p>
            <a:pPr algn="l" fontAlgn="auto">
              <a:spcAft>
                <a:spcPts val="0"/>
              </a:spcAft>
              <a:defRPr/>
            </a:pPr>
            <a:r>
              <a:rPr lang="ru-RU" sz="1400" dirty="0" err="1">
                <a:solidFill>
                  <a:schemeClr val="tx1"/>
                </a:solidFill>
              </a:rPr>
              <a:t>Івано-Франківської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області</a:t>
            </a:r>
            <a:endParaRPr lang="ru-RU" sz="1400" dirty="0">
              <a:solidFill>
                <a:schemeClr val="tx1"/>
              </a:solidFill>
            </a:endParaRPr>
          </a:p>
          <a:p>
            <a:pPr algn="l" fontAlgn="auto">
              <a:spcAft>
                <a:spcPts val="0"/>
              </a:spcAft>
              <a:buFont typeface="Arial" pitchFamily="34" charset="0"/>
              <a:buNone/>
              <a:defRPr/>
            </a:pPr>
            <a:endParaRPr lang="ru-RU" sz="1400" dirty="0" smtClean="0">
              <a:solidFill>
                <a:schemeClr val="tx1"/>
              </a:solidFill>
            </a:endParaRPr>
          </a:p>
        </p:txBody>
      </p:sp>
      <p:pic>
        <p:nvPicPr>
          <p:cNvPr id="1026" name="Picture 2" descr="H:\Documents and Settings\Aida\Рабочий стол\текстуры и фоны, клипарты\Scool_objekts\scool (90)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4875" y="5643563"/>
            <a:ext cx="2016125" cy="6111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H:\Documents and Settings\Aida\Рабочий стол\текстуры и фоны, клипарты\Scool_objekts\scool (45)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688" y="4857750"/>
            <a:ext cx="701675" cy="922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H:\Documents and Settings\Aida\Рабочий стол\текстуры и фоны, клипарты\Scool_objekts\scool (46)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2250" y="5786438"/>
            <a:ext cx="1135063" cy="6016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Дата 7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AD13E8D-F691-4D57-B03E-C4269066FBC3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 tmFilter="0,0; .5, 1; 1, 1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2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 tmFilter="0,0; .5, 1; 1, 1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0" dur="500" tmFilter="0,0; .5, 1; 1, 1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9" dur="500" tmFilter="0,0; .5, 1; 1, 1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8" dur="500" tmFilter="0,0; .5, 1; 1, 1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7" dur="500" tmFilter="0,0; .5, 1; 1, 1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2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6" dur="500" tmFilter="0,0; .5, 1; 1, 1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000" i="1" dirty="0" smtClean="0"/>
              <a:t>Інтерактивна вправа «Мікрофон»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/>
          <a:lstStyle/>
          <a:p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</a:rPr>
              <a:t>Які числа ми вивчаємо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</a:rPr>
              <a:t>?</a:t>
            </a:r>
            <a:endParaRPr lang="uk-UA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</a:rPr>
              <a:t>Які числа називаються додатними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</a:rPr>
              <a:t> ?</a:t>
            </a:r>
            <a:endParaRPr lang="uk-UA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</a:rPr>
              <a:t>Які числа називаються від’ємними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</a:rPr>
              <a:t>?</a:t>
            </a:r>
            <a:endParaRPr lang="uk-UA" dirty="0" smtClean="0">
              <a:solidFill>
                <a:srgbClr val="7030A0"/>
              </a:solidFill>
              <a:latin typeface="Times New Roman" pitchFamily="18" charset="0"/>
            </a:endParaRPr>
          </a:p>
          <a:p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</a:rPr>
              <a:t>Де позначаються числа?</a:t>
            </a:r>
          </a:p>
          <a:p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</a:rPr>
              <a:t>Де на практиці використовують від’ємні числа?</a:t>
            </a:r>
          </a:p>
          <a:p>
            <a:r>
              <a:rPr lang="uk-UA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Що ви можете сказати про число 0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uk-UA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uk-UA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149EDE-D9DA-4385-8DD4-785E2403A986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C3FFE35-9BF3-44BE-BF1B-1CB6EC3ED3C8}" type="slidenum">
              <a:rPr lang="ru-RU" smtClean="0"/>
              <a:pPr>
                <a:defRPr/>
              </a:pPr>
              <a:t>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>
                <a:solidFill>
                  <a:srgbClr val="7030A0"/>
                </a:solidFill>
              </a:rPr>
              <a:t>Виконайте</a:t>
            </a:r>
            <a:r>
              <a:rPr lang="ru-RU" dirty="0" smtClean="0">
                <a:solidFill>
                  <a:srgbClr val="7030A0"/>
                </a:solidFill>
              </a:rPr>
              <a:t> </a:t>
            </a:r>
            <a:r>
              <a:rPr lang="ru-RU" dirty="0" err="1" smtClean="0">
                <a:solidFill>
                  <a:srgbClr val="7030A0"/>
                </a:solidFill>
              </a:rPr>
              <a:t>додавання</a:t>
            </a:r>
            <a:endParaRPr lang="uk-UA" dirty="0">
              <a:solidFill>
                <a:srgbClr val="7030A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2E5156-46D6-42A4-A1F5-801BE3E6736F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D7D9-5A17-4EB6-94A5-D49E9DFA9C50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4286248" y="3143248"/>
            <a:ext cx="714380" cy="7143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-45</a:t>
            </a:r>
            <a:endParaRPr lang="uk-UA" dirty="0"/>
          </a:p>
        </p:txBody>
      </p:sp>
      <p:sp>
        <p:nvSpPr>
          <p:cNvPr id="10" name="Овал 9"/>
          <p:cNvSpPr/>
          <p:nvPr/>
        </p:nvSpPr>
        <p:spPr>
          <a:xfrm>
            <a:off x="4214810" y="1643050"/>
            <a:ext cx="785818" cy="150019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-28</a:t>
            </a:r>
            <a:endParaRPr lang="uk-UA" dirty="0"/>
          </a:p>
        </p:txBody>
      </p:sp>
      <p:sp>
        <p:nvSpPr>
          <p:cNvPr id="11" name="Овал 10"/>
          <p:cNvSpPr/>
          <p:nvPr/>
        </p:nvSpPr>
        <p:spPr>
          <a:xfrm rot="19851755">
            <a:off x="4865355" y="2522664"/>
            <a:ext cx="1595552" cy="739346"/>
          </a:xfrm>
          <a:prstGeom prst="ellipse">
            <a:avLst/>
          </a:prstGeom>
          <a:ln/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36</a:t>
            </a:r>
            <a:endParaRPr lang="uk-UA" dirty="0"/>
          </a:p>
        </p:txBody>
      </p:sp>
      <p:sp>
        <p:nvSpPr>
          <p:cNvPr id="12" name="Овал 11"/>
          <p:cNvSpPr/>
          <p:nvPr/>
        </p:nvSpPr>
        <p:spPr>
          <a:xfrm rot="17947768">
            <a:off x="3259446" y="2159933"/>
            <a:ext cx="781514" cy="1543038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9,4</a:t>
            </a:r>
            <a:endParaRPr lang="uk-UA" dirty="0"/>
          </a:p>
        </p:txBody>
      </p:sp>
      <p:sp>
        <p:nvSpPr>
          <p:cNvPr id="13" name="Овал 12"/>
          <p:cNvSpPr/>
          <p:nvPr/>
        </p:nvSpPr>
        <p:spPr>
          <a:xfrm rot="2549136">
            <a:off x="3307539" y="3411506"/>
            <a:ext cx="798457" cy="1643074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-35</a:t>
            </a:r>
            <a:endParaRPr lang="uk-UA" dirty="0"/>
          </a:p>
        </p:txBody>
      </p:sp>
      <p:sp>
        <p:nvSpPr>
          <p:cNvPr id="14" name="Овал 13"/>
          <p:cNvSpPr/>
          <p:nvPr/>
        </p:nvSpPr>
        <p:spPr>
          <a:xfrm rot="2385153">
            <a:off x="4866180" y="3690163"/>
            <a:ext cx="1557540" cy="812880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0,35</a:t>
            </a:r>
            <a:endParaRPr lang="uk-UA" dirty="0"/>
          </a:p>
        </p:txBody>
      </p:sp>
      <p:sp>
        <p:nvSpPr>
          <p:cNvPr id="15" name="Содержимое 3"/>
          <p:cNvSpPr txBox="1">
            <a:spLocks/>
          </p:cNvSpPr>
          <p:nvPr/>
        </p:nvSpPr>
        <p:spPr bwMode="auto">
          <a:xfrm>
            <a:off x="4719639" y="1671640"/>
            <a:ext cx="4038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Char char="•"/>
              <a:tabLst/>
              <a:defRPr/>
            </a:pPr>
            <a:endParaRPr kumimoji="0" lang="uk-UA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4286248" y="3857628"/>
            <a:ext cx="798457" cy="1535822"/>
          </a:xfrm>
          <a:prstGeom prst="ellipse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-5,2</a:t>
            </a:r>
            <a:endParaRPr lang="uk-U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Самостійна робота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І варіант</a:t>
            </a:r>
          </a:p>
          <a:p>
            <a:pPr lvl="0"/>
            <a:r>
              <a:rPr lang="uk-UA" b="1" dirty="0" smtClean="0"/>
              <a:t>Виконайте дії :</a:t>
            </a:r>
          </a:p>
          <a:p>
            <a:pPr lvl="0"/>
            <a:r>
              <a:rPr lang="uk-UA" b="1" dirty="0" smtClean="0">
                <a:solidFill>
                  <a:srgbClr val="7030A0"/>
                </a:solidFill>
              </a:rPr>
              <a:t> -4,6 +(- 3,5)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-1,9 + 7,8</a:t>
            </a:r>
          </a:p>
          <a:p>
            <a:pPr lvl="0"/>
            <a:r>
              <a:rPr lang="uk-UA" b="1" dirty="0" smtClean="0">
                <a:solidFill>
                  <a:srgbClr val="7030A0"/>
                </a:solidFill>
              </a:rPr>
              <a:t>-23,5 - 2</a:t>
            </a:r>
          </a:p>
          <a:p>
            <a:r>
              <a:rPr lang="uk-UA" b="1" dirty="0" smtClean="0">
                <a:solidFill>
                  <a:srgbClr val="7030A0"/>
                </a:solidFill>
              </a:rPr>
              <a:t>26,9 – 29,5</a:t>
            </a:r>
          </a:p>
          <a:p>
            <a:pPr lvl="0">
              <a:buNone/>
            </a:pPr>
            <a:r>
              <a:rPr lang="uk-UA" b="1" dirty="0" smtClean="0">
                <a:solidFill>
                  <a:srgbClr val="7030A0"/>
                </a:solidFill>
              </a:rPr>
              <a:t>   23,4 + (-12,5) + 12,6</a:t>
            </a:r>
          </a:p>
          <a:p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uk-UA" b="1" dirty="0" smtClean="0">
                <a:solidFill>
                  <a:srgbClr val="7030A0"/>
                </a:solidFill>
              </a:rPr>
              <a:t>         </a:t>
            </a:r>
            <a:r>
              <a:rPr lang="uk-UA" dirty="0" smtClean="0"/>
              <a:t>ІІ варіант</a:t>
            </a:r>
          </a:p>
          <a:p>
            <a:r>
              <a:rPr lang="uk-UA" dirty="0" smtClean="0"/>
              <a:t>Виконайте дії :</a:t>
            </a:r>
          </a:p>
          <a:p>
            <a:pPr lvl="0"/>
            <a:r>
              <a:rPr lang="uk-UA" dirty="0" smtClean="0"/>
              <a:t> -6,4 + 3,6</a:t>
            </a:r>
          </a:p>
          <a:p>
            <a:r>
              <a:rPr lang="uk-UA" dirty="0" smtClean="0"/>
              <a:t>-10,8 – 2,3</a:t>
            </a:r>
          </a:p>
          <a:p>
            <a:pPr lvl="0"/>
            <a:r>
              <a:rPr lang="uk-UA" dirty="0" smtClean="0"/>
              <a:t>-18,5 + (- 3,7)</a:t>
            </a:r>
          </a:p>
          <a:p>
            <a:r>
              <a:rPr lang="uk-UA" dirty="0" smtClean="0"/>
              <a:t>46,7 – 79,5</a:t>
            </a:r>
          </a:p>
          <a:p>
            <a:pPr lvl="0"/>
            <a:r>
              <a:rPr lang="uk-UA" dirty="0" smtClean="0"/>
              <a:t>17,8 + (-12,5) + 2,2</a:t>
            </a:r>
            <a:endParaRPr lang="uk-UA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6F2E5156-46D6-42A4-A1F5-801BE3E6736F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358D7D9-5A17-4EB6-94A5-D49E9DFA9C50}" type="slidenum">
              <a:rPr lang="ru-RU" smtClean="0"/>
              <a:pPr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7030A0"/>
                </a:solidFill>
              </a:rPr>
              <a:t>Тестові завдання</a:t>
            </a:r>
            <a:endParaRPr lang="uk-UA" b="1" dirty="0">
              <a:solidFill>
                <a:srgbClr val="7030A0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14423"/>
            <a:ext cx="4040188" cy="642942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endParaRPr lang="uk-UA" dirty="0" smtClean="0"/>
          </a:p>
          <a:p>
            <a:pPr algn="ctr"/>
            <a:r>
              <a:rPr lang="uk-UA" dirty="0" smtClean="0"/>
              <a:t>І варіант</a:t>
            </a:r>
            <a:endParaRPr lang="uk-UA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1. Укажіть від’ємне число: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М)0 ; Б)2/3  ; З) -1/7; А)18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2.Які числа є протилежні</a:t>
            </a:r>
            <a:r>
              <a:rPr lang="en-US" sz="2000" b="1" dirty="0" smtClean="0">
                <a:solidFill>
                  <a:srgbClr val="7030A0"/>
                </a:solidFill>
              </a:rPr>
              <a:t>?</a:t>
            </a:r>
            <a:endParaRPr lang="uk-UA" sz="2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Н)0,4 і -2/5 ; О)5 і 0  ; Л) -5/6 і 6/5 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3.Виконайте додавання: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              12+(-8)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Д)20 ; А)4  ; Я) -4; Р)-20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 4. Виконайте віднімання:</a:t>
            </a:r>
          </a:p>
          <a:p>
            <a:pPr algn="ctr"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-12-9</a:t>
            </a:r>
          </a:p>
          <a:p>
            <a:pPr algn="ctr"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И)20 ; Ю)4  ; Б) -4; І)-20</a:t>
            </a:r>
          </a:p>
          <a:p>
            <a:pPr>
              <a:buNone/>
            </a:pPr>
            <a:endParaRPr lang="uk-UA" sz="2000" b="1" dirty="0" smtClean="0"/>
          </a:p>
          <a:p>
            <a:pPr>
              <a:buNone/>
            </a:pPr>
            <a:endParaRPr lang="uk-UA" sz="2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214423"/>
            <a:ext cx="4041775" cy="642942"/>
          </a:xfrm>
        </p:spPr>
        <p:txBody>
          <a:bodyPr/>
          <a:lstStyle/>
          <a:p>
            <a:pPr algn="ctr"/>
            <a:r>
              <a:rPr lang="uk-UA" dirty="0" smtClean="0"/>
              <a:t>ІІ варіант</a:t>
            </a:r>
            <a:endParaRPr lang="uk-UA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1.Укажіть від’ємне число: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М)3 ; В) -2/5  ; А) 0; І)2,4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2.Які числа є протилежні</a:t>
            </a:r>
            <a:r>
              <a:rPr lang="en-US" sz="2000" b="1" dirty="0" smtClean="0">
                <a:solidFill>
                  <a:srgbClr val="7030A0"/>
                </a:solidFill>
              </a:rPr>
              <a:t>?</a:t>
            </a:r>
            <a:endParaRPr lang="uk-UA" sz="2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О) 0 і 8; М)3/6 і -0,5; К)7/8 і -8/7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3.Виконайте додавання: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                       -7+10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 Н)-3 ; </a:t>
            </a:r>
            <a:r>
              <a:rPr lang="en-US" sz="2000" b="1" dirty="0" smtClean="0">
                <a:solidFill>
                  <a:srgbClr val="7030A0"/>
                </a:solidFill>
              </a:rPr>
              <a:t>I</a:t>
            </a:r>
            <a:r>
              <a:rPr lang="uk-UA" sz="2000" b="1" dirty="0" smtClean="0">
                <a:solidFill>
                  <a:srgbClr val="7030A0"/>
                </a:solidFill>
              </a:rPr>
              <a:t>)</a:t>
            </a:r>
            <a:r>
              <a:rPr lang="en-US" sz="2000" b="1" dirty="0" smtClean="0">
                <a:solidFill>
                  <a:srgbClr val="7030A0"/>
                </a:solidFill>
              </a:rPr>
              <a:t>3</a:t>
            </a:r>
            <a:r>
              <a:rPr lang="uk-UA" sz="2000" b="1" dirty="0" smtClean="0">
                <a:solidFill>
                  <a:srgbClr val="7030A0"/>
                </a:solidFill>
              </a:rPr>
              <a:t>  ; З) </a:t>
            </a:r>
            <a:r>
              <a:rPr lang="en-US" sz="2000" b="1" dirty="0" smtClean="0">
                <a:solidFill>
                  <a:srgbClr val="7030A0"/>
                </a:solidFill>
              </a:rPr>
              <a:t>17</a:t>
            </a:r>
            <a:r>
              <a:rPr lang="uk-UA" sz="2000" b="1" dirty="0" smtClean="0">
                <a:solidFill>
                  <a:srgbClr val="7030A0"/>
                </a:solidFill>
              </a:rPr>
              <a:t>; Ч)-17</a:t>
            </a:r>
          </a:p>
          <a:p>
            <a:pPr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4.Виконайте віднімання:</a:t>
            </a:r>
          </a:p>
          <a:p>
            <a:pPr algn="ctr"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-17-7</a:t>
            </a:r>
          </a:p>
          <a:p>
            <a:pPr algn="ctr">
              <a:buNone/>
            </a:pPr>
            <a:r>
              <a:rPr lang="uk-UA" sz="2000" b="1" dirty="0" smtClean="0">
                <a:solidFill>
                  <a:srgbClr val="7030A0"/>
                </a:solidFill>
              </a:rPr>
              <a:t>П)10 ; С)-10  ; Ю) -24; Щ)21</a:t>
            </a:r>
          </a:p>
          <a:p>
            <a:pPr algn="ctr">
              <a:buNone/>
            </a:pPr>
            <a:endParaRPr lang="uk-UA" sz="2000" dirty="0" smtClean="0"/>
          </a:p>
          <a:p>
            <a:pPr>
              <a:buNone/>
            </a:pPr>
            <a:endParaRPr lang="uk-UA" sz="2000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5BB5B72-B88C-46D1-B0BD-24997F4D88E0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5F408F-C1EB-47E4-8B6A-1E867298E067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EE64A-638A-45D9-8CC8-9E6723537742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04E89-C4CF-4E54-9D58-8E8CA1BE482E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1000100" y="1071546"/>
            <a:ext cx="700092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Вовк і заєць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рухалися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на велосипедах прямою дорогою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назустріч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один одному  в 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напрямку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до пункту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А.Заєць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їхав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15 км/год, 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швидкістю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20 км/год.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Вважатимемо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дорогу  координатною прямою, за початок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відліку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якої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візьмемо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пункт А, а за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одиничний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відрізок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– 1 км. У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початковий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момент часу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координати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зайця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вовка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дорівнювали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(-70)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80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відповідно.Через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який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час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після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початку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руху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відстань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між</a:t>
            </a:r>
            <a:r>
              <a:rPr lang="ru-RU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ними буде 10 км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r>
              <a:rPr lang="uk-UA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Які координати будуть мати вовк і заєць</a:t>
            </a:r>
            <a:r>
              <a:rPr lang="en-US" sz="2400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?</a:t>
            </a:r>
            <a:endParaRPr lang="uk-UA" dirty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143240" y="928670"/>
            <a:ext cx="339060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uk-UA" sz="2800" b="1" dirty="0" smtClean="0">
                <a:solidFill>
                  <a:srgbClr val="7030A0"/>
                </a:solidFill>
              </a:rPr>
              <a:t>Розв’яжіть задачу</a:t>
            </a:r>
            <a:endParaRPr lang="uk-UA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EE64A-638A-45D9-8CC8-9E6723537742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04E89-C4CF-4E54-9D58-8E8CA1BE482E}" type="slidenum">
              <a:rPr lang="ru-RU" smtClean="0"/>
              <a:pPr>
                <a:defRPr/>
              </a:pPr>
              <a:t>7</a:t>
            </a:fld>
            <a:endParaRPr lang="ru-RU"/>
          </a:p>
        </p:txBody>
      </p:sp>
      <p:sp>
        <p:nvSpPr>
          <p:cNvPr id="5" name="Прямоугольник 4"/>
          <p:cNvSpPr/>
          <p:nvPr/>
        </p:nvSpPr>
        <p:spPr>
          <a:xfrm>
            <a:off x="785786" y="2071678"/>
            <a:ext cx="6858016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 smtClean="0">
                <a:solidFill>
                  <a:srgbClr val="7030A0"/>
                </a:solidFill>
                <a:latin typeface="+mn-lt"/>
                <a:sym typeface="Symbol" pitchFamily="18" charset="2"/>
              </a:rPr>
              <a:t> </a:t>
            </a:r>
            <a:r>
              <a:rPr lang="ru-RU" sz="2800" b="1" i="1" dirty="0" err="1" smtClean="0">
                <a:solidFill>
                  <a:srgbClr val="7030A0"/>
                </a:solidFill>
                <a:latin typeface="+mn-lt"/>
                <a:sym typeface="Symbol" pitchFamily="18" charset="2"/>
              </a:rPr>
              <a:t>х</a:t>
            </a:r>
            <a:r>
              <a:rPr lang="ru-RU" sz="2800" b="1" dirty="0" smtClean="0">
                <a:solidFill>
                  <a:srgbClr val="7030A0"/>
                </a:solidFill>
                <a:latin typeface="+mn-lt"/>
                <a:sym typeface="Symbol" pitchFamily="18" charset="2"/>
              </a:rPr>
              <a:t>-(-1,3)=4,8</a:t>
            </a:r>
            <a:br>
              <a:rPr lang="ru-RU" sz="2800" b="1" dirty="0" smtClean="0">
                <a:solidFill>
                  <a:srgbClr val="7030A0"/>
                </a:solidFill>
                <a:latin typeface="+mn-lt"/>
                <a:sym typeface="Symbol" pitchFamily="18" charset="2"/>
              </a:rPr>
            </a:br>
            <a:r>
              <a:rPr lang="uk-UA" sz="2800" b="1" dirty="0" smtClean="0">
                <a:solidFill>
                  <a:srgbClr val="7030A0"/>
                </a:solidFill>
                <a:latin typeface="+mn-lt"/>
              </a:rPr>
              <a:t>9,8-(4,8+</a:t>
            </a:r>
            <a:r>
              <a:rPr lang="uk-UA" sz="2800" b="1" i="1" dirty="0" smtClean="0">
                <a:solidFill>
                  <a:srgbClr val="7030A0"/>
                </a:solidFill>
                <a:latin typeface="+mn-lt"/>
              </a:rPr>
              <a:t>х</a:t>
            </a:r>
            <a:r>
              <a:rPr lang="uk-UA" sz="2800" b="1" dirty="0" smtClean="0">
                <a:solidFill>
                  <a:srgbClr val="7030A0"/>
                </a:solidFill>
                <a:latin typeface="+mn-lt"/>
              </a:rPr>
              <a:t>)=1,2</a:t>
            </a:r>
            <a:br>
              <a:rPr lang="uk-UA" sz="2800" b="1" dirty="0" smtClean="0">
                <a:solidFill>
                  <a:srgbClr val="7030A0"/>
                </a:solidFill>
                <a:latin typeface="+mn-lt"/>
              </a:rPr>
            </a:br>
            <a:r>
              <a:rPr lang="uk-UA" sz="28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uk-UA" sz="2800" b="1" i="1" dirty="0" smtClean="0">
                <a:solidFill>
                  <a:srgbClr val="7030A0"/>
                </a:solidFill>
                <a:latin typeface="+mn-lt"/>
              </a:rPr>
              <a:t>х</a:t>
            </a:r>
            <a:r>
              <a:rPr lang="uk-UA" sz="2800" b="1" dirty="0" smtClean="0">
                <a:solidFill>
                  <a:srgbClr val="7030A0"/>
                </a:solidFill>
                <a:latin typeface="+mn-lt"/>
              </a:rPr>
              <a:t>+23=18</a:t>
            </a:r>
            <a:br>
              <a:rPr lang="uk-UA" sz="2800" b="1" dirty="0" smtClean="0">
                <a:solidFill>
                  <a:srgbClr val="7030A0"/>
                </a:solidFill>
                <a:latin typeface="+mn-lt"/>
              </a:rPr>
            </a:br>
            <a:r>
              <a:rPr lang="uk-UA" sz="2800" b="1" dirty="0" smtClean="0">
                <a:solidFill>
                  <a:srgbClr val="7030A0"/>
                </a:solidFill>
                <a:latin typeface="+mn-lt"/>
              </a:rPr>
              <a:t> </a:t>
            </a:r>
            <a:r>
              <a:rPr lang="uk-UA" sz="2800" b="1" dirty="0" smtClean="0">
                <a:solidFill>
                  <a:srgbClr val="7030A0"/>
                </a:solidFill>
                <a:latin typeface="+mn-lt"/>
                <a:sym typeface="Symbol" pitchFamily="18" charset="2"/>
              </a:rPr>
              <a:t></a:t>
            </a:r>
            <a:r>
              <a:rPr lang="uk-UA" sz="2800" b="1" i="1" dirty="0" smtClean="0">
                <a:solidFill>
                  <a:srgbClr val="7030A0"/>
                </a:solidFill>
                <a:latin typeface="+mn-lt"/>
                <a:sym typeface="Symbol" pitchFamily="18" charset="2"/>
              </a:rPr>
              <a:t>х</a:t>
            </a:r>
            <a:r>
              <a:rPr lang="uk-UA" sz="2800" b="1" dirty="0" smtClean="0">
                <a:solidFill>
                  <a:srgbClr val="7030A0"/>
                </a:solidFill>
                <a:latin typeface="+mn-lt"/>
                <a:sym typeface="Symbol" pitchFamily="18" charset="2"/>
              </a:rPr>
              <a:t>+9</a:t>
            </a:r>
            <a:r>
              <a:rPr lang="uk-UA" sz="2800" b="1" dirty="0" smtClean="0">
                <a:solidFill>
                  <a:srgbClr val="7030A0"/>
                </a:solidFill>
                <a:latin typeface="+mn-lt"/>
              </a:rPr>
              <a:t>=27</a:t>
            </a:r>
            <a:endParaRPr lang="uk-UA" sz="2800" dirty="0"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571736" y="1142984"/>
            <a:ext cx="5683673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uk-UA" sz="4400" b="1" dirty="0" smtClean="0">
                <a:solidFill>
                  <a:srgbClr val="7030A0"/>
                </a:solidFill>
                <a:latin typeface="+mn-lt"/>
              </a:rPr>
              <a:t>Розв’яжіть рівняння</a:t>
            </a:r>
            <a:endParaRPr lang="uk-UA" sz="4400" dirty="0">
              <a:latin typeface="+mn-lt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EE64A-638A-45D9-8CC8-9E6723537742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04E89-C4CF-4E54-9D58-8E8CA1BE482E}" type="slidenum">
              <a:rPr lang="ru-RU" smtClean="0"/>
              <a:pPr>
                <a:defRPr/>
              </a:pPr>
              <a:t>8</a:t>
            </a:fld>
            <a:endParaRPr lang="ru-RU"/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000067" y="928670"/>
            <a:ext cx="8143933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i="0" u="none" strike="noStrike" cap="none" normalizeH="0" baseline="0" smtClean="0">
              <a:ln>
                <a:noFill/>
              </a:ln>
              <a:solidFill>
                <a:srgbClr val="7030A0"/>
              </a:solidFill>
              <a:effectLst/>
              <a:latin typeface="Calibri" pitchFamily="34" charset="0"/>
              <a:ea typeface="Times New Roman" pitchFamily="18" charset="0"/>
              <a:cs typeface="Calibri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3200" b="1" i="0" u="none" strike="noStrike" cap="none" normalizeH="0" baseline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Яке 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число </a:t>
            </a:r>
            <a:r>
              <a:rPr kumimoji="0" lang="uk-UA" sz="32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додатнє</a:t>
            </a:r>
            <a:r>
              <a:rPr kumimoji="0" lang="uk-UA" sz="32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чи від’ємне , дістанемо в результаті виконання дій? </a:t>
            </a:r>
            <a:endParaRPr kumimoji="0" lang="uk-UA" sz="32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14282" y="3000372"/>
            <a:ext cx="3929281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1)-365 + 987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;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2) -19 + ( -17,76 ) – 234;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3)16,8 – ( - 34,9 ) + 12,46;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4) І – 36,4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І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+ </a:t>
            </a:r>
            <a:r>
              <a:rPr kumimoji="0" lang="uk-UA" sz="2800" b="1" i="0" u="none" strike="noStrike" cap="none" normalizeH="0" baseline="0" dirty="0" err="1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І</a:t>
            </a:r>
            <a:r>
              <a:rPr kumimoji="0" lang="uk-UA" sz="28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 -23,4І</a:t>
            </a:r>
            <a:endParaRPr kumimoji="0" lang="uk-UA" sz="2800" b="1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EEE64A-638A-45D9-8CC8-9E6723537742}" type="datetime1">
              <a:rPr lang="ru-RU" smtClean="0"/>
              <a:pPr>
                <a:defRPr/>
              </a:pPr>
              <a:t>31.03.2021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http://aida.ucoz.ru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C804E89-C4CF-4E54-9D58-8E8CA1BE482E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1285852" y="1857364"/>
            <a:ext cx="7858148" cy="22775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4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Calibri" pitchFamily="34" charset="0"/>
                <a:ea typeface="Times New Roman" pitchFamily="18" charset="0"/>
                <a:cs typeface="Calibri" pitchFamily="34" charset="0"/>
              </a:rPr>
              <a:t> </a:t>
            </a:r>
            <a:r>
              <a:rPr kumimoji="0" lang="uk-UA" sz="5400" b="1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Домашнє завдання</a:t>
            </a:r>
            <a:endParaRPr kumimoji="0" lang="uk-UA" sz="28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Повторити § 26, 27</a:t>
            </a:r>
            <a:endParaRPr kumimoji="0" lang="uk-UA" sz="20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4400" b="0" i="0" u="none" strike="noStrike" cap="none" normalizeH="0" baseline="0" dirty="0" smtClean="0">
                <a:ln>
                  <a:noFill/>
                </a:ln>
                <a:solidFill>
                  <a:srgbClr val="7030A0"/>
                </a:solidFill>
                <a:effectLst/>
                <a:latin typeface="+mn-lt"/>
                <a:ea typeface="Times New Roman" pitchFamily="18" charset="0"/>
                <a:cs typeface="Calibri" pitchFamily="34" charset="0"/>
              </a:rPr>
              <a:t>Виконати № 1144, 1222</a:t>
            </a:r>
            <a:endParaRPr kumimoji="0" lang="uk-UA" sz="6600" b="0" i="0" u="none" strike="noStrike" cap="none" normalizeH="0" baseline="0" dirty="0" smtClean="0">
              <a:ln>
                <a:noFill/>
              </a:ln>
              <a:solidFill>
                <a:srgbClr val="7030A0"/>
              </a:solidFill>
              <a:effectLst/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математика -  16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математика -  16</Template>
  <TotalTime>215</TotalTime>
  <Words>433</Words>
  <Application>Microsoft Office PowerPoint</Application>
  <PresentationFormat>Экран (4:3)</PresentationFormat>
  <Paragraphs>104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математика -  16</vt:lpstr>
      <vt:lpstr> Додавання і віднімання раціональних чисел    </vt:lpstr>
      <vt:lpstr>Інтерактивна вправа «Мікрофон» </vt:lpstr>
      <vt:lpstr>Виконайте додавання</vt:lpstr>
      <vt:lpstr>Самостійна робота</vt:lpstr>
      <vt:lpstr>Тестові завдання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dc:description>http://aida.ucoz.ru</dc:description>
  <cp:lastModifiedBy>Наталія Сергієнко</cp:lastModifiedBy>
  <cp:revision>28</cp:revision>
  <dcterms:created xsi:type="dcterms:W3CDTF">2014-02-19T19:54:51Z</dcterms:created>
  <dcterms:modified xsi:type="dcterms:W3CDTF">2021-03-31T17:53:16Z</dcterms:modified>
</cp:coreProperties>
</file>