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75" r:id="rId4"/>
    <p:sldId id="283" r:id="rId5"/>
    <p:sldId id="289" r:id="rId6"/>
    <p:sldId id="284" r:id="rId7"/>
    <p:sldId id="290" r:id="rId8"/>
    <p:sldId id="285" r:id="rId9"/>
    <p:sldId id="288" r:id="rId10"/>
    <p:sldId id="286" r:id="rId11"/>
    <p:sldId id="287" r:id="rId12"/>
    <p:sldId id="292" r:id="rId13"/>
    <p:sldId id="279" r:id="rId14"/>
    <p:sldId id="263" r:id="rId15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843C"/>
    <a:srgbClr val="7A3239"/>
    <a:srgbClr val="71C2FF"/>
    <a:srgbClr val="CFFBBF"/>
    <a:srgbClr val="C4F6DB"/>
    <a:srgbClr val="FEE0F8"/>
    <a:srgbClr val="F0D5CA"/>
    <a:srgbClr val="9DD9E7"/>
    <a:srgbClr val="E4F7FA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028BFE-128A-42F1-A11B-7FA9ACDAD49F}" type="datetime1">
              <a:rPr lang="uk-UA" smtClean="0"/>
              <a:pPr algn="r" rtl="0"/>
              <a:t>03.03.2021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uk-UA" smtClean="0"/>
              <a:pPr algn="r"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E4278A-8B6C-4970-803F-5F8C9103A773}" type="datetime1">
              <a:rPr lang="uk-UA" smtClean="0"/>
              <a:pPr/>
              <a:t>03.03.2021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84" name="Група 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9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grpSp>
        <p:nvGrpSpPr>
          <p:cNvPr id="98" name="Група 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11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grpSp>
        <p:nvGrpSpPr>
          <p:cNvPr id="112" name="Група 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25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26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37E297-BBE5-47EA-9421-42B6D1076A94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DE2EAA9-AA8D-469F-9075-97060C06C645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8" name="Група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іліні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4E23D-BC5C-4C31-8216-7C4E94D2E725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C3F8FB-B9B6-407F-B651-397F2C68460C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CBB241-EEC8-4294-AD17-25A955EE8532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03964C-0CE6-4B48-BA3E-1432582E3429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4333F3-BC16-4265-8824-7CDED5841AB2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E02068-1416-46EB-8DDA-483E89B32E1E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DCE796-1974-46A8-B1F8-D020B3DDC6BB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4D2F14-88B2-4739-875A-322EA5B86B27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9" name="Група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6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39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а 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0" name="Місце для тексту 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4AC9CC-D0B4-4D4C-B143-6BBA8F1C06F2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52" name="Група 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9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1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а 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8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2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а 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9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80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3" name="Місце для тексту 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AD4AE-A456-4992-BF47-7F9B5B946A0F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B281E8D-D242-4D45-B477-5579D7A48CCD}" type="datetime1">
              <a:rPr lang="uk-UA" smtClean="0"/>
              <a:pPr/>
              <a:t>03.03.2021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8605" y="782595"/>
            <a:ext cx="6115008" cy="2798805"/>
          </a:xfrm>
        </p:spPr>
        <p:txBody>
          <a:bodyPr rtlCol="0">
            <a:noAutofit/>
          </a:bodyPr>
          <a:lstStyle/>
          <a:p>
            <a:pPr lvl="0" algn="ctr"/>
            <a:r>
              <a:rPr lang="uk-UA" sz="2800" b="1" dirty="0" smtClean="0">
                <a:solidFill>
                  <a:srgbClr val="3F843C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Здійснення уявної подорожі уздовж </a:t>
            </a:r>
            <a:br>
              <a:rPr lang="uk-UA" sz="2800" b="1" dirty="0" smtClean="0">
                <a:solidFill>
                  <a:srgbClr val="3F843C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uk-UA" sz="2800" b="1" dirty="0" smtClean="0">
                <a:solidFill>
                  <a:srgbClr val="3F843C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50-ї паралелі: складання карти маршруту з позначенням країн, природних об’єктів та природних комплексів</a:t>
            </a:r>
            <a:r>
              <a:rPr lang="uk-UA" sz="2800" b="1" dirty="0" smtClean="0">
                <a:solidFill>
                  <a:srgbClr val="3F84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3F843C"/>
                </a:solidFill>
                <a:latin typeface="Arial" pitchFamily="34" charset="0"/>
                <a:cs typeface="Arial" pitchFamily="34" charset="0"/>
              </a:rPr>
            </a:br>
            <a:endParaRPr lang="uk-UA" sz="2800" b="1" dirty="0">
              <a:solidFill>
                <a:srgbClr val="3F843C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7028466" cy="1546654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2800" b="1" dirty="0" smtClean="0">
                <a:solidFill>
                  <a:srgbClr val="7A3239"/>
                </a:solidFill>
              </a:rPr>
              <a:t>Дослідження 7 клас </a:t>
            </a:r>
          </a:p>
          <a:p>
            <a:pPr algn="ctr" rtl="0"/>
            <a:endParaRPr lang="uk-UA" sz="2800" b="1" dirty="0" smtClean="0">
              <a:solidFill>
                <a:srgbClr val="7A3239"/>
              </a:solidFill>
            </a:endParaRPr>
          </a:p>
          <a:p>
            <a:pPr algn="ctr" rtl="0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Вчитель Шаповал С. Я. </a:t>
            </a:r>
            <a:endParaRPr lang="uk-U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Картинки по запросу &quot;школа малюн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869" y="0"/>
            <a:ext cx="2471353" cy="3495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4355285" cy="12192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3F843C"/>
                </a:solidFill>
              </a:rPr>
              <a:t>Міста</a:t>
            </a:r>
            <a:endParaRPr lang="ru-RU" sz="4800" b="1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882" y="1752599"/>
            <a:ext cx="5140410" cy="4730579"/>
          </a:xfrm>
        </p:spPr>
        <p:txBody>
          <a:bodyPr>
            <a:normAutofit fontScale="40000" lnSpcReduction="20000"/>
          </a:bodyPr>
          <a:lstStyle/>
          <a:p>
            <a:r>
              <a:rPr lang="uk-UA" sz="5500" dirty="0" smtClean="0"/>
              <a:t>На контурній карті позначте міста, які знаходяться на 50-ій паралелі. Використайте політичну карту та різні джерела інформації.</a:t>
            </a:r>
          </a:p>
          <a:p>
            <a:r>
              <a:rPr lang="uk-UA" sz="5500" dirty="0" smtClean="0"/>
              <a:t>Підготуйте повідомлення чи презентацію про  місто (на вибір).</a:t>
            </a:r>
            <a:endParaRPr lang="ru-RU" sz="5500" dirty="0" smtClean="0"/>
          </a:p>
          <a:p>
            <a:pPr>
              <a:buNone/>
            </a:pPr>
            <a:r>
              <a:rPr lang="uk-UA" sz="4300" b="1" dirty="0" smtClean="0"/>
              <a:t>Франкфурт-на-Майні                  Прага               </a:t>
            </a:r>
          </a:p>
          <a:p>
            <a:pPr>
              <a:buNone/>
            </a:pPr>
            <a:r>
              <a:rPr lang="uk-UA" sz="4300" b="1" dirty="0" smtClean="0"/>
              <a:t>Краків                                              </a:t>
            </a:r>
            <a:r>
              <a:rPr lang="uk-UA" sz="4300" b="1" dirty="0" err="1" smtClean="0"/>
              <a:t>Сокаль</a:t>
            </a:r>
            <a:r>
              <a:rPr lang="uk-UA" sz="4300" b="1" dirty="0" smtClean="0"/>
              <a:t>                              </a:t>
            </a:r>
          </a:p>
          <a:p>
            <a:pPr>
              <a:buNone/>
            </a:pPr>
            <a:r>
              <a:rPr lang="uk-UA" sz="4300" b="1" dirty="0" smtClean="0"/>
              <a:t>Почаїв                                              Київ</a:t>
            </a:r>
          </a:p>
          <a:p>
            <a:pPr>
              <a:buNone/>
            </a:pPr>
            <a:r>
              <a:rPr lang="uk-UA" sz="4300" b="1" dirty="0" smtClean="0"/>
              <a:t>Харків                                              Актюбінськ</a:t>
            </a:r>
          </a:p>
          <a:p>
            <a:pPr>
              <a:buNone/>
            </a:pPr>
            <a:r>
              <a:rPr lang="uk-UA" sz="4300" b="1" dirty="0" smtClean="0"/>
              <a:t>Семипалатинськ                Комсомольськ-на-Амурі </a:t>
            </a:r>
          </a:p>
          <a:p>
            <a:pPr>
              <a:buNone/>
            </a:pPr>
            <a:endParaRPr lang="uk-UA" b="1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026" name="AutoShape 2" descr="Картинки по запросу &quot;карта євразії міс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&quot;карта євразії міс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карта євразії міс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0270" y="3698790"/>
            <a:ext cx="3822355" cy="2946149"/>
          </a:xfrm>
          <a:prstGeom prst="rect">
            <a:avLst/>
          </a:prstGeom>
          <a:noFill/>
        </p:spPr>
      </p:pic>
      <p:pic>
        <p:nvPicPr>
          <p:cNvPr id="7" name="Рисунок 6" descr="C:\Users\Дом\Desktop\70b545f43e38df09deca9d80b78_7_0_380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033" y="156519"/>
            <a:ext cx="2361686" cy="17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Thumbnail of fram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4626" y="1024559"/>
            <a:ext cx="2358168" cy="1768627"/>
          </a:xfrm>
          <a:prstGeom prst="rect">
            <a:avLst/>
          </a:prstGeom>
          <a:noFill/>
        </p:spPr>
      </p:pic>
      <p:pic>
        <p:nvPicPr>
          <p:cNvPr id="9" name="Picture 4" descr="Thumbnail of fram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1795" y="2191264"/>
            <a:ext cx="2003939" cy="15029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3F843C"/>
                </a:solidFill>
              </a:rPr>
              <a:t>Об’єкти спадщини ЮНЕСКО </a:t>
            </a:r>
            <a:endParaRPr lang="ru-RU" sz="4800" b="1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04238" y="1752600"/>
            <a:ext cx="5019376" cy="42291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Зайдіть на сторінку </a:t>
            </a:r>
            <a:r>
              <a:rPr lang="uk-UA" dirty="0" err="1" smtClean="0"/>
              <a:t>Вікіпедії</a:t>
            </a:r>
            <a:r>
              <a:rPr lang="uk-UA" dirty="0" smtClean="0"/>
              <a:t> та визначте найвідоміші об'єкти природної спадщини ЮНЕСКО, які знаходяться на 50-ій паралелі.  Позначте їх на контурній карті.  Підготуйте повідомлення чи презентацію про  однин об'єкт (на вибір).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1\Downloads\Политическая карта Еврази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24" b="20134"/>
          <a:stretch/>
        </p:blipFill>
        <p:spPr bwMode="auto">
          <a:xfrm>
            <a:off x="987103" y="1648325"/>
            <a:ext cx="5065240" cy="35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336" y="3064476"/>
            <a:ext cx="1103870" cy="255373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50789"/>
            <a:ext cx="11384692" cy="579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/>
              <a:t>Пам'ятник</a:t>
            </a:r>
            <a:r>
              <a:rPr lang="ru-RU" sz="1800" b="1" dirty="0" smtClean="0"/>
              <a:t> 50-й </a:t>
            </a:r>
            <a:r>
              <a:rPr lang="ru-RU" sz="1800" b="1" dirty="0" err="1" smtClean="0"/>
              <a:t>паралелі</a:t>
            </a:r>
            <a:r>
              <a:rPr lang="ru-RU" sz="1800" b="1" dirty="0" smtClean="0"/>
              <a:t> </a:t>
            </a:r>
            <a:r>
              <a:rPr lang="en-US" sz="1800" b="1" dirty="0" smtClean="0"/>
              <a:t> - </a:t>
            </a:r>
            <a:r>
              <a:rPr lang="ru-RU" sz="1800" b="1" dirty="0" err="1" smtClean="0"/>
              <a:t>оригінальний</a:t>
            </a:r>
            <a:r>
              <a:rPr lang="ru-RU" sz="1800" b="1" dirty="0" smtClean="0"/>
              <a:t> знак в </a:t>
            </a:r>
            <a:r>
              <a:rPr lang="ru-RU" sz="1800" b="1" dirty="0" err="1" smtClean="0"/>
              <a:t>Харкові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символізує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Харків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найбільшим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містом</a:t>
            </a:r>
            <a:r>
              <a:rPr lang="ru-RU" sz="1800" b="1" dirty="0" smtClean="0"/>
              <a:t> на 50-й </a:t>
            </a:r>
            <a:r>
              <a:rPr lang="ru-RU" sz="1800" b="1" dirty="0" err="1" smtClean="0"/>
              <a:t>паралелі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північної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широти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Встановлений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Міському</a:t>
            </a:r>
            <a:r>
              <a:rPr lang="ru-RU" sz="1800" b="1" dirty="0" smtClean="0"/>
              <a:t> саду </a:t>
            </a:r>
            <a:r>
              <a:rPr lang="ru-RU" sz="1800" b="1" dirty="0" err="1" smtClean="0"/>
              <a:t>імені</a:t>
            </a:r>
            <a:r>
              <a:rPr lang="ru-RU" sz="1800" b="1" dirty="0" smtClean="0"/>
              <a:t> Т. Г. </a:t>
            </a:r>
            <a:r>
              <a:rPr lang="ru-RU" sz="1800" b="1" dirty="0" err="1" smtClean="0"/>
              <a:t>Шевченка</a:t>
            </a:r>
            <a:r>
              <a:rPr lang="ru-RU" sz="1800" b="1" dirty="0" smtClean="0"/>
              <a:t> точно по </a:t>
            </a:r>
            <a:r>
              <a:rPr lang="ru-RU" sz="1800" b="1" dirty="0" err="1" smtClean="0"/>
              <a:t>лінії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проходження</a:t>
            </a:r>
            <a:r>
              <a:rPr lang="ru-RU" sz="1800" b="1" dirty="0" smtClean="0"/>
              <a:t> 50-й </a:t>
            </a:r>
            <a:r>
              <a:rPr lang="ru-RU" sz="1800" b="1" dirty="0" err="1" smtClean="0"/>
              <a:t>паралелі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північної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широти</a:t>
            </a:r>
            <a:r>
              <a:rPr lang="ru-RU" sz="1800" b="1" dirty="0" smtClean="0"/>
              <a:t>.</a:t>
            </a:r>
          </a:p>
          <a:p>
            <a:pPr>
              <a:buNone/>
            </a:pPr>
            <a:r>
              <a:rPr lang="uk-UA" sz="1800" b="1" dirty="0" smtClean="0"/>
              <a:t>Софійський собор і Києво-Печерська  лавра.</a:t>
            </a:r>
          </a:p>
          <a:p>
            <a:pPr>
              <a:buNone/>
            </a:pPr>
            <a:r>
              <a:rPr lang="ru-RU" sz="1800" b="1" i="1" dirty="0" err="1" smtClean="0"/>
              <a:t>Кафедральний</a:t>
            </a:r>
            <a:r>
              <a:rPr lang="ru-RU" sz="1800" b="1" i="1" dirty="0" smtClean="0"/>
              <a:t> собор </a:t>
            </a:r>
            <a:r>
              <a:rPr lang="ru-RU" sz="1800" b="1" i="1" dirty="0" err="1" smtClean="0"/>
              <a:t>Нотр-Дам</a:t>
            </a:r>
            <a:r>
              <a:rPr lang="ru-RU" sz="1800" b="1" i="1" dirty="0" smtClean="0"/>
              <a:t> у </a:t>
            </a:r>
            <a:r>
              <a:rPr lang="ru-RU" sz="1800" b="1" i="1" dirty="0" err="1" smtClean="0"/>
              <a:t>місті</a:t>
            </a:r>
            <a:r>
              <a:rPr lang="ru-RU" sz="1800" b="1" i="1" dirty="0" smtClean="0"/>
              <a:t> Турне</a:t>
            </a:r>
          </a:p>
          <a:p>
            <a:pPr>
              <a:buNone/>
            </a:pPr>
            <a:r>
              <a:rPr lang="uk-UA" sz="1800" b="1" i="1" dirty="0" smtClean="0"/>
              <a:t>Історичний центр Праги (Чехія)</a:t>
            </a:r>
          </a:p>
          <a:p>
            <a:pPr>
              <a:buNone/>
            </a:pPr>
            <a:r>
              <a:rPr lang="uk-UA" sz="1800" b="1" i="1" dirty="0" smtClean="0"/>
              <a:t>Золоті гори Алтаю (Росія)</a:t>
            </a:r>
            <a:endParaRPr lang="ru-RU" sz="1800" dirty="0"/>
          </a:p>
        </p:txBody>
      </p:sp>
      <p:pic>
        <p:nvPicPr>
          <p:cNvPr id="53250" name="Picture 2" descr="http://archive.kontrakty.ua/uploads/images/2011/unesco/alta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1091" y="4261132"/>
            <a:ext cx="2660821" cy="1952074"/>
          </a:xfrm>
          <a:prstGeom prst="rect">
            <a:avLst/>
          </a:prstGeom>
          <a:noFill/>
        </p:spPr>
      </p:pic>
      <p:sp>
        <p:nvSpPr>
          <p:cNvPr id="53252" name="AutoShape 4" descr="Картинки по запросу &quot;Пам'ятник 50-й паралел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Картинки по запросу &quot;Пам'ятник 50-й паралел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10" y="3616734"/>
            <a:ext cx="1759518" cy="2347461"/>
          </a:xfrm>
          <a:prstGeom prst="rect">
            <a:avLst/>
          </a:prstGeom>
          <a:noFill/>
        </p:spPr>
      </p:pic>
      <p:pic>
        <p:nvPicPr>
          <p:cNvPr id="53255" name="Picture 7" descr="C:\Users\Дом\Desktop\5c409253412e8------------------------------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8692" y="1997163"/>
            <a:ext cx="2561968" cy="1946075"/>
          </a:xfrm>
          <a:prstGeom prst="rect">
            <a:avLst/>
          </a:prstGeom>
          <a:noFill/>
        </p:spPr>
      </p:pic>
      <p:pic>
        <p:nvPicPr>
          <p:cNvPr id="53256" name="Picture 8" descr="C:\Users\Дом\Desktop\Kievo-Pecherskaya-lavr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331" y="2002050"/>
            <a:ext cx="2490883" cy="1836782"/>
          </a:xfrm>
          <a:prstGeom prst="rect">
            <a:avLst/>
          </a:prstGeom>
          <a:noFill/>
        </p:spPr>
      </p:pic>
      <p:pic>
        <p:nvPicPr>
          <p:cNvPr id="53257" name="Picture 9" descr="C:\Users\Дом\Desktop\notr-dam_v_turne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9059" y="4109137"/>
            <a:ext cx="2627869" cy="1907048"/>
          </a:xfrm>
          <a:prstGeom prst="rect">
            <a:avLst/>
          </a:prstGeom>
          <a:noFill/>
        </p:spPr>
      </p:pic>
      <p:pic>
        <p:nvPicPr>
          <p:cNvPr id="53258" name="Picture 10" descr="C:\Users\Дом\Desktop\unnam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815" y="4270418"/>
            <a:ext cx="2767915" cy="1962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37" y="167781"/>
            <a:ext cx="8221210" cy="110069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3F843C"/>
                </a:solidFill>
              </a:rPr>
              <a:t>Опрацювання інформації</a:t>
            </a:r>
            <a:endParaRPr lang="ru-RU" sz="4800" b="1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506" y="1309816"/>
            <a:ext cx="8774732" cy="467188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Групування, порівняння,  зведення у таблиці,        складання презентацій,  картосхем, робота    з контурною картою  тощо. </a:t>
            </a: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6548" y="5512323"/>
          <a:ext cx="7466203" cy="728520"/>
        </p:xfrm>
        <a:graphic>
          <a:graphicData uri="http://schemas.openxmlformats.org/drawingml/2006/table">
            <a:tbl>
              <a:tblPr/>
              <a:tblGrid>
                <a:gridCol w="1386863"/>
                <a:gridCol w="1551407"/>
                <a:gridCol w="1292839"/>
                <a:gridCol w="1002929"/>
                <a:gridCol w="1202733"/>
                <a:gridCol w="1029432"/>
              </a:tblGrid>
              <a:tr h="52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 природної зони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Географічне положення 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Особливості клімату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Грунти</a:t>
                      </a: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Рослинний світ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Тваринний світ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BF"/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52329" y="2561841"/>
          <a:ext cx="745464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2170"/>
                <a:gridCol w="6652470"/>
              </a:tblGrid>
              <a:tr h="315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 з/п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1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Особливості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розміщення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природних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зон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Євразії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1C2FF"/>
                    </a:solidFill>
                  </a:tcPr>
                </a:tc>
              </a:tr>
              <a:tr h="552889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CFFB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Чіткий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широтної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зональності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рівнинах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внутрішніх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частинах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материка.</a:t>
                      </a:r>
                      <a:endParaRPr lang="ru-RU" dirty="0"/>
                    </a:p>
                  </a:txBody>
                  <a:tcPr>
                    <a:solidFill>
                      <a:srgbClr val="CFFBBF"/>
                    </a:solidFill>
                  </a:tcPr>
                </a:tc>
              </a:tr>
              <a:tr h="552889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DD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широтної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зональності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розміщенні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зон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заході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сході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материка.</a:t>
                      </a:r>
                      <a:endParaRPr lang="ru-RU" dirty="0"/>
                    </a:p>
                  </a:txBody>
                  <a:tcPr>
                    <a:solidFill>
                      <a:srgbClr val="9DD9E7"/>
                    </a:solidFill>
                  </a:tcPr>
                </a:tc>
              </a:tr>
              <a:tr h="315937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0D5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займають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помірного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поясу.</a:t>
                      </a:r>
                      <a:endParaRPr lang="ru-RU" dirty="0"/>
                    </a:p>
                  </a:txBody>
                  <a:tcPr>
                    <a:solidFill>
                      <a:srgbClr val="F0D5CA"/>
                    </a:solidFill>
                  </a:tcPr>
                </a:tc>
              </a:tr>
              <a:tr h="315937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EE0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поширення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пустельних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зон.</a:t>
                      </a:r>
                      <a:endParaRPr lang="ru-RU" dirty="0"/>
                    </a:p>
                  </a:txBody>
                  <a:tcPr>
                    <a:solidFill>
                      <a:srgbClr val="FEE0F8"/>
                    </a:solidFill>
                  </a:tcPr>
                </a:tc>
              </a:tr>
              <a:tr h="315937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C4F6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Різноманітні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прояви 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поширення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висотної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rgbClr val="C4F6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155091" y="453080"/>
            <a:ext cx="7976761" cy="840261"/>
          </a:xfrm>
        </p:spPr>
        <p:txBody>
          <a:bodyPr rtlCol="0"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3F843C"/>
                </a:solidFill>
              </a:rPr>
              <a:t>Висновки</a:t>
            </a:r>
            <a:endParaRPr lang="uk-UA" sz="480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3319849" y="1260389"/>
            <a:ext cx="7803763" cy="4349579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 </a:t>
            </a:r>
            <a:endParaRPr lang="ru-RU" sz="2000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5438" y="1458097"/>
            <a:ext cx="6787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A3239"/>
                </a:solidFill>
              </a:rPr>
              <a:t>Оскільки територія Євразії лежить і усіх кліматичних поясах Північної півкулі, тут сформувалися всі відомі на планеті природні зони. </a:t>
            </a:r>
            <a:r>
              <a:rPr lang="ru-RU" sz="2000" b="1" dirty="0" smtClean="0">
                <a:solidFill>
                  <a:srgbClr val="7A3239"/>
                </a:solidFill>
              </a:rPr>
              <a:t>На материку </a:t>
            </a:r>
            <a:r>
              <a:rPr lang="uk-UA" sz="2000" b="1" dirty="0" smtClean="0">
                <a:solidFill>
                  <a:srgbClr val="7A3239"/>
                </a:solidFill>
              </a:rPr>
              <a:t>більшою мірою проявляється широтна зональність природних зон. Через зміну кліматичних умов Євразії, від узбережжя вглиб материка вони поступово переходять одна в іншу. Останнім часом особливого значення набуває антропогенний фактор, адже компоненти природи все більше змінюються під впливом господарської діяльності.</a:t>
            </a:r>
            <a:endParaRPr lang="ru-RU" sz="2000" b="1" dirty="0" smtClean="0">
              <a:solidFill>
                <a:srgbClr val="7A3239"/>
              </a:solidFill>
            </a:endParaRPr>
          </a:p>
          <a:p>
            <a:r>
              <a:rPr lang="uk-UA" sz="2000" b="1" dirty="0" smtClean="0">
                <a:solidFill>
                  <a:srgbClr val="7A3239"/>
                </a:solidFill>
              </a:rPr>
              <a:t>Головними причинами, від яких залежить розташування природних зон Євразії, є зміна температурних умов, річна кількість опадів, особливості рельєфу.</a:t>
            </a:r>
            <a:endParaRPr lang="ru-RU" sz="2000" b="1" dirty="0" smtClean="0">
              <a:solidFill>
                <a:srgbClr val="7A323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80022" y="304800"/>
            <a:ext cx="4876801" cy="782595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4800" b="1" dirty="0" smtClean="0">
                <a:solidFill>
                  <a:srgbClr val="3F843C"/>
                </a:solidFill>
              </a:rPr>
              <a:t>Завдання</a:t>
            </a:r>
            <a:endParaRPr lang="uk-UA" sz="4800" b="1" dirty="0">
              <a:solidFill>
                <a:srgbClr val="3F843C"/>
              </a:solidFill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509320" y="1153297"/>
            <a:ext cx="5651156" cy="2405449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За картами атласу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уявну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 материком </a:t>
            </a:r>
            <a:r>
              <a:rPr lang="ru-RU" dirty="0" err="1" smtClean="0"/>
              <a:t>Євразії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50-ої </a:t>
            </a:r>
            <a:r>
              <a:rPr lang="ru-RU" dirty="0" err="1" smtClean="0"/>
              <a:t>паралелі</a:t>
            </a:r>
            <a:r>
              <a:rPr lang="ru-RU" dirty="0" smtClean="0"/>
              <a:t>.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та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перетинає</a:t>
            </a:r>
            <a:r>
              <a:rPr lang="ru-RU" dirty="0" smtClean="0"/>
              <a:t> дана </a:t>
            </a:r>
            <a:r>
              <a:rPr lang="ru-RU" dirty="0" err="1" smtClean="0"/>
              <a:t>паралель</a:t>
            </a:r>
            <a:r>
              <a:rPr lang="ru-RU" dirty="0" smtClean="0"/>
              <a:t>,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міста</a:t>
            </a:r>
            <a:r>
              <a:rPr lang="ru-RU" dirty="0" smtClean="0"/>
              <a:t> та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об’єкти</a:t>
            </a:r>
            <a:r>
              <a:rPr lang="ru-RU" dirty="0" smtClean="0"/>
              <a:t> </a:t>
            </a:r>
            <a:r>
              <a:rPr lang="ru-RU" dirty="0" err="1" smtClean="0"/>
              <a:t>природньої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ЮНЕСКО. </a:t>
            </a:r>
            <a:r>
              <a:rPr lang="ru-RU" dirty="0" err="1" smtClean="0"/>
              <a:t>Скласти</a:t>
            </a:r>
            <a:r>
              <a:rPr lang="ru-RU" dirty="0" smtClean="0"/>
              <a:t> карту </a:t>
            </a:r>
            <a:r>
              <a:rPr lang="ru-RU" dirty="0" err="1" smtClean="0"/>
              <a:t>з</a:t>
            </a:r>
            <a:r>
              <a:rPr lang="ru-RU" dirty="0" smtClean="0"/>
              <a:t> маршрутом </a:t>
            </a:r>
            <a:r>
              <a:rPr lang="ru-RU" dirty="0" err="1" smtClean="0"/>
              <a:t>уявної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  (</a:t>
            </a:r>
            <a:r>
              <a:rPr lang="ru-RU" dirty="0" err="1" smtClean="0"/>
              <a:t>указати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).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бгрунтувати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6" name="Picture 3" descr="C:\Users\Дом\Desktop\pamyatnik-50-y-paralleli-sad-shevchenko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403" y="227057"/>
            <a:ext cx="2759675" cy="29362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4161" y="3451652"/>
            <a:ext cx="7875373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sz="2800" b="1" dirty="0" smtClean="0">
                <a:solidFill>
                  <a:srgbClr val="3F843C"/>
                </a:solidFill>
              </a:rPr>
              <a:t>Формулювання гіпотези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/>
              <a:t>На формування природних зон впливають як зональні,     так і азональні фактори. Різноманітність природних зон    Євразії пов’язана з великими відмінностями кліматичних умов і особливостями рельєфу материка. На сьогодні дана проблема є актуальною, тому що компоненти природи все більше змінюються   під впливом  господарської діяльності людини.</a:t>
            </a:r>
          </a:p>
          <a:p>
            <a:pPr>
              <a:lnSpc>
                <a:spcPct val="120000"/>
              </a:lnSpc>
              <a:buNone/>
            </a:pPr>
            <a:r>
              <a:rPr lang="uk-UA" b="1" dirty="0" smtClean="0"/>
              <a:t>Основна причина утворення природних   зон – зміна   кліматичних умов на материку</a:t>
            </a:r>
          </a:p>
        </p:txBody>
      </p:sp>
      <p:pic>
        <p:nvPicPr>
          <p:cNvPr id="8" name="Picture 2" descr="Картинки по запросу &quot;карта природних зон що їх перетинає 50-а паралель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233" y="1201994"/>
            <a:ext cx="3430426" cy="4105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296" y="304799"/>
            <a:ext cx="9970317" cy="7743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err="1" smtClean="0">
                <a:solidFill>
                  <a:srgbClr val="3F843C"/>
                </a:solidFill>
              </a:rPr>
              <a:t>Перевірка</a:t>
            </a:r>
            <a:r>
              <a:rPr lang="ru-RU" sz="4900" b="1" dirty="0" smtClean="0">
                <a:solidFill>
                  <a:srgbClr val="3F843C"/>
                </a:solidFill>
              </a:rPr>
              <a:t> </a:t>
            </a:r>
            <a:r>
              <a:rPr lang="ru-RU" sz="4900" b="1" dirty="0" err="1" smtClean="0">
                <a:solidFill>
                  <a:srgbClr val="3F843C"/>
                </a:solidFill>
              </a:rPr>
              <a:t>гіпотези</a:t>
            </a:r>
            <a:endParaRPr lang="ru-RU" sz="4900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411" y="1112108"/>
            <a:ext cx="11384692" cy="57458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uk-UA" sz="5100" b="1" dirty="0" smtClean="0">
                <a:solidFill>
                  <a:srgbClr val="3F843C"/>
                </a:solidFill>
              </a:rPr>
              <a:t>Обери групу і завдання </a:t>
            </a:r>
            <a:endParaRPr lang="uk-UA" sz="5100" b="1" dirty="0" smtClean="0"/>
          </a:p>
          <a:p>
            <a:pPr>
              <a:lnSpc>
                <a:spcPct val="120000"/>
              </a:lnSpc>
              <a:buNone/>
            </a:pPr>
            <a:r>
              <a:rPr lang="uk-UA" sz="2900" b="1" dirty="0" smtClean="0">
                <a:solidFill>
                  <a:srgbClr val="7A3239"/>
                </a:solidFill>
              </a:rPr>
              <a:t>                                                  </a:t>
            </a:r>
            <a:r>
              <a:rPr lang="uk-UA" sz="5100" b="1" dirty="0" smtClean="0">
                <a:solidFill>
                  <a:srgbClr val="7A3239"/>
                </a:solidFill>
              </a:rPr>
              <a:t>І група – </a:t>
            </a:r>
            <a:r>
              <a:rPr lang="uk-UA" sz="5100" b="1" dirty="0" err="1" smtClean="0"/>
              <a:t>“Дослідники</a:t>
            </a:r>
            <a:r>
              <a:rPr lang="uk-UA" sz="5100" b="1" dirty="0" smtClean="0"/>
              <a:t> </a:t>
            </a:r>
            <a:r>
              <a:rPr lang="uk-UA" sz="5100" b="1" dirty="0" err="1" smtClean="0"/>
              <a:t>рельєфу”</a:t>
            </a:r>
            <a:endParaRPr lang="uk-UA" sz="5100" b="1" dirty="0" smtClean="0"/>
          </a:p>
          <a:p>
            <a:pPr>
              <a:lnSpc>
                <a:spcPct val="120000"/>
              </a:lnSpc>
              <a:buNone/>
            </a:pPr>
            <a:endParaRPr lang="uk-UA" sz="2000" b="1" dirty="0" smtClean="0"/>
          </a:p>
          <a:p>
            <a:pPr>
              <a:lnSpc>
                <a:spcPct val="120000"/>
              </a:lnSpc>
              <a:buNone/>
            </a:pPr>
            <a:endParaRPr lang="uk-UA" sz="2600" b="1" dirty="0" smtClean="0">
              <a:solidFill>
                <a:srgbClr val="7A3239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uk-UA" sz="5100" b="1" dirty="0" smtClean="0">
                <a:solidFill>
                  <a:srgbClr val="7A3239"/>
                </a:solidFill>
              </a:rPr>
              <a:t>ІІ група – </a:t>
            </a:r>
            <a:r>
              <a:rPr lang="uk-UA" sz="5100" b="1" dirty="0" err="1" smtClean="0"/>
              <a:t>“Дослідники</a:t>
            </a:r>
            <a:r>
              <a:rPr lang="uk-UA" sz="5100" b="1" dirty="0" smtClean="0"/>
              <a:t> природних </a:t>
            </a:r>
            <a:r>
              <a:rPr lang="uk-UA" sz="5100" b="1" dirty="0" err="1" smtClean="0"/>
              <a:t>зон”</a:t>
            </a:r>
            <a:endParaRPr lang="uk-UA" sz="5100" b="1" dirty="0" smtClean="0"/>
          </a:p>
          <a:p>
            <a:pPr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rgbClr val="7A3239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uk-UA" sz="5100" b="1" dirty="0" smtClean="0">
                <a:solidFill>
                  <a:srgbClr val="7A3239"/>
                </a:solidFill>
              </a:rPr>
              <a:t>ІІІ група – </a:t>
            </a:r>
            <a:r>
              <a:rPr lang="uk-UA" sz="5100" b="1" dirty="0" err="1" smtClean="0"/>
              <a:t>“Дослідники</a:t>
            </a:r>
            <a:r>
              <a:rPr lang="uk-UA" sz="5100" b="1" dirty="0" smtClean="0"/>
              <a:t>  </a:t>
            </a:r>
            <a:r>
              <a:rPr lang="uk-UA" sz="5100" b="1" dirty="0" err="1" smtClean="0"/>
              <a:t>країн”</a:t>
            </a:r>
            <a:endParaRPr lang="uk-UA" sz="5100" b="1" dirty="0" smtClean="0"/>
          </a:p>
          <a:p>
            <a:pPr>
              <a:lnSpc>
                <a:spcPct val="120000"/>
              </a:lnSpc>
              <a:buNone/>
            </a:pPr>
            <a:endParaRPr lang="uk-UA" sz="2000" b="1" dirty="0" smtClean="0"/>
          </a:p>
          <a:p>
            <a:pPr>
              <a:lnSpc>
                <a:spcPct val="120000"/>
              </a:lnSpc>
              <a:buNone/>
            </a:pPr>
            <a:r>
              <a:rPr lang="uk-UA" sz="5100" b="1" dirty="0" smtClean="0">
                <a:solidFill>
                  <a:srgbClr val="7A3239"/>
                </a:solidFill>
              </a:rPr>
              <a:t>І</a:t>
            </a:r>
            <a:r>
              <a:rPr lang="en-US" sz="5100" b="1" dirty="0" smtClean="0">
                <a:solidFill>
                  <a:srgbClr val="7A3239"/>
                </a:solidFill>
              </a:rPr>
              <a:t>V</a:t>
            </a:r>
            <a:r>
              <a:rPr lang="uk-UA" sz="5100" b="1" dirty="0" smtClean="0">
                <a:solidFill>
                  <a:srgbClr val="7A3239"/>
                </a:solidFill>
              </a:rPr>
              <a:t> група – </a:t>
            </a:r>
            <a:r>
              <a:rPr lang="uk-UA" sz="5100" b="1" dirty="0" err="1" smtClean="0"/>
              <a:t>“Дослідники</a:t>
            </a:r>
            <a:r>
              <a:rPr lang="uk-UA" sz="5100" b="1" dirty="0" smtClean="0"/>
              <a:t> міст ” </a:t>
            </a:r>
          </a:p>
          <a:p>
            <a:pPr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rgbClr val="7A3239"/>
                </a:solidFill>
              </a:rPr>
              <a:t>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rgbClr val="7A3239"/>
                </a:solidFill>
              </a:rPr>
              <a:t>                                      </a:t>
            </a:r>
            <a:r>
              <a:rPr lang="en-US" sz="5100" b="1" dirty="0" smtClean="0">
                <a:solidFill>
                  <a:srgbClr val="7A3239"/>
                </a:solidFill>
              </a:rPr>
              <a:t>V</a:t>
            </a:r>
            <a:r>
              <a:rPr lang="uk-UA" sz="5100" b="1" dirty="0" smtClean="0">
                <a:solidFill>
                  <a:srgbClr val="7A3239"/>
                </a:solidFill>
              </a:rPr>
              <a:t> група – </a:t>
            </a:r>
            <a:r>
              <a:rPr lang="uk-UA" sz="5100" b="1" dirty="0" err="1" smtClean="0"/>
              <a:t>“Дослідники</a:t>
            </a:r>
            <a:r>
              <a:rPr lang="uk-UA" sz="5100" b="1" dirty="0" smtClean="0"/>
              <a:t> об’єктів ЮНЕСКО”</a:t>
            </a:r>
          </a:p>
          <a:p>
            <a:pPr>
              <a:lnSpc>
                <a:spcPct val="120000"/>
              </a:lnSpc>
              <a:buNone/>
            </a:pPr>
            <a:endParaRPr lang="ru-RU" sz="2000" dirty="0" smtClean="0"/>
          </a:p>
          <a:p>
            <a:pPr>
              <a:lnSpc>
                <a:spcPct val="120000"/>
              </a:lnSpc>
              <a:buNone/>
            </a:pPr>
            <a:r>
              <a:rPr lang="ru-RU" sz="2000" dirty="0" smtClean="0"/>
              <a:t> </a:t>
            </a:r>
          </a:p>
          <a:p>
            <a:pPr>
              <a:lnSpc>
                <a:spcPct val="120000"/>
              </a:lnSpc>
            </a:pPr>
            <a:endParaRPr lang="ru-RU" sz="2000" dirty="0" smtClean="0"/>
          </a:p>
          <a:p>
            <a:endParaRPr lang="uk-UA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5" name="Picture 1" descr="C:\Users\Дом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038" y="2282910"/>
            <a:ext cx="1591276" cy="1193457"/>
          </a:xfrm>
          <a:prstGeom prst="rect">
            <a:avLst/>
          </a:prstGeom>
          <a:noFill/>
        </p:spPr>
      </p:pic>
      <p:pic>
        <p:nvPicPr>
          <p:cNvPr id="26626" name="Picture 2" descr="C:\Users\Дом\Desktop\image3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123" y="1664047"/>
            <a:ext cx="1595985" cy="1219198"/>
          </a:xfrm>
          <a:prstGeom prst="rect">
            <a:avLst/>
          </a:prstGeom>
          <a:noFill/>
        </p:spPr>
      </p:pic>
      <p:pic>
        <p:nvPicPr>
          <p:cNvPr id="26627" name="Picture 3" descr="C:\Users\Дом\Desktop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5451" y="3089192"/>
            <a:ext cx="1581664" cy="1186248"/>
          </a:xfrm>
          <a:prstGeom prst="rect">
            <a:avLst/>
          </a:prstGeom>
          <a:noFill/>
        </p:spPr>
      </p:pic>
      <p:pic>
        <p:nvPicPr>
          <p:cNvPr id="26629" name="Picture 5" descr="C:\Users\Дом\Desktop\image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64" y="4207475"/>
            <a:ext cx="1672138" cy="1262449"/>
          </a:xfrm>
          <a:prstGeom prst="rect">
            <a:avLst/>
          </a:prstGeom>
          <a:noFill/>
        </p:spPr>
      </p:pic>
      <p:pic>
        <p:nvPicPr>
          <p:cNvPr id="9" name="Місце для вмісту 4">
            <a:extLst>
              <a:ext uri="{FF2B5EF4-FFF2-40B4-BE49-F238E27FC236}">
                <a16:creationId xmlns:a16="http://schemas.microsoft.com/office/drawing/2014/main" xmlns="" id="{63DD3423-FEBA-4E6F-8F6F-6B9F0B21817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1" y="5058832"/>
            <a:ext cx="1837038" cy="1270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9677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3F843C"/>
                </a:solidFill>
              </a:rPr>
              <a:t>Рельєф</a:t>
            </a:r>
            <a:endParaRPr lang="ru-RU" sz="4800" b="1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2065" y="1491049"/>
            <a:ext cx="10151549" cy="4490651"/>
          </a:xfrm>
        </p:spPr>
        <p:txBody>
          <a:bodyPr/>
          <a:lstStyle/>
          <a:p>
            <a:r>
              <a:rPr lang="uk-UA" dirty="0" smtClean="0"/>
              <a:t>За фізичною картою Євразії визначте і зазначте на контурній карті гори і рівнини, які розташовані вздовж 50-ої паралелі. А також  стрілками маршрут і напрямок вашої уявної подорожі. Підготуйте повідомлення чи презентацію про одну з основних форм поверхні.</a:t>
            </a:r>
            <a:endParaRPr lang="ru-RU" dirty="0"/>
          </a:p>
        </p:txBody>
      </p:sp>
      <p:pic>
        <p:nvPicPr>
          <p:cNvPr id="4" name="Picture 2" descr="C:\Users\1\Downloads\Физическая карта Евразии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58" y="3123218"/>
            <a:ext cx="5353633" cy="37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Политическая карта Еврази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24" b="20134"/>
          <a:stretch/>
        </p:blipFill>
        <p:spPr bwMode="auto">
          <a:xfrm>
            <a:off x="6543412" y="2970497"/>
            <a:ext cx="5135049" cy="35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ownloads\Политическая карта Еврази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24" b="20134"/>
          <a:stretch/>
        </p:blipFill>
        <p:spPr bwMode="auto">
          <a:xfrm>
            <a:off x="6485747" y="3011686"/>
            <a:ext cx="5135049" cy="35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ownloads\Политическая карта Еврази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24" b="20134"/>
          <a:stretch/>
        </p:blipFill>
        <p:spPr bwMode="auto">
          <a:xfrm>
            <a:off x="6791662" y="3270422"/>
            <a:ext cx="4981534" cy="34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432" y="304800"/>
            <a:ext cx="3237471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683741"/>
            <a:ext cx="5871045" cy="5297959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Юрське</a:t>
            </a:r>
            <a:r>
              <a:rPr lang="ru-RU" b="1" dirty="0" smtClean="0"/>
              <a:t> </a:t>
            </a:r>
            <a:r>
              <a:rPr lang="ru-RU" b="1" dirty="0" err="1" smtClean="0"/>
              <a:t>узбережжя</a:t>
            </a:r>
            <a:r>
              <a:rPr lang="ru-RU" b="1" dirty="0" smtClean="0"/>
              <a:t> (</a:t>
            </a:r>
            <a:r>
              <a:rPr lang="ru-RU" b="1" dirty="0" err="1" smtClean="0"/>
              <a:t>Великобританія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Арденни</a:t>
            </a:r>
            <a:r>
              <a:rPr lang="ru-RU" b="1" dirty="0" smtClean="0"/>
              <a:t> (</a:t>
            </a:r>
            <a:r>
              <a:rPr lang="ru-RU" b="1" dirty="0" err="1" smtClean="0"/>
              <a:t>Франція</a:t>
            </a:r>
            <a:r>
              <a:rPr lang="ru-RU" b="1" dirty="0" smtClean="0"/>
              <a:t>, </a:t>
            </a:r>
            <a:r>
              <a:rPr lang="ru-RU" b="1" dirty="0" err="1" smtClean="0"/>
              <a:t>Бельгія</a:t>
            </a:r>
            <a:r>
              <a:rPr lang="ru-RU" b="1" dirty="0" smtClean="0"/>
              <a:t>, Люксембург)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Судети</a:t>
            </a:r>
            <a:r>
              <a:rPr lang="ru-RU" b="1" dirty="0" smtClean="0"/>
              <a:t> (</a:t>
            </a:r>
            <a:r>
              <a:rPr lang="ru-RU" b="1" dirty="0" err="1" smtClean="0"/>
              <a:t>Чехія</a:t>
            </a:r>
            <a:r>
              <a:rPr lang="ru-RU" b="1" dirty="0" smtClean="0"/>
              <a:t> , </a:t>
            </a:r>
            <a:r>
              <a:rPr lang="ru-RU" b="1" dirty="0" err="1" smtClean="0"/>
              <a:t>Польща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Розточчя</a:t>
            </a:r>
            <a:r>
              <a:rPr lang="ru-RU" b="1" dirty="0" smtClean="0"/>
              <a:t> (</a:t>
            </a:r>
            <a:r>
              <a:rPr lang="ru-RU" b="1" dirty="0" err="1" smtClean="0"/>
              <a:t>Україна</a:t>
            </a:r>
            <a:r>
              <a:rPr lang="ru-RU" b="1" dirty="0" smtClean="0"/>
              <a:t>, </a:t>
            </a:r>
            <a:r>
              <a:rPr lang="ru-RU" b="1" dirty="0" err="1" smtClean="0"/>
              <a:t>Польща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Казахський</a:t>
            </a:r>
            <a:r>
              <a:rPr lang="ru-RU" b="1" dirty="0" smtClean="0"/>
              <a:t> </a:t>
            </a:r>
            <a:r>
              <a:rPr lang="ru-RU" b="1" dirty="0" err="1" smtClean="0"/>
              <a:t>дрібносопковик</a:t>
            </a:r>
            <a:r>
              <a:rPr lang="ru-RU" b="1" dirty="0" smtClean="0"/>
              <a:t> (Казахстан)</a:t>
            </a:r>
          </a:p>
          <a:p>
            <a:r>
              <a:rPr lang="ru-RU" b="1" dirty="0" smtClean="0"/>
              <a:t>- Алтай (</a:t>
            </a:r>
            <a:r>
              <a:rPr lang="ru-RU" b="1" dirty="0" err="1" smtClean="0"/>
              <a:t>Росія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Убсулурська</a:t>
            </a:r>
            <a:r>
              <a:rPr lang="ru-RU" b="1" dirty="0" smtClean="0"/>
              <a:t> </a:t>
            </a:r>
            <a:r>
              <a:rPr lang="ru-RU" b="1" dirty="0" err="1" smtClean="0"/>
              <a:t>улоговина</a:t>
            </a:r>
            <a:r>
              <a:rPr lang="ru-RU" b="1" dirty="0" smtClean="0"/>
              <a:t> (</a:t>
            </a:r>
            <a:r>
              <a:rPr lang="ru-RU" b="1" dirty="0" err="1" smtClean="0"/>
              <a:t>Росія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Сіхоте</a:t>
            </a:r>
            <a:r>
              <a:rPr lang="ru-RU" b="1" dirty="0" smtClean="0"/>
              <a:t>- </a:t>
            </a:r>
            <a:r>
              <a:rPr lang="ru-RU" b="1" dirty="0" err="1" smtClean="0"/>
              <a:t>Алінь</a:t>
            </a:r>
            <a:r>
              <a:rPr lang="ru-RU" b="1" dirty="0" smtClean="0"/>
              <a:t> (</a:t>
            </a:r>
            <a:r>
              <a:rPr lang="ru-RU" b="1" dirty="0" err="1" smtClean="0"/>
              <a:t>Росія</a:t>
            </a:r>
            <a:r>
              <a:rPr lang="ru-RU" b="1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C:\Users\Дом\Desktop\70b545f43e38df09deca9d80b78_2_0_38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103" y="172997"/>
            <a:ext cx="3624648" cy="321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C:\Users\Дом\Desktop\70b545f43e38df09deca9d80b78_3_0_38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9006" y="3764435"/>
            <a:ext cx="3619500" cy="29411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3F843C"/>
                </a:solidFill>
              </a:rPr>
              <a:t>Природні зони</a:t>
            </a:r>
            <a:endParaRPr lang="ru-RU" sz="4800" b="1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0356" y="1752600"/>
            <a:ext cx="4253257" cy="42291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 За картою природних зон Євразії визначте і запишіть природні комплекси (природні зони), що їх перетинає 50-а паралель. Позначте їх на контурній карті.</a:t>
            </a:r>
          </a:p>
          <a:p>
            <a:pPr>
              <a:buNone/>
            </a:pPr>
            <a:r>
              <a:rPr lang="uk-UA" dirty="0" smtClean="0"/>
              <a:t>          Охарактеризуйте одну природну зону за планом  (на вибір). Створіть таблицю або презентацію.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208" y="1886466"/>
            <a:ext cx="5969958" cy="4151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828" y="3476367"/>
            <a:ext cx="1573428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507" y="461319"/>
            <a:ext cx="10058400" cy="5675870"/>
          </a:xfrm>
        </p:spPr>
        <p:txBody>
          <a:bodyPr/>
          <a:lstStyle/>
          <a:p>
            <a:endParaRPr lang="ru-RU" dirty="0" smtClean="0"/>
          </a:p>
          <a:p>
            <a:r>
              <a:rPr lang="uk-UA" sz="2800" b="1" dirty="0" smtClean="0"/>
              <a:t> мішані ліси; </a:t>
            </a:r>
          </a:p>
          <a:p>
            <a:r>
              <a:rPr lang="uk-UA" sz="2800" b="1" dirty="0" smtClean="0"/>
              <a:t> широколисті ліси;</a:t>
            </a:r>
            <a:endParaRPr lang="ru-RU" sz="2800" b="1" dirty="0" smtClean="0"/>
          </a:p>
          <a:p>
            <a:r>
              <a:rPr lang="uk-UA" sz="2800" b="1" dirty="0" smtClean="0"/>
              <a:t> лісостеп та степ;</a:t>
            </a:r>
            <a:endParaRPr lang="ru-RU" sz="2800" b="1" dirty="0" smtClean="0"/>
          </a:p>
          <a:p>
            <a:r>
              <a:rPr lang="uk-UA" sz="2800" b="1" dirty="0" smtClean="0"/>
              <a:t> пустелі та напівпустелі;</a:t>
            </a:r>
            <a:endParaRPr lang="ru-RU" sz="2800" b="1" dirty="0" smtClean="0"/>
          </a:p>
          <a:p>
            <a:r>
              <a:rPr lang="uk-UA" sz="2800" b="1" dirty="0" smtClean="0"/>
              <a:t>зона тайги.</a:t>
            </a:r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4" name="Рисунок 3" descr="C:\Users\Дом\Desktop\70b545f43e38df09deca9d80b78_9_0_38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286" y="148281"/>
            <a:ext cx="5107460" cy="56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3984583" cy="12192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3F843C"/>
                </a:solidFill>
              </a:rPr>
              <a:t>Країни </a:t>
            </a:r>
            <a:endParaRPr lang="ru-RU" sz="4800" b="1" dirty="0">
              <a:solidFill>
                <a:srgbClr val="3F843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6076" y="1752600"/>
            <a:ext cx="4275439" cy="4229100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 smtClean="0"/>
              <a:t>На контурній карті позначте червоним кольором кордони й підпишіть назви країн, що їх перетинає 50-а паралель.</a:t>
            </a:r>
          </a:p>
          <a:p>
            <a:r>
              <a:rPr lang="uk-UA" sz="2600" dirty="0" smtClean="0"/>
              <a:t>Зазначте також назви столиць цих країн,  використовуючи політичну карту Євразії.</a:t>
            </a:r>
          </a:p>
          <a:p>
            <a:r>
              <a:rPr lang="uk-UA" sz="2600" dirty="0" smtClean="0"/>
              <a:t>Підготуйте повідомлення чи презентацію про  країну об'єкту(на вибір).</a:t>
            </a:r>
            <a:endParaRPr lang="ru-RU" sz="26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368" y="1431918"/>
            <a:ext cx="6964826" cy="5075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048" y="782594"/>
            <a:ext cx="996779" cy="74140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324" y="1752599"/>
            <a:ext cx="10835290" cy="5002427"/>
          </a:xfrm>
        </p:spPr>
        <p:txBody>
          <a:bodyPr>
            <a:normAutofit fontScale="25000" lnSpcReduction="20000"/>
          </a:bodyPr>
          <a:lstStyle/>
          <a:p>
            <a:r>
              <a:rPr lang="uk-UA" i="1" dirty="0" smtClean="0"/>
              <a:t> </a:t>
            </a:r>
            <a:endParaRPr lang="ru-RU" dirty="0" smtClean="0"/>
          </a:p>
          <a:p>
            <a:r>
              <a:rPr lang="uk-UA" sz="7200" b="1" dirty="0" smtClean="0"/>
              <a:t>Франція (Париж)</a:t>
            </a:r>
            <a:endParaRPr lang="ru-RU" sz="7200" b="1" dirty="0" smtClean="0"/>
          </a:p>
          <a:p>
            <a:r>
              <a:rPr lang="uk-UA" sz="7200" b="1" dirty="0" smtClean="0"/>
              <a:t>Бельгія (Брюссель)</a:t>
            </a:r>
            <a:endParaRPr lang="ru-RU" sz="7200" b="1" dirty="0" smtClean="0"/>
          </a:p>
          <a:p>
            <a:r>
              <a:rPr lang="uk-UA" sz="7200" b="1" dirty="0" smtClean="0"/>
              <a:t> Люксембург (</a:t>
            </a:r>
            <a:r>
              <a:rPr lang="uk-UA" sz="7200" b="1" dirty="0" err="1" smtClean="0"/>
              <a:t>Люксембург</a:t>
            </a:r>
            <a:r>
              <a:rPr lang="uk-UA" sz="7200" b="1" dirty="0" smtClean="0"/>
              <a:t>)</a:t>
            </a:r>
            <a:endParaRPr lang="ru-RU" sz="7200" b="1" dirty="0" smtClean="0"/>
          </a:p>
          <a:p>
            <a:r>
              <a:rPr lang="uk-UA" sz="7200" b="1" dirty="0" smtClean="0"/>
              <a:t> Німеччина (Берлін)</a:t>
            </a:r>
            <a:endParaRPr lang="ru-RU" sz="7200" b="1" dirty="0" smtClean="0"/>
          </a:p>
          <a:p>
            <a:r>
              <a:rPr lang="uk-UA" sz="7200" b="1" dirty="0" smtClean="0"/>
              <a:t> Чехія (Прага)</a:t>
            </a:r>
            <a:endParaRPr lang="ru-RU" sz="7200" b="1" dirty="0" smtClean="0"/>
          </a:p>
          <a:p>
            <a:r>
              <a:rPr lang="uk-UA" sz="7200" b="1" dirty="0" smtClean="0"/>
              <a:t>Польща (Варшава)</a:t>
            </a:r>
            <a:endParaRPr lang="ru-RU" sz="7200" b="1" dirty="0" smtClean="0"/>
          </a:p>
          <a:p>
            <a:r>
              <a:rPr lang="uk-UA" sz="7200" b="1" dirty="0" smtClean="0"/>
              <a:t>Україна (Київ)</a:t>
            </a:r>
            <a:endParaRPr lang="ru-RU" sz="7200" b="1" dirty="0" smtClean="0"/>
          </a:p>
          <a:p>
            <a:r>
              <a:rPr lang="uk-UA" sz="7200" b="1" dirty="0" smtClean="0"/>
              <a:t>Росія (Москва)</a:t>
            </a:r>
            <a:endParaRPr lang="ru-RU" sz="7200" b="1" dirty="0" smtClean="0"/>
          </a:p>
          <a:p>
            <a:r>
              <a:rPr lang="uk-UA" sz="7200" b="1" dirty="0" smtClean="0"/>
              <a:t>Казахстан (</a:t>
            </a:r>
            <a:r>
              <a:rPr lang="uk-UA" sz="7200" b="1" dirty="0" err="1" smtClean="0"/>
              <a:t>Астана</a:t>
            </a:r>
            <a:r>
              <a:rPr lang="uk-UA" sz="7200" b="1" dirty="0" smtClean="0"/>
              <a:t>)</a:t>
            </a:r>
            <a:endParaRPr lang="ru-RU" sz="7200" b="1" dirty="0" smtClean="0"/>
          </a:p>
          <a:p>
            <a:r>
              <a:rPr lang="uk-UA" sz="7200" b="1" dirty="0" smtClean="0"/>
              <a:t> Монголія (Улан-Батор)</a:t>
            </a:r>
            <a:endParaRPr lang="ru-RU" sz="7200" b="1" dirty="0" smtClean="0"/>
          </a:p>
          <a:p>
            <a:r>
              <a:rPr lang="uk-UA" sz="7200" b="1" dirty="0" smtClean="0"/>
              <a:t>Китай (Пекін)</a:t>
            </a:r>
            <a:endParaRPr lang="ru-RU" sz="7200" b="1" dirty="0" smtClean="0"/>
          </a:p>
          <a:p>
            <a:pPr>
              <a:buNone/>
            </a:pPr>
            <a:endParaRPr lang="ru-RU" sz="56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390" y="485355"/>
            <a:ext cx="2157374" cy="169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4098" y="659028"/>
            <a:ext cx="1005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Франція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291" y="3036803"/>
            <a:ext cx="2555471" cy="19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49363" y="2949145"/>
            <a:ext cx="1285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Німеччина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129" y="403653"/>
            <a:ext cx="2367437" cy="198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3677" y="558799"/>
            <a:ext cx="1375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Чехія</a:t>
            </a:r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848" y="4806167"/>
            <a:ext cx="2360487" cy="185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33650" y="4875426"/>
            <a:ext cx="95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Польща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540" y="176430"/>
            <a:ext cx="2789396" cy="196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10180" y="418757"/>
            <a:ext cx="95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Україна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708" y="3757228"/>
            <a:ext cx="2314832" cy="174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795760" y="4570626"/>
            <a:ext cx="88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Бельгія</a:t>
            </a:r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3855" y="402958"/>
            <a:ext cx="2316130" cy="173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070509" y="402280"/>
            <a:ext cx="1392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Люксембург</a:t>
            </a:r>
            <a:endParaRPr lang="ru-RU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730" y="2504302"/>
            <a:ext cx="2415325" cy="168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242427" y="2659447"/>
            <a:ext cx="110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Монголія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_win32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8_TF03431377" id="{41656BBC-55E8-4CFB-B338-193F37B0F879}" vid="{ABFC4142-456E-44EA-A2E5-A99F1076C736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645</TotalTime>
  <Words>688</Words>
  <Application>Microsoft Office PowerPoint</Application>
  <PresentationFormat>Произвольный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tf03431377_win32</vt:lpstr>
      <vt:lpstr>Здійснення уявної подорожі уздовж  50-ї паралелі: складання карти маршруту з позначенням країн, природних об’єктів та природних комплексів </vt:lpstr>
      <vt:lpstr>Завдання</vt:lpstr>
      <vt:lpstr> Перевірка гіпотези</vt:lpstr>
      <vt:lpstr>Рельєф</vt:lpstr>
      <vt:lpstr>Слайд 5</vt:lpstr>
      <vt:lpstr>Природні зони</vt:lpstr>
      <vt:lpstr>Слайд 7</vt:lpstr>
      <vt:lpstr>Країни </vt:lpstr>
      <vt:lpstr>Слайд 9</vt:lpstr>
      <vt:lpstr>Міста</vt:lpstr>
      <vt:lpstr>Об’єкти спадщини ЮНЕСКО </vt:lpstr>
      <vt:lpstr>Слайд 12</vt:lpstr>
      <vt:lpstr>Опрацювання інформації</vt:lpstr>
      <vt:lpstr>Висновки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Дом</dc:creator>
  <cp:lastModifiedBy>Дом</cp:lastModifiedBy>
  <cp:revision>169</cp:revision>
  <dcterms:created xsi:type="dcterms:W3CDTF">2021-02-18T15:33:33Z</dcterms:created>
  <dcterms:modified xsi:type="dcterms:W3CDTF">2021-03-03T20:04:18Z</dcterms:modified>
</cp:coreProperties>
</file>