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69" r:id="rId3"/>
    <p:sldId id="264" r:id="rId4"/>
    <p:sldId id="265" r:id="rId5"/>
    <p:sldId id="256" r:id="rId6"/>
    <p:sldId id="272" r:id="rId7"/>
    <p:sldId id="273" r:id="rId8"/>
    <p:sldId id="274" r:id="rId9"/>
    <p:sldId id="260" r:id="rId10"/>
    <p:sldId id="259" r:id="rId11"/>
    <p:sldId id="258" r:id="rId12"/>
    <p:sldId id="262" r:id="rId13"/>
    <p:sldId id="271" r:id="rId14"/>
    <p:sldId id="261" r:id="rId15"/>
    <p:sldId id="270" r:id="rId16"/>
    <p:sldId id="268" r:id="rId17"/>
    <p:sldId id="276" r:id="rId18"/>
    <p:sldId id="275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1ysz7oFxD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ycNWWO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utt.ly/ncNTBVp" TargetMode="External"/><Relationship Id="rId4" Type="http://schemas.openxmlformats.org/officeDocument/2006/relationships/hyperlink" Target="https://cutt.ly/IcNTt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Home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38356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Home\Desktop\Новая папка (3)\richard-bach_vert-a1660e656dd99328a1cbe918f8e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168352" cy="386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645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Річард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Бах  «Чайка Джонатан </a:t>
            </a:r>
            <a:r>
              <a:rPr lang="uk-UA" sz="24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Лівінгстон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». Художній конфлікт і можливість його подолання. </a:t>
            </a:r>
            <a:endParaRPr lang="uk-UA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" name="Picture 2" descr="C:\Users\Home\Desktop\НА ПЛАТФОРМУ\e4219311f051bac3db55e95075169bb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5523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412776"/>
            <a:ext cx="3360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</a:rPr>
              <a:t>почуття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інтуїція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nachobuch.ucoz.ua/_pu/0/676529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achobuch.ucoz.ua/_pu/0/019514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1080120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achobuch.ucoz.ua/_pu/0/697585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115212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2708920"/>
            <a:ext cx="2539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</a:rPr>
              <a:t>креативність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14908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</a:rPr>
              <a:t>управління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процесом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щоб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узагальнити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досягнуте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поставити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нову</a:t>
            </a:r>
            <a:r>
              <a:rPr lang="ru-RU" sz="2400" b="1" dirty="0" smtClean="0">
                <a:solidFill>
                  <a:srgbClr val="002060"/>
                </a:solidFill>
              </a:rPr>
              <a:t> мету.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Метод «шести </a:t>
            </a:r>
            <a:r>
              <a:rPr lang="ru-RU" sz="2400" b="1" dirty="0" err="1" smtClean="0">
                <a:solidFill>
                  <a:srgbClr val="002060"/>
                </a:solidFill>
              </a:rPr>
              <a:t>капелюхів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Методичний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коментар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Шановний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друже</a:t>
            </a:r>
            <a:r>
              <a:rPr lang="ru-RU" sz="2400" b="1" dirty="0" smtClean="0">
                <a:solidFill>
                  <a:srgbClr val="002060"/>
                </a:solidFill>
              </a:rPr>
              <a:t>! 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Залежно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своїх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уподобань</a:t>
            </a:r>
            <a:r>
              <a:rPr lang="ru-RU" sz="2400" b="1" dirty="0" smtClean="0">
                <a:solidFill>
                  <a:srgbClr val="002060"/>
                </a:solidFill>
              </a:rPr>
              <a:t> обери </a:t>
            </a:r>
            <a:r>
              <a:rPr lang="ru-RU" sz="2400" b="1" dirty="0" err="1" smtClean="0">
                <a:solidFill>
                  <a:srgbClr val="002060"/>
                </a:solidFill>
              </a:rPr>
              <a:t>колір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капелюха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nachobuch.ucoz.ua/_pu/0/39280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00811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23728" y="1484784"/>
            <a:ext cx="66247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Факти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Лівінгстон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– чайка, яка понад усе любить літати. За свою любов до польотів йому довелося заплатити високу ціну – стати вигнанцем, але він про це не шкодує, бо прагне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бути першим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пошуку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Прориву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До нього з височіні прилітають дві чайки і, називаючи себе його братами, забирають із собою на небо.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потрапив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світ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однодумців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весь час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прагнули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до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відкриттів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«Чайки,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мешкали тут,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близькі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йому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по духу.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вони жили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заради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того,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досягати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нових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висот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головній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справі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польоті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просто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дивовижні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птахи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гарно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розумними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птахами.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чому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навчився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братів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Однак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йому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хотілося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повернутися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своєї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Зграї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навчити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чайок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вибору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польоту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бо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призначенням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Джонатан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відкривати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істину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 стає Вчителем, набирає учнів і передає їм свої знання. Він досягає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вищого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ступіню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досконалості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мудрості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межі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повертається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на Землю,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переходить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досконалості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передаванні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Позитивне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мислення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 Джонатан, і його учні стали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визнанцями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бо хотіли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відчути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радість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польотів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Насправді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нас -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живий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образ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Великої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Чайки,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необмежена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ідея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- говорив Джонатан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вечорами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стоячи 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березі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моря, -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точність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польоту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крок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вираження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справжнього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«я».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 навчає інших чайок відкинути все, що їх обмежує і пропонує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опанувати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високу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швидкість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малу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швидкість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фігурний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політ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Після повернення на землю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Джонатан  весь час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показував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пояснював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своїм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учням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щось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нове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був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вимогливим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до кожного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за собою.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літав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разом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ними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вночі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 туман,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 бурю - просто так,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заради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втіхи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Зграя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березі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спостерігала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за ними. Коли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польоти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припинялися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 всі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відпочивали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піску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Джонатан говорив. Для чайок зі Зграї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звучали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незрозуміло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та  мало-помалу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вночі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стало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утворюватися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інше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коло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слухачів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трохи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подалі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багатьом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чайкам стало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цікаво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слухати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Джонатана. 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через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повернення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перша чайка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Зграї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попросила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дозволу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навчатися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разом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іншими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А Джонатан  говорив дуже прості речі: про право  чайки  літати, про свободу, яку ніхто та ніщо не може обмежувати.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«Єдиний справедливий закон - це шлях до свободи, - відповів Джонатан. - Іншого закону немає»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nachobuch.ucoz.ua/_pu/0/957471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1224136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152128" cy="936104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908720"/>
            <a:ext cx="828092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Критика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Зграя не підтримує Джонатана, інші чайки нічого не хочуть    міняти в своєму житті, їх влаштовує буденність їх існування, вони живуть для того , щоб їсти. Навіть батьки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Лівінгстона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не розуміють свого сина і просять , щоб він припинив літати високо в небі, а подумав про поживу. Це навіть призвело до того, що Джонатан кілька днів намагався бути таким, як усі інші чайки.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Салліван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, дізнавшись, що Джонатан хоче повернутися на Землю, відмовляє його від цього рішення. Він не вірить у те, що ті, хто колись вигнали Джонатана, будуть зараз слухати його.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не змінилися, вони продовжують кричати і битися між собою за здобич.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Джоне, вони не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бачать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далі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кінчиків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своїх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крил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! Лишайся тут.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Допомагай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новим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чайкам,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піднявся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досить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високо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побачити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те, про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можеш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їм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розповісти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543744"/>
            <a:ext cx="835292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Почуття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інтуїція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Завдяки Джонатану його учень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Флетчер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опанував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здатність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рухатись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просторі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часі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силою думки,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став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рівним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своєму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вчителю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ще він навчився любити та прощати, тому Джонатан розуміє, що він йому більше не потрібний, 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Флетчер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може сам стати Вчителем. Свій перший урок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Флетчер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розпочинає зі слів про свободу вибору і необмеженість ідеї свободи. А далі ставить перед своїми учнями високу мету і наголошує, що її можна досягти шляхом Свободи і Любові.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«Межі немає, Джонатане? - подумав він. - Ну то що ж, скоро настане час, коли я вирину з повітря на твоєму березі і зможу тебе дечому навчити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!»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І хоча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Флетчер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намагався здаватися суворим,  він  бачить своїх вихованців такими, якими вони є насправді, і вони не просто сподобалися йому - в цю мить він їх полюбив.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«Межі немає, Джонатане?» - подумав він і всміхнувся. І рушив у свій політ до знання»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nachobuch.ucoz.ua/_pu/0/676529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3136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08520" y="-993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332656"/>
            <a:ext cx="2206438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itchFamily="34" charset="0"/>
              </a:rPr>
              <a:t>Креативність</a:t>
            </a:r>
          </a:p>
        </p:txBody>
      </p:sp>
      <p:pic>
        <p:nvPicPr>
          <p:cNvPr id="3075" name="Picture 3" descr="D:\ЧОЛОВІЧКИ\ae34dc39974df10840754e1e49527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736304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6" descr="http://nachobuch.ucoz.ua/_pu/0/0195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228184" y="3356992"/>
            <a:ext cx="720080" cy="59852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908720"/>
            <a:ext cx="84969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Ілюстрації українського художника Владислава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Єрхо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до повісті-притчі Р. Баха  зробили його знаменитим.  </a:t>
            </a:r>
            <a:r>
              <a:rPr lang="uk-UA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ивовижні роботи  майстра зачаровують і змушують забути буденні проблеми.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Уяви себе ілюстратором і намалюй чайку Джонатана.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які деталі ти звернеш увагу?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Home\Desktop\Richard_Bah__Chajka_Dzhonatan_Livingst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3091003" cy="3117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1237983"/>
            <a:ext cx="8208912" cy="4216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Управління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процесом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узагальнення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образі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Джонатан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Річард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Бах показав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не просто чайку,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прагне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самовдосконалення, яка виступає проти буденності, сірості, повсякденності життя.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досконалості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 - максимально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наблизити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прояв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самому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власному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поведінці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символ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свободи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багатства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думки,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незалежності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Образ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уособлює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чесноти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роблять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Людиною.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nachobuch.ucoz.ua/_pu/0/69758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224136" cy="92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576078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FF0000"/>
              </a:solidFill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8132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Home\Desktop\991762_158991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5760640" cy="393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Home\Desktop\d124067f135919c186bc985044af35ea_w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11760" cy="213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260648"/>
            <a:ext cx="483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Думка від Джонатана в подарунок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764704"/>
            <a:ext cx="77768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Живи!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Прагни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знань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бійся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робити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щось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нове</a:t>
            </a:r>
            <a:r>
              <a:rPr lang="ru-RU" sz="28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!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озвивайся,самовдосконалюйся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крокуй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вперед!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132856"/>
            <a:ext cx="256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400" b="1" i="1" dirty="0" smtClean="0">
                <a:solidFill>
                  <a:srgbClr val="002060"/>
                </a:solidFill>
              </a:rPr>
              <a:t>Починається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твоє майбутнє…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212976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Переглянь відео.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Кондратюк І.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96136" y="3933056"/>
            <a:ext cx="309634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https://www.youtube.com/watch?v=s1ysz7oFxDE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4581128"/>
            <a:ext cx="3219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C00000"/>
                </a:solidFill>
              </a:rPr>
              <a:t>Як перегукується поезія з думками</a:t>
            </a:r>
          </a:p>
          <a:p>
            <a:r>
              <a:rPr lang="uk-UA" sz="1600" dirty="0" smtClean="0">
                <a:solidFill>
                  <a:srgbClr val="C00000"/>
                </a:solidFill>
              </a:rPr>
              <a:t> Джонатана в подарунок  та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uk-UA" sz="1600" dirty="0" smtClean="0">
                <a:solidFill>
                  <a:srgbClr val="C00000"/>
                </a:solidFill>
              </a:rPr>
              <a:t> повістю  Р.Баха </a:t>
            </a:r>
            <a:r>
              <a:rPr lang="uk-UA" sz="1600" dirty="0" err="1" smtClean="0">
                <a:solidFill>
                  <a:srgbClr val="C00000"/>
                </a:solidFill>
              </a:rPr>
              <a:t>“Чайка</a:t>
            </a:r>
            <a:r>
              <a:rPr lang="uk-UA" sz="1600" dirty="0" smtClean="0">
                <a:solidFill>
                  <a:srgbClr val="C00000"/>
                </a:solidFill>
              </a:rPr>
              <a:t>  Джонатан </a:t>
            </a:r>
          </a:p>
          <a:p>
            <a:r>
              <a:rPr lang="uk-UA" sz="1600" dirty="0" err="1" smtClean="0">
                <a:solidFill>
                  <a:srgbClr val="C00000"/>
                </a:solidFill>
              </a:rPr>
              <a:t>Лівінгстон”</a:t>
            </a:r>
            <a:r>
              <a:rPr lang="uk-UA" sz="1600" dirty="0" smtClean="0">
                <a:solidFill>
                  <a:srgbClr val="C00000"/>
                </a:solidFill>
              </a:rPr>
              <a:t>? Поміркуй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ЕЗЕНТУЮТЬ\Fotolia_42312806_Subscription_Monthly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725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576078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FF0000"/>
              </a:solidFill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8132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83671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Segoe Script" pitchFamily="34" charset="0"/>
              </a:rPr>
              <a:t>За бажанням : </a:t>
            </a:r>
          </a:p>
          <a:p>
            <a:endParaRPr lang="uk-UA" sz="2400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Segoe Script" pitchFamily="34" charset="0"/>
              </a:rPr>
              <a:t>Напиши  листа Джонатану </a:t>
            </a:r>
            <a:r>
              <a:rPr lang="uk-UA" sz="2400" b="1" dirty="0" err="1" smtClean="0">
                <a:solidFill>
                  <a:srgbClr val="002060"/>
                </a:solidFill>
                <a:latin typeface="Segoe Script" pitchFamily="34" charset="0"/>
              </a:rPr>
              <a:t>Лівінгстону</a:t>
            </a:r>
            <a:r>
              <a:rPr lang="uk-UA" sz="2400" b="1" dirty="0" smtClean="0">
                <a:solidFill>
                  <a:srgbClr val="002060"/>
                </a:solidFill>
                <a:latin typeface="Segoe Script" pitchFamily="34" charset="0"/>
              </a:rPr>
              <a:t>, що є в тобі від чайки.</a:t>
            </a:r>
            <a:endParaRPr lang="ru-RU" sz="24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УЮТЬ\Fotolia_42312806_Subscription_Monthly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38132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37321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https://cutt.ly/ycNWWOt</a:t>
            </a:r>
            <a:r>
              <a:rPr lang="uk-UA" sz="1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48680"/>
            <a:ext cx="1483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Джерела.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4941168"/>
            <a:ext cx="192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hlinkClick r:id="rId4"/>
              </a:rPr>
              <a:t> </a:t>
            </a:r>
            <a:r>
              <a:rPr lang="en-US" sz="1400" dirty="0" smtClean="0">
                <a:hlinkClick r:id="rId4"/>
              </a:rPr>
              <a:t>https://cutt.ly/IcNTtdu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4509120"/>
            <a:ext cx="1972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https://cutt.ly/ncNTBVp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836712"/>
            <a:ext cx="388843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Авдєєва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І. М. 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Критичне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фактор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неперервної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Постметодика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2001.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№2–3.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Бах Ричард. Чайка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Джонатан Ливингстон // Перев. с англ. – М.: ООО Издательство «София».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2009. – 128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http://www.general-ebooks.com/book/92373579-чайка-джонатан-лівінгстон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Богосвятська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А.І.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Буктрейлер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стратегія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залученння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//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Зарубіжна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школах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2015. –  №2. –  С. 2-6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Ісаєва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О. О.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читацької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діяльності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школярів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вивченні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зарубіжної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Посібник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К.: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Ленвіт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2000.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Мартинець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Сучасний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зарубіжної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Х.: Вид.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«Основа», 2005. – 176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Ніколенко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О. М. 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Куцевол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Сучасний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зарубіжної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Посібник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К.: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Академія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ome\Desktop\991762_158991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616624" cy="383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2060"/>
                </a:solidFill>
              </a:rPr>
              <a:t>Шановний друже! Ось ти і перегорнув останню сторінку повісті Р. Баха «Чайка Джонатан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Лівінгстон</a:t>
            </a:r>
            <a:r>
              <a:rPr lang="uk-UA" sz="2400" b="1" i="1" dirty="0" smtClean="0">
                <a:solidFill>
                  <a:srgbClr val="002060"/>
                </a:solidFill>
              </a:rPr>
              <a:t>». Впевнені, що, як і головний герой, ти не раз замислився над дуже важливими речами: що таке життя, любов, дружба, для чого ми приходимо в цей світ, як зробити його яскравим і досконалим. Маємо надію, що  між рядочками твору Баха ти пригадував Життєві Істини ще одного героя сучасної літератури - Маленького Принца, який навчає  дивитися на речі та людей не очима, а серцем…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8680"/>
            <a:ext cx="5121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Світ - це твій учнівський зошит,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на сторінках якого ти вирішуєш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свої задачі. Р.Бах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Home\Desktop\991762_158991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6550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Home\Desktop\Новая папка (3)\richard-bach_vert-a1660e656dd99328a1cbe918f8e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880320" cy="351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ЕЗЕНТУЮТЬ\Fotolia_42312806_Subscription_Monthly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042"/>
            <a:ext cx="8318698" cy="665495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19672" y="836712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Словникова робота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47664" y="1844824"/>
            <a:ext cx="4176464" cy="3847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Конфлікт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– 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зіткнення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протилежних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інтересів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поглядів,напруження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крайнє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загострення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суперечностей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приводить до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активних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дій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ускладнень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боротьби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супроводжується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складними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колізіями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1905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ситуація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, в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якій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кожна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зі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сторін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намагається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зайняти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позицію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несумісну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інтересами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іншої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сторони</a:t>
            </a: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38132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Джонатан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Лівінгстон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конфлікті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зі</a:t>
            </a:r>
            <a:r>
              <a:rPr lang="ru-RU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Зграєю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Home\Desktop\НА ПЛАТФОРМУ\e4219311f051bac3db55e95075169b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920547" cy="369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ome\Desktop\d124067f135919c186bc985044af35ea_w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2051720" cy="181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772816"/>
            <a:ext cx="3672408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Конфлікт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сірою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масою</a:t>
            </a:r>
            <a:r>
              <a:rPr lang="ru-RU" b="1" dirty="0">
                <a:solidFill>
                  <a:srgbClr val="002060"/>
                </a:solidFill>
              </a:rPr>
              <a:t> людей (</a:t>
            </a:r>
            <a:r>
              <a:rPr lang="ru-RU" b="1" dirty="0" err="1">
                <a:solidFill>
                  <a:srgbClr val="002060"/>
                </a:solidFill>
              </a:rPr>
              <a:t>Зграя</a:t>
            </a:r>
            <a:r>
              <a:rPr lang="ru-RU" b="1" dirty="0">
                <a:solidFill>
                  <a:srgbClr val="002060"/>
                </a:solidFill>
              </a:rPr>
              <a:t>) та </a:t>
            </a:r>
            <a:r>
              <a:rPr lang="ru-RU" b="1" dirty="0" err="1">
                <a:solidFill>
                  <a:srgbClr val="002060"/>
                </a:solidFill>
              </a:rPr>
              <a:t>особистістю</a:t>
            </a:r>
            <a:r>
              <a:rPr lang="ru-RU" b="1" dirty="0">
                <a:solidFill>
                  <a:srgbClr val="002060"/>
                </a:solidFill>
              </a:rPr>
              <a:t> (Джонатан), </a:t>
            </a:r>
            <a:r>
              <a:rPr lang="ru-RU" b="1" dirty="0" err="1">
                <a:solidFill>
                  <a:srgbClr val="002060"/>
                </a:solidFill>
              </a:rPr>
              <a:t>конфлікт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знань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навколишній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</a:t>
            </a:r>
            <a:r>
              <a:rPr lang="ru-RU" b="1" dirty="0">
                <a:solidFill>
                  <a:srgbClr val="002060"/>
                </a:solidFill>
              </a:rPr>
              <a:t> і самого себе (нового й старого, </a:t>
            </a:r>
            <a:r>
              <a:rPr lang="ru-RU" b="1" dirty="0" err="1">
                <a:solidFill>
                  <a:srgbClr val="002060"/>
                </a:solidFill>
              </a:rPr>
              <a:t>традиційного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звичного</a:t>
            </a:r>
            <a:r>
              <a:rPr lang="ru-RU" b="1" dirty="0">
                <a:solidFill>
                  <a:srgbClr val="002060"/>
                </a:solidFill>
              </a:rPr>
              <a:t> й того,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ламає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традиції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закони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веде</a:t>
            </a:r>
            <a:r>
              <a:rPr lang="ru-RU" b="1" dirty="0">
                <a:solidFill>
                  <a:srgbClr val="002060"/>
                </a:solidFill>
              </a:rPr>
              <a:t> вперед, до </a:t>
            </a:r>
            <a:r>
              <a:rPr lang="ru-RU" b="1" dirty="0" err="1">
                <a:solidFill>
                  <a:srgbClr val="002060"/>
                </a:solidFill>
              </a:rPr>
              <a:t>нових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висот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конфлікт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ідей</a:t>
            </a:r>
            <a:r>
              <a:rPr lang="ru-RU" b="1" dirty="0">
                <a:solidFill>
                  <a:srgbClr val="002060"/>
                </a:solidFill>
              </a:rPr>
              <a:t> (добра, </a:t>
            </a:r>
            <a:r>
              <a:rPr lang="ru-RU" b="1" dirty="0" err="1">
                <a:solidFill>
                  <a:srgbClr val="002060"/>
                </a:solidFill>
              </a:rPr>
              <a:t>любові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прощення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бажання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змінити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світ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зробити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кращим</a:t>
            </a:r>
            <a:r>
              <a:rPr lang="ru-RU" b="1" dirty="0">
                <a:solidFill>
                  <a:srgbClr val="002060"/>
                </a:solidFill>
              </a:rPr>
              <a:t> –з одного боку, і </a:t>
            </a:r>
            <a:r>
              <a:rPr lang="ru-RU" b="1" dirty="0" err="1">
                <a:solidFill>
                  <a:srgbClr val="002060"/>
                </a:solidFill>
              </a:rPr>
              <a:t>ненависті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заздрості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обмеженості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неприйняття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b="1" dirty="0" err="1">
                <a:solidFill>
                  <a:srgbClr val="002060"/>
                </a:solidFill>
              </a:rPr>
              <a:t>всього</a:t>
            </a:r>
            <a:r>
              <a:rPr lang="ru-RU" b="1" dirty="0">
                <a:solidFill>
                  <a:srgbClr val="002060"/>
                </a:solidFill>
              </a:rPr>
              <a:t> нового й </a:t>
            </a:r>
            <a:r>
              <a:rPr lang="ru-RU" b="1" dirty="0" err="1">
                <a:solidFill>
                  <a:srgbClr val="002060"/>
                </a:solidFill>
              </a:rPr>
              <a:t>прогресивного</a:t>
            </a:r>
            <a:r>
              <a:rPr lang="ru-RU" b="1" dirty="0">
                <a:solidFill>
                  <a:srgbClr val="002060"/>
                </a:solidFill>
              </a:rPr>
              <a:t> – з </a:t>
            </a:r>
            <a:r>
              <a:rPr lang="ru-RU" b="1" dirty="0" err="1">
                <a:solidFill>
                  <a:srgbClr val="002060"/>
                </a:solidFill>
              </a:rPr>
              <a:t>іншого</a:t>
            </a:r>
            <a:r>
              <a:rPr lang="ru-RU" b="1" dirty="0">
                <a:solidFill>
                  <a:srgbClr val="002060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Як </a:t>
            </a:r>
            <a:r>
              <a:rPr lang="ru-RU" sz="28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вирішується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цей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конфлікт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у </a:t>
            </a:r>
            <a:r>
              <a:rPr lang="ru-RU" sz="2800" b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повісті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? </a:t>
            </a:r>
            <a:endParaRPr lang="ru-RU" sz="28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i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381328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ЧОЛОВІЧКИ\Granicy_lichnoy_otvetstv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749933" cy="3449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Зграя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вважає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вони не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здатні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пізнати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недосяжний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вони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кинуті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того,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їсти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доки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вистачить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сил. З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категорично не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згоден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Джонатан,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керує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жага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пізнання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Тисячі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рискаємо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пошуках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риб'ячих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голів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зараз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нарешті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зрозуміло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навіщо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живемо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пізнавати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відкривати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бути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вільними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98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Серед </a:t>
            </a:r>
            <a:r>
              <a:rPr lang="uk-UA" sz="28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позитивних функцій можна назвати самовдосконалення інших чайок, які стали спочатку слухати, а потім і підтримувати Джонатана. Вони просять його, щоб він поділився з ними своїми знаннями).</a:t>
            </a:r>
            <a:endParaRPr lang="ru-RU" sz="2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30932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464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Позитивні функції конфлікту</a:t>
            </a:r>
          </a:p>
        </p:txBody>
      </p:sp>
      <p:pic>
        <p:nvPicPr>
          <p:cNvPr id="2050" name="Picture 2" descr="D:\ЧОЛОВІЧКИ\resuming-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35560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739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404664"/>
            <a:ext cx="7776864" cy="144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Зв'язок між притчею Р. Баха і реальним життям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55263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Прагнення Джонатана зробити чайок вільними та щасливими можна порівняти з тим, як в суспільстві зароджуються нові прогресивні  ідеї. Спочатку ідею розробляє одна людина, як правило, цю ідею критикують, не сприймають, відхиляють, але потім серед мислячих людей вона знаходить своїх прихильників, і вони йдуть  тяжким шляхом задля того, 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«щоб відчути радість польоту».</a:t>
            </a:r>
            <a:r>
              <a:rPr lang="uk-UA" sz="20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Часто наукові відкриття залишаються ніби непотрібними сучасникам, але з часом завдяки цим відкриттям з’являються нові,  важливі для людства винаходи. А  буває й так, що людям складно повірити у нові відкриття, бо вони розвінчують усталені «істини», стереотипи,  в які людство вірило дуже довго.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30932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ЧОЛОВІЧКИ\1743764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940781" cy="2204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7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381328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Волкова Ю.В.,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Некіга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 -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російської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зарубіжної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ЗЗСО № 75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 Метод «шести </a:t>
            </a:r>
            <a:r>
              <a:rPr lang="ru-RU" sz="2800" b="1" dirty="0" err="1" smtClean="0">
                <a:solidFill>
                  <a:srgbClr val="002060"/>
                </a:solidFill>
              </a:rPr>
              <a:t>капелюхів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Методичний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коментар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2400" dirty="0" smtClean="0"/>
              <a:t>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– 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2400" b="1" dirty="0" smtClean="0">
                <a:solidFill>
                  <a:srgbClr val="002060"/>
                </a:solidFill>
              </a:rPr>
              <a:t> для того, </a:t>
            </a:r>
            <a:r>
              <a:rPr lang="ru-RU" sz="2400" b="1" dirty="0" err="1" smtClean="0">
                <a:solidFill>
                  <a:srgbClr val="002060"/>
                </a:solidFill>
              </a:rPr>
              <a:t>щоб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спрямувати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увагу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інформацію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У </a:t>
            </a:r>
            <a:r>
              <a:rPr lang="ru-RU" sz="24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режимі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мислення</a:t>
            </a:r>
            <a:r>
              <a:rPr lang="ru-RU" sz="2400" b="1" dirty="0" smtClean="0">
                <a:solidFill>
                  <a:srgbClr val="002060"/>
                </a:solidFill>
              </a:rPr>
              <a:t> нас 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цікавлять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факти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 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–  </a:t>
            </a:r>
            <a:r>
              <a:rPr lang="ru-RU" sz="2400" b="1" dirty="0" err="1" smtClean="0">
                <a:solidFill>
                  <a:srgbClr val="002060"/>
                </a:solidFill>
              </a:rPr>
              <a:t>символічне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відображення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оптимізму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</a:t>
            </a:r>
          </a:p>
          <a:p>
            <a:endParaRPr lang="ru-RU" dirty="0" smtClean="0"/>
          </a:p>
          <a:p>
            <a:r>
              <a:rPr lang="ru-RU" sz="2400" dirty="0" smtClean="0"/>
              <a:t>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– критика. </a:t>
            </a:r>
            <a:r>
              <a:rPr lang="ru-RU" sz="2400" b="1" dirty="0" err="1" smtClean="0">
                <a:solidFill>
                  <a:srgbClr val="002060"/>
                </a:solidFill>
              </a:rPr>
              <a:t>Застерігає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змушує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думати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              критично.</a:t>
            </a:r>
          </a:p>
        </p:txBody>
      </p:sp>
      <p:pic>
        <p:nvPicPr>
          <p:cNvPr id="4" name="Рисунок 3" descr="http://nachobuch.ucoz.ua/_pu/0/392804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22413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achobuch.ucoz.ua/_pu/0/957471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122413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29614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1528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37</cp:revision>
  <dcterms:created xsi:type="dcterms:W3CDTF">2021-04-11T04:42:23Z</dcterms:created>
  <dcterms:modified xsi:type="dcterms:W3CDTF">2021-04-25T13:14:44Z</dcterms:modified>
</cp:coreProperties>
</file>