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7" r:id="rId3"/>
    <p:sldId id="263" r:id="rId4"/>
    <p:sldId id="262" r:id="rId5"/>
    <p:sldId id="256" r:id="rId6"/>
    <p:sldId id="257" r:id="rId7"/>
    <p:sldId id="261" r:id="rId8"/>
    <p:sldId id="259" r:id="rId9"/>
    <p:sldId id="258" r:id="rId10"/>
    <p:sldId id="264" r:id="rId11"/>
    <p:sldId id="265" r:id="rId12"/>
    <p:sldId id="267" r:id="rId13"/>
    <p:sldId id="268" r:id="rId14"/>
    <p:sldId id="260" r:id="rId15"/>
    <p:sldId id="269" r:id="rId16"/>
    <p:sldId id="288" r:id="rId17"/>
    <p:sldId id="298" r:id="rId18"/>
    <p:sldId id="292" r:id="rId19"/>
    <p:sldId id="290" r:id="rId20"/>
    <p:sldId id="291" r:id="rId21"/>
    <p:sldId id="289" r:id="rId22"/>
    <p:sldId id="299" r:id="rId23"/>
    <p:sldId id="284" r:id="rId24"/>
    <p:sldId id="280" r:id="rId25"/>
    <p:sldId id="283" r:id="rId26"/>
    <p:sldId id="285" r:id="rId27"/>
    <p:sldId id="281" r:id="rId28"/>
    <p:sldId id="286" r:id="rId29"/>
    <p:sldId id="277" r:id="rId30"/>
    <p:sldId id="270" r:id="rId31"/>
    <p:sldId id="276" r:id="rId32"/>
    <p:sldId id="278" r:id="rId33"/>
    <p:sldId id="271" r:id="rId34"/>
    <p:sldId id="275" r:id="rId35"/>
    <p:sldId id="300" r:id="rId36"/>
    <p:sldId id="272" r:id="rId37"/>
    <p:sldId id="29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2.wdp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7.wdp"/><Relationship Id="rId21" Type="http://schemas.microsoft.com/office/2007/relationships/hdphoto" Target="../media/hdphoto16.wdp"/><Relationship Id="rId7" Type="http://schemas.microsoft.com/office/2007/relationships/hdphoto" Target="../media/hdphoto9.wdp"/><Relationship Id="rId12" Type="http://schemas.openxmlformats.org/officeDocument/2006/relationships/image" Target="../media/image19.png"/><Relationship Id="rId17" Type="http://schemas.microsoft.com/office/2007/relationships/hdphoto" Target="../media/hdphoto14.wdp"/><Relationship Id="rId25" Type="http://schemas.microsoft.com/office/2007/relationships/hdphoto" Target="../media/hdphoto18.wdp"/><Relationship Id="rId33" Type="http://schemas.microsoft.com/office/2007/relationships/hdphoto" Target="../media/hdphoto22.wdp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29" Type="http://schemas.microsoft.com/office/2007/relationships/hdphoto" Target="../media/hdphoto20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11.wdp"/><Relationship Id="rId24" Type="http://schemas.openxmlformats.org/officeDocument/2006/relationships/image" Target="../media/image25.png"/><Relationship Id="rId32" Type="http://schemas.openxmlformats.org/officeDocument/2006/relationships/image" Target="../media/image29.png"/><Relationship Id="rId5" Type="http://schemas.microsoft.com/office/2007/relationships/hdphoto" Target="../media/hdphoto8.wdp"/><Relationship Id="rId15" Type="http://schemas.microsoft.com/office/2007/relationships/hdphoto" Target="../media/hdphoto13.wdp"/><Relationship Id="rId23" Type="http://schemas.microsoft.com/office/2007/relationships/hdphoto" Target="../media/hdphoto17.wdp"/><Relationship Id="rId28" Type="http://schemas.openxmlformats.org/officeDocument/2006/relationships/image" Target="../media/image27.png"/><Relationship Id="rId10" Type="http://schemas.openxmlformats.org/officeDocument/2006/relationships/image" Target="../media/image18.png"/><Relationship Id="rId19" Type="http://schemas.microsoft.com/office/2007/relationships/hdphoto" Target="../media/hdphoto15.wdp"/><Relationship Id="rId31" Type="http://schemas.microsoft.com/office/2007/relationships/hdphoto" Target="../media/hdphoto21.wdp"/><Relationship Id="rId4" Type="http://schemas.openxmlformats.org/officeDocument/2006/relationships/image" Target="../media/image15.png"/><Relationship Id="rId9" Type="http://schemas.microsoft.com/office/2007/relationships/hdphoto" Target="../media/hdphoto10.wdp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microsoft.com/office/2007/relationships/hdphoto" Target="../media/hdphoto19.wdp"/><Relationship Id="rId30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28.wdp"/><Relationship Id="rId3" Type="http://schemas.microsoft.com/office/2007/relationships/hdphoto" Target="../media/hdphoto23.wdp"/><Relationship Id="rId7" Type="http://schemas.microsoft.com/office/2007/relationships/hdphoto" Target="../media/hdphoto25.wdp"/><Relationship Id="rId12" Type="http://schemas.openxmlformats.org/officeDocument/2006/relationships/image" Target="../media/image35.png"/><Relationship Id="rId17" Type="http://schemas.microsoft.com/office/2007/relationships/hdphoto" Target="../media/hdphoto30.wdp"/><Relationship Id="rId2" Type="http://schemas.openxmlformats.org/officeDocument/2006/relationships/image" Target="../media/image30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microsoft.com/office/2007/relationships/hdphoto" Target="../media/hdphoto27.wdp"/><Relationship Id="rId5" Type="http://schemas.microsoft.com/office/2007/relationships/hdphoto" Target="../media/hdphoto24.wdp"/><Relationship Id="rId15" Type="http://schemas.microsoft.com/office/2007/relationships/hdphoto" Target="../media/hdphoto29.wdp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26.wdp"/><Relationship Id="rId1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есняні квіти . Загадки — AneLok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" y="-99392"/>
            <a:ext cx="9137456" cy="692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5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162" l="1253" r="993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7" y="-151559"/>
            <a:ext cx="7056784" cy="674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7" y="5026187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>
                <a:solidFill>
                  <a:schemeClr val="tx2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4" name="Овал 3"/>
          <p:cNvSpPr/>
          <p:nvPr/>
        </p:nvSpPr>
        <p:spPr>
          <a:xfrm>
            <a:off x="1187624" y="3573016"/>
            <a:ext cx="2448272" cy="24482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Овал 4"/>
          <p:cNvSpPr/>
          <p:nvPr/>
        </p:nvSpPr>
        <p:spPr>
          <a:xfrm>
            <a:off x="3275856" y="0"/>
            <a:ext cx="2520280" cy="25649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800" dirty="0" smtClean="0">
                <a:solidFill>
                  <a:schemeClr val="tx1"/>
                </a:solidFill>
              </a:rPr>
              <a:t>8</a:t>
            </a:r>
            <a:endParaRPr lang="uk-UA" sz="13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67740" y="3933056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9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72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2492896"/>
            <a:ext cx="94559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6, 9, 4, 7, 8, 5, 4, 2</a:t>
            </a:r>
            <a:endParaRPr lang="ru-RU" sz="4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Перевірка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450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8532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6(</a:t>
            </a:r>
            <a:r>
              <a:rPr lang="ru-RU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8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   4(</a:t>
            </a:r>
            <a:r>
              <a:rPr lang="ru-RU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8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    8(</a:t>
            </a:r>
            <a:r>
              <a:rPr lang="ru-RU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8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    </a:t>
            </a:r>
            <a:endParaRPr lang="ru-RU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924943"/>
            <a:ext cx="8748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8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9(</a:t>
            </a:r>
            <a:r>
              <a:rPr lang="ru-RU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8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   7(</a:t>
            </a:r>
            <a:r>
              <a:rPr lang="ru-RU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r>
              <a:rPr lang="ru-RU" sz="8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   5(</a:t>
            </a:r>
            <a:r>
              <a:rPr lang="ru-RU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8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r>
              <a:rPr lang="ru-RU" sz="8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8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</a:t>
            </a:r>
            <a:r>
              <a:rPr lang="ru-RU" sz="8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2(</a:t>
            </a:r>
            <a:r>
              <a:rPr lang="ru-RU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8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ru-RU" sz="5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Утворіть слово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51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9808" y="1052736"/>
            <a:ext cx="78181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6, 9, 4, 7, 8, 5, 4, 2</a:t>
            </a:r>
            <a:endParaRPr lang="ru-RU" sz="4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8032" y="1988840"/>
            <a:ext cx="674659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cap="none" spc="0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пролісок</a:t>
            </a:r>
            <a:endParaRPr lang="ru-RU" sz="13800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3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а Львівщині заквітли перші весняні квіти (ВІДЕ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367935" cy="3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743" y="4509120"/>
            <a:ext cx="89178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Пролісок</a:t>
            </a:r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50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986" y="2132856"/>
            <a:ext cx="891786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Пролісок</a:t>
            </a:r>
            <a:r>
              <a:rPr lang="ru-RU" sz="1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1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Побудувати звукову модель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0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Березневі новації: що і для кого зміниться? | РоботодавецЬ.org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469" y="1196752"/>
            <a:ext cx="5120567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830065"/>
            <a:ext cx="48640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Крокуси</a:t>
            </a:r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89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Впізнай квітку.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4575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Березневі новації: що і для кого зміниться? | РоботодавецЬ.org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32" y="730424"/>
            <a:ext cx="4968552" cy="372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1839" y="4005066"/>
            <a:ext cx="546976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Шафран</a:t>
            </a:r>
            <a:r>
              <a:rPr lang="ru-RU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2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esktop Lux &gt; природа, цветы, крокус, животное, белка, весна, цветение,  разноцветные, луг, трава, лужай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9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оли цвітуть крокуси в Карпатах? Долина крокусів КарпатиEtnoSv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9" y="0"/>
            <a:ext cx="8837481" cy="676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3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60" y="476674"/>
            <a:ext cx="842493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Записати</a:t>
            </a:r>
            <a:r>
              <a:rPr lang="ru-RU" sz="9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96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зошити</a:t>
            </a:r>
            <a:r>
              <a:rPr lang="ru-RU" sz="9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96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тільки</a:t>
            </a:r>
            <a:r>
              <a:rPr lang="ru-RU" sz="9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96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відповідь</a:t>
            </a:r>
            <a:endParaRPr lang="ru-RU" sz="9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05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оли цвітуть крокуси в Карпатах? Долина крокусів КарпатиEtnoSv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" y="-2038"/>
            <a:ext cx="9034987" cy="68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0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772816"/>
            <a:ext cx="579062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Крокуси</a:t>
            </a:r>
            <a:r>
              <a:rPr lang="ru-RU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Побудувати звукову модель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300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784" y="395611"/>
            <a:ext cx="7416824" cy="1800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 малюнками скласти приклади на додавання і множення </a:t>
            </a:r>
            <a:endParaRPr lang="ru-RU" dirty="0"/>
          </a:p>
        </p:txBody>
      </p:sp>
      <p:pic>
        <p:nvPicPr>
          <p:cNvPr id="1026" name="Picture 2" descr="ТОП-5 карпатських первоцвітів: де і коли побачити рідкісні весняні квіти  ФОТО - PRAVDA.IF.UA: Новини твого мі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96" y="2204864"/>
            <a:ext cx="6629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34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1,380 BEST Krokus IMAGES, STOCK PHOTOS &amp; VECTORS | Adobe 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78" b="83889" l="40892" r="79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8" t="15900" r="20239" b="17434"/>
          <a:stretch/>
        </p:blipFill>
        <p:spPr bwMode="auto">
          <a:xfrm>
            <a:off x="1570210" y="606234"/>
            <a:ext cx="1827116" cy="211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1,380 BEST Krokus IMAGES, STOCK PHOTOS &amp; VECTORS | Adobe 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78" b="83889" l="40892" r="79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8" t="15900" r="20239" b="17434"/>
          <a:stretch/>
        </p:blipFill>
        <p:spPr bwMode="auto">
          <a:xfrm>
            <a:off x="6213058" y="606235"/>
            <a:ext cx="1854071" cy="214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1,380 BEST Krokus IMAGES, STOCK PHOTOS &amp; VECTORS | Adobe 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78" b="83889" l="40892" r="79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8" t="15900" r="20239" b="17434"/>
          <a:stretch/>
        </p:blipFill>
        <p:spPr bwMode="auto">
          <a:xfrm>
            <a:off x="569299" y="2348880"/>
            <a:ext cx="2001821" cy="231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1,380 BEST Krokus IMAGES, STOCK PHOTOS &amp; VECTORS | Adobe 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78" b="83889" l="40892" r="79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8" t="15900" r="20239" b="17434"/>
          <a:stretch/>
        </p:blipFill>
        <p:spPr bwMode="auto">
          <a:xfrm>
            <a:off x="3563888" y="532063"/>
            <a:ext cx="1891200" cy="218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3212976"/>
            <a:ext cx="5758307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2+2+2+2=8</a:t>
            </a:r>
            <a:endParaRPr lang="ru-RU" sz="9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96336" y="3471012"/>
            <a:ext cx="649467" cy="1311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596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1,380 BEST Krokus IMAGES, STOCK PHOTOS &amp; VECTORS | Adobe 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78" b="83889" l="40892" r="79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8" t="15900" r="20239" b="17434"/>
          <a:stretch/>
        </p:blipFill>
        <p:spPr bwMode="auto">
          <a:xfrm>
            <a:off x="1016692" y="393651"/>
            <a:ext cx="1677356" cy="194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1,380 BEST Krokus IMAGES, STOCK PHOTOS &amp; VECTORS | Adobe 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78" b="83889" l="40892" r="79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8" t="15900" r="20239" b="17434"/>
          <a:stretch/>
        </p:blipFill>
        <p:spPr bwMode="auto">
          <a:xfrm>
            <a:off x="6682056" y="356406"/>
            <a:ext cx="1854071" cy="214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1,380 BEST Krokus IMAGES, STOCK PHOTOS &amp; VECTORS | Adobe 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78" b="83889" l="40892" r="79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8" t="15900" r="20239" b="17434"/>
          <a:stretch/>
        </p:blipFill>
        <p:spPr bwMode="auto">
          <a:xfrm>
            <a:off x="611558" y="2455968"/>
            <a:ext cx="1687011" cy="195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1,380 BEST Krokus IMAGES, STOCK PHOTOS &amp; VECTORS | Adobe 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78" b="83889" l="40892" r="79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8" t="15900" r="20239" b="17434"/>
          <a:stretch/>
        </p:blipFill>
        <p:spPr bwMode="auto">
          <a:xfrm>
            <a:off x="3275856" y="393651"/>
            <a:ext cx="1819192" cy="210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2502322"/>
            <a:ext cx="6244017" cy="221599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* 4 = 8</a:t>
            </a:r>
            <a:endParaRPr lang="ru-RU" sz="13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42584" y="2738934"/>
            <a:ext cx="971600" cy="1742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281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2924944"/>
            <a:ext cx="8501632" cy="14465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8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+ 3 + 3 = </a:t>
            </a:r>
            <a:r>
              <a:rPr lang="ru-RU" sz="8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ru-RU" sz="9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rocus transparent background PNG cliparts free download | HiClip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7" b="93939" l="3429" r="97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9065"/>
            <a:ext cx="1847441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rocus transparent background PNG cliparts free download | HiClip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7" b="93939" l="3429" r="97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138" y="205409"/>
            <a:ext cx="181636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ocus transparent background PNG cliparts free download | HiClip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7" b="93939" l="3429" r="97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70" y="205409"/>
            <a:ext cx="193582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48024" y="2967756"/>
            <a:ext cx="832288" cy="1360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40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3091392"/>
            <a:ext cx="6244017" cy="221599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</a:t>
            </a:r>
            <a:r>
              <a:rPr lang="ru-RU" sz="13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 3 = </a:t>
            </a:r>
            <a:r>
              <a:rPr lang="ru-RU" sz="13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ru-RU" sz="13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Crocus transparent background PNG cliparts free download | HiClip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7" b="93939" l="3429" r="97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69" y="246302"/>
            <a:ext cx="1657799" cy="21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ocus transparent background PNG cliparts free download | HiClip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7" b="93939" l="3429" r="97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8680"/>
            <a:ext cx="2160240" cy="254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ocus transparent background PNG cliparts free download | HiClip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7" b="93939" l="3429" r="97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847" y="423463"/>
            <a:ext cx="1728189" cy="20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285889" y="3287285"/>
            <a:ext cx="936104" cy="1824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57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18" y="137117"/>
            <a:ext cx="755576" cy="130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30" y="256395"/>
            <a:ext cx="979586" cy="13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7886"/>
            <a:ext cx="758332" cy="12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74" y="187709"/>
            <a:ext cx="792088" cy="132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02" y="257034"/>
            <a:ext cx="847132" cy="13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45" y="2052870"/>
            <a:ext cx="829546" cy="14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87" y="231899"/>
            <a:ext cx="720080" cy="120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8" y="269845"/>
            <a:ext cx="720080" cy="130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719" y="323447"/>
            <a:ext cx="736765" cy="122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39873"/>
            <a:ext cx="864096" cy="144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07" y="2070753"/>
            <a:ext cx="882774" cy="15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75" y="2180861"/>
            <a:ext cx="705080" cy="130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30" y="2197893"/>
            <a:ext cx="789221" cy="141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692" y="2052870"/>
            <a:ext cx="84642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123" y="2052870"/>
            <a:ext cx="715765" cy="135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2127957"/>
            <a:ext cx="779724" cy="14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780463"/>
            <a:ext cx="8678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+ 4 + 4 + 4 </a:t>
            </a:r>
            <a:r>
              <a:rPr lang="ru-RU" sz="8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</a:t>
            </a:r>
            <a:r>
              <a:rPr lang="ru-RU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</a:t>
            </a: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76256" y="3701212"/>
            <a:ext cx="1602520" cy="15194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05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09180" cy="210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50" y="152400"/>
            <a:ext cx="1584176" cy="218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2401"/>
            <a:ext cx="1209180" cy="21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2400"/>
            <a:ext cx="1209180" cy="21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2400"/>
            <a:ext cx="1209180" cy="21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2" y="2390034"/>
            <a:ext cx="1209180" cy="247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"/>
            <a:ext cx="1209180" cy="210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1209180" cy="206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460" y="152401"/>
            <a:ext cx="1361465" cy="21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5"/>
            <a:ext cx="1209180" cy="217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120918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88" y="2492895"/>
            <a:ext cx="1209180" cy="217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46" y="2492896"/>
            <a:ext cx="1209180" cy="245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060" y="2390037"/>
            <a:ext cx="1209180" cy="227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76" y="2103961"/>
            <a:ext cx="1209180" cy="229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Стокові векторні зображення Крокус | Depositphotos®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414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20" y="2103963"/>
            <a:ext cx="1209180" cy="205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8283" y="4163497"/>
            <a:ext cx="79928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* </a:t>
            </a:r>
            <a:r>
              <a:rPr lang="ru-RU" sz="13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</a:t>
            </a:r>
            <a:r>
              <a:rPr lang="ru-RU" sz="13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</a:t>
            </a:r>
            <a:r>
              <a:rPr lang="ru-RU" sz="13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</a:t>
            </a:r>
            <a:endParaRPr lang="ru-RU" sz="13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8330" y="4663441"/>
            <a:ext cx="2401016" cy="1896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12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91653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err="1" smtClean="0"/>
              <a:t>Білий</a:t>
            </a:r>
            <a:r>
              <a:rPr lang="ru-RU" sz="6600" b="1" dirty="0" smtClean="0"/>
              <a:t>    </a:t>
            </a:r>
            <a:r>
              <a:rPr lang="ru-RU" sz="6600" b="1" dirty="0" err="1" smtClean="0"/>
              <a:t>горошок</a:t>
            </a:r>
            <a:r>
              <a:rPr lang="ru-RU" sz="6600" b="1" dirty="0" smtClean="0"/>
              <a:t>,</a:t>
            </a:r>
          </a:p>
          <a:p>
            <a:r>
              <a:rPr lang="ru-RU" sz="6600" b="1" dirty="0"/>
              <a:t>н</a:t>
            </a:r>
            <a:r>
              <a:rPr lang="ru-RU" sz="6600" b="1" dirty="0" smtClean="0"/>
              <a:t>а   </a:t>
            </a:r>
            <a:r>
              <a:rPr lang="ru-RU" sz="6600" b="1" dirty="0" err="1" smtClean="0"/>
              <a:t>зеленій</a:t>
            </a:r>
            <a:r>
              <a:rPr lang="ru-RU" sz="6600" b="1" dirty="0" smtClean="0"/>
              <a:t>   </a:t>
            </a:r>
            <a:r>
              <a:rPr lang="ru-RU" sz="6600" b="1" dirty="0" err="1" smtClean="0"/>
              <a:t>ніжці</a:t>
            </a:r>
            <a:r>
              <a:rPr lang="ru-RU" sz="6600" b="1" dirty="0" smtClean="0"/>
              <a:t>,</a:t>
            </a:r>
          </a:p>
          <a:p>
            <a:r>
              <a:rPr lang="ru-RU" sz="6600" b="1" dirty="0" err="1"/>
              <a:t>з</a:t>
            </a:r>
            <a:r>
              <a:rPr lang="ru-RU" sz="6600" b="1" dirty="0" err="1" smtClean="0"/>
              <a:t>ріє</a:t>
            </a:r>
            <a:r>
              <a:rPr lang="ru-RU" sz="6600" b="1" dirty="0" smtClean="0"/>
              <a:t>,   </a:t>
            </a:r>
            <a:r>
              <a:rPr lang="ru-RU" sz="6600" b="1" dirty="0" err="1" smtClean="0"/>
              <a:t>розкривається</a:t>
            </a:r>
            <a:r>
              <a:rPr lang="ru-RU" sz="6600" b="1" dirty="0" smtClean="0"/>
              <a:t>,</a:t>
            </a:r>
          </a:p>
          <a:p>
            <a:r>
              <a:rPr lang="ru-RU" sz="6600" b="1" dirty="0" smtClean="0"/>
              <a:t>на     </a:t>
            </a:r>
            <a:r>
              <a:rPr lang="ru-RU" sz="6600" b="1" dirty="0" err="1" smtClean="0"/>
              <a:t>дзвіночок</a:t>
            </a:r>
            <a:r>
              <a:rPr lang="ru-RU" sz="6600" b="1" dirty="0" smtClean="0"/>
              <a:t>    </a:t>
            </a:r>
            <a:r>
              <a:rPr lang="ru-RU" sz="6600" b="1" dirty="0" err="1" smtClean="0"/>
              <a:t>перетворюється</a:t>
            </a:r>
            <a:r>
              <a:rPr lang="ru-RU" sz="6600" b="1" dirty="0" smtClean="0"/>
              <a:t>!</a:t>
            </a:r>
            <a:endParaRPr lang="uk-UA" sz="6600" b="1" dirty="0"/>
          </a:p>
        </p:txBody>
      </p:sp>
    </p:spTree>
    <p:extLst>
      <p:ext uri="{BB962C8B-B14F-4D97-AF65-F5344CB8AC3E}">
        <p14:creationId xmlns:p14="http://schemas.microsoft.com/office/powerpoint/2010/main" val="2475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" b="96667" l="1224" r="933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97"/>
            <a:ext cx="9144000" cy="688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3" y="5229200"/>
            <a:ext cx="9188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500" b="1" dirty="0" smtClean="0">
                <a:solidFill>
                  <a:schemeClr val="tx2">
                    <a:lumMod val="50000"/>
                  </a:schemeClr>
                </a:solidFill>
              </a:rPr>
              <a:t>*</a:t>
            </a:r>
            <a:endParaRPr lang="uk-UA" sz="1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43608" y="3717033"/>
            <a:ext cx="2664296" cy="25202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1997287" y="390905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8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4210" y="4077072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9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606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онвалія садова - головні аспекти вирощування та догляду. Використання в  ландшаф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832648" cy="437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4869160"/>
            <a:ext cx="51666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r>
              <a:rPr lang="ru-RU" sz="9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онвалія</a:t>
            </a:r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392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492896"/>
            <a:ext cx="734387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r>
              <a:rPr lang="ru-RU" sz="13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онвалія</a:t>
            </a:r>
            <a:r>
              <a:rPr lang="ru-RU" sz="1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Побудувати звукову модель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0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3370" y="980728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/>
              <a:t>Проростає</a:t>
            </a:r>
            <a:r>
              <a:rPr lang="ru-RU" sz="5400" b="1" dirty="0"/>
              <a:t> </a:t>
            </a:r>
            <a:r>
              <a:rPr lang="ru-RU" sz="5400" b="1" dirty="0" err="1"/>
              <a:t>крізь</a:t>
            </a:r>
            <a:r>
              <a:rPr lang="ru-RU" sz="5400" b="1" dirty="0"/>
              <a:t> </a:t>
            </a:r>
            <a:r>
              <a:rPr lang="ru-RU" sz="5400" b="1" dirty="0" err="1" smtClean="0"/>
              <a:t>сніжок</a:t>
            </a:r>
            <a:r>
              <a:rPr lang="ru-RU" sz="5400" b="1" dirty="0"/>
              <a:t>.</a:t>
            </a:r>
            <a:endParaRPr lang="ru-RU" sz="5400" b="1" dirty="0" smtClean="0"/>
          </a:p>
          <a:p>
            <a:r>
              <a:rPr lang="ru-RU" sz="5400" b="1" dirty="0" err="1" smtClean="0"/>
              <a:t>Тягнеться</a:t>
            </a:r>
            <a:r>
              <a:rPr lang="ru-RU" sz="5400" b="1" dirty="0" smtClean="0"/>
              <a:t> до </a:t>
            </a:r>
            <a:r>
              <a:rPr lang="ru-RU" sz="5400" b="1" dirty="0" err="1"/>
              <a:t>сонячних</a:t>
            </a:r>
            <a:r>
              <a:rPr lang="ru-RU" sz="5400" b="1" dirty="0"/>
              <a:t> </a:t>
            </a:r>
            <a:r>
              <a:rPr lang="ru-RU" sz="5400" b="1" dirty="0" err="1" smtClean="0"/>
              <a:t>променів</a:t>
            </a:r>
            <a:r>
              <a:rPr lang="ru-RU" sz="5400" b="1" dirty="0" smtClean="0"/>
              <a:t>  </a:t>
            </a:r>
            <a:r>
              <a:rPr lang="ru-RU" sz="5400" b="1" dirty="0" err="1" smtClean="0"/>
              <a:t>ця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квітка</a:t>
            </a:r>
            <a:r>
              <a:rPr lang="ru-RU" sz="5400" b="1" dirty="0"/>
              <a:t>.</a:t>
            </a:r>
            <a:endParaRPr lang="ru-RU" sz="5400" b="1" dirty="0" smtClean="0"/>
          </a:p>
          <a:p>
            <a:r>
              <a:rPr lang="ru-RU" sz="5400" b="1" dirty="0" smtClean="0"/>
              <a:t>Маленький </a:t>
            </a:r>
            <a:r>
              <a:rPr lang="ru-RU" sz="5400" b="1" dirty="0"/>
              <a:t>та </a:t>
            </a:r>
            <a:r>
              <a:rPr lang="ru-RU" sz="5400" b="1" dirty="0" err="1" smtClean="0"/>
              <a:t>ніжний</a:t>
            </a:r>
            <a:r>
              <a:rPr lang="ru-RU" sz="5400" b="1" dirty="0" smtClean="0"/>
              <a:t>,</a:t>
            </a:r>
          </a:p>
          <a:p>
            <a:r>
              <a:rPr lang="ru-RU" sz="5400" b="1" dirty="0" err="1"/>
              <a:t>б</a:t>
            </a:r>
            <a:r>
              <a:rPr lang="ru-RU" sz="5400" b="1" dirty="0" err="1" smtClean="0"/>
              <a:t>іленький</a:t>
            </a:r>
            <a:r>
              <a:rPr lang="ru-RU" sz="5400" b="1" dirty="0" smtClean="0"/>
              <a:t> …</a:t>
            </a:r>
            <a:endParaRPr lang="uk-UA" sz="5400" b="1" dirty="0"/>
          </a:p>
        </p:txBody>
      </p:sp>
    </p:spTree>
    <p:extLst>
      <p:ext uri="{BB962C8B-B14F-4D97-AF65-F5344CB8AC3E}">
        <p14:creationId xmlns:p14="http://schemas.microsoft.com/office/powerpoint/2010/main" val="6682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овини | ЛОДА/LODA – Львівська обласна державна адміністрац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5256584" cy="437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1744" y="4653136"/>
            <a:ext cx="63387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підсніжники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57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348880"/>
            <a:ext cx="63387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8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ідсніжники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Побудувати звукову модель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8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ru-RU" dirty="0" err="1" smtClean="0"/>
              <a:t>язати</a:t>
            </a:r>
            <a:r>
              <a:rPr lang="ru-RU" dirty="0" smtClean="0"/>
              <a:t> задачу</a:t>
            </a:r>
            <a:endParaRPr lang="ru-RU" dirty="0"/>
          </a:p>
        </p:txBody>
      </p:sp>
      <p:pic>
        <p:nvPicPr>
          <p:cNvPr id="3" name="Picture 2" descr="ТОП-5 карпатських первоцвітів: де і коли побачити рідкісні весняні квіти  ФОТО - PRAVDA.IF.UA: Новини твого мі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629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432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онвалія садова - головні аспекти вирощування та догляду. Використання в  ландшафт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697967"/>
            <a:ext cx="1719578" cy="128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Новини | ЛОДА/LODA – Львівська обласна державна адміністрац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6" y="29745"/>
            <a:ext cx="1662349" cy="138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7167" y="332656"/>
            <a:ext cx="2403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  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9 кв.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7083" y="1736485"/>
            <a:ext cx="5875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?, у 3 рази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більше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7236296" y="97442"/>
            <a:ext cx="864096" cy="3287449"/>
          </a:xfrm>
          <a:prstGeom prst="rightBrac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7668344" y="1741164"/>
            <a:ext cx="1532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 кв.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6896" y="1844827"/>
            <a:ext cx="5279440" cy="1122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3707905" y="1790653"/>
            <a:ext cx="1914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27 кв.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1692" y="3373456"/>
            <a:ext cx="87827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1) 9*3 = 27(кв.) –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конвалії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78157" y="4437112"/>
            <a:ext cx="5599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2)  27 + 9 = 36 (кв.)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444" y="5618928"/>
            <a:ext cx="5817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В.: 36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квітів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разом.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3444" y="3481797"/>
            <a:ext cx="674186" cy="9553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877632" y="3481794"/>
            <a:ext cx="1781687" cy="955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2699794" y="3481795"/>
            <a:ext cx="664813" cy="955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3364604" y="3481797"/>
            <a:ext cx="1400142" cy="9553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4764746" y="3513015"/>
            <a:ext cx="3335646" cy="8149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78940" y="4437113"/>
            <a:ext cx="734927" cy="10776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931910" y="4505569"/>
            <a:ext cx="218034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 19"/>
          <p:cNvSpPr/>
          <p:nvPr/>
        </p:nvSpPr>
        <p:spPr>
          <a:xfrm>
            <a:off x="3175344" y="4437112"/>
            <a:ext cx="844702" cy="991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4020048" y="4505569"/>
            <a:ext cx="3504949" cy="10091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/>
          <p:cNvSpPr/>
          <p:nvPr/>
        </p:nvSpPr>
        <p:spPr>
          <a:xfrm>
            <a:off x="323531" y="5631762"/>
            <a:ext cx="73492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угольник 22"/>
          <p:cNvSpPr/>
          <p:nvPr/>
        </p:nvSpPr>
        <p:spPr>
          <a:xfrm>
            <a:off x="1257346" y="5514718"/>
            <a:ext cx="5330878" cy="11786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888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ga\Desktop\6Ut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6975244" cy="558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lga\Desktop\3Mf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2616232" cy="24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332656"/>
            <a:ext cx="4725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1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5" b="98282" l="2432" r="98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09" y="-10313"/>
            <a:ext cx="7776863" cy="687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7" y="5298650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>
                <a:solidFill>
                  <a:schemeClr val="tx2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8273" y="764704"/>
            <a:ext cx="7593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96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0915" y="4293096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ru-RU" sz="9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20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" b="96667" l="1224" r="933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33"/>
            <a:ext cx="9144000" cy="688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3" y="5229200"/>
            <a:ext cx="9188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500" b="1" dirty="0" smtClean="0">
                <a:solidFill>
                  <a:schemeClr val="tx2">
                    <a:lumMod val="50000"/>
                  </a:schemeClr>
                </a:solidFill>
              </a:rPr>
              <a:t>*</a:t>
            </a:r>
            <a:endParaRPr lang="uk-UA" sz="1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4077072"/>
            <a:ext cx="109373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115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7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162" l="1253" r="993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57" y="-171400"/>
            <a:ext cx="7056784" cy="674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7" y="5026187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>
                <a:solidFill>
                  <a:schemeClr val="tx2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4" name="Овал 3"/>
          <p:cNvSpPr/>
          <p:nvPr/>
        </p:nvSpPr>
        <p:spPr>
          <a:xfrm>
            <a:off x="1259632" y="3573016"/>
            <a:ext cx="2376264" cy="244827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1979712" y="3832786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dirty="0" smtClean="0"/>
              <a:t>3</a:t>
            </a:r>
            <a:endParaRPr lang="uk-UA" sz="8800" dirty="0"/>
          </a:p>
        </p:txBody>
      </p:sp>
      <p:sp>
        <p:nvSpPr>
          <p:cNvPr id="8" name="Овал 7"/>
          <p:cNvSpPr/>
          <p:nvPr/>
        </p:nvSpPr>
        <p:spPr>
          <a:xfrm>
            <a:off x="3279120" y="44625"/>
            <a:ext cx="2445008" cy="244827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500" dirty="0" smtClean="0">
                <a:solidFill>
                  <a:schemeClr val="tx1"/>
                </a:solidFill>
              </a:rPr>
              <a:t>21</a:t>
            </a:r>
            <a:endParaRPr lang="uk-UA" sz="115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30342" y="4012322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ru-RU" sz="9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57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361" l="2041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72694" y="5288340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>
                <a:solidFill>
                  <a:schemeClr val="tx2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5" name="Овал 4"/>
          <p:cNvSpPr/>
          <p:nvPr/>
        </p:nvSpPr>
        <p:spPr>
          <a:xfrm>
            <a:off x="3347863" y="188640"/>
            <a:ext cx="2448272" cy="25202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3779912" y="484414"/>
            <a:ext cx="16889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dirty="0" smtClean="0"/>
              <a:t>24</a:t>
            </a:r>
            <a:endParaRPr lang="uk-UA" sz="8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51722" y="4149080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ru-RU" sz="9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9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361" l="2041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72694" y="5288340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>
                <a:solidFill>
                  <a:schemeClr val="tx2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29303" y="4221088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9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389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5" b="98282" l="2432" r="98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1" y="-20622"/>
            <a:ext cx="7776863" cy="687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7" y="5298650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>
                <a:solidFill>
                  <a:schemeClr val="tx2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5" y="4293096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138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222</Words>
  <Application>Microsoft Office PowerPoint</Application>
  <PresentationFormat>Экран (4:3)</PresentationFormat>
  <Paragraphs>70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Перевірка </vt:lpstr>
      <vt:lpstr>Утворіть слово</vt:lpstr>
      <vt:lpstr>Презентация PowerPoint</vt:lpstr>
      <vt:lpstr>Презентация PowerPoint</vt:lpstr>
      <vt:lpstr>Побудувати звукову модель</vt:lpstr>
      <vt:lpstr>Впізнай квітку.</vt:lpstr>
      <vt:lpstr>Презентация PowerPoint</vt:lpstr>
      <vt:lpstr>Презентация PowerPoint</vt:lpstr>
      <vt:lpstr>Презентация PowerPoint</vt:lpstr>
      <vt:lpstr>Презентация PowerPoint</vt:lpstr>
      <vt:lpstr>Побудувати звукову модель</vt:lpstr>
      <vt:lpstr>За малюнками скласти приклади на додавання і множення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Побудувати звукову модель</vt:lpstr>
      <vt:lpstr>Презентация PowerPoint</vt:lpstr>
      <vt:lpstr>Презентация PowerPoint</vt:lpstr>
      <vt:lpstr>Побудувати звукову модель</vt:lpstr>
      <vt:lpstr>Розв’язати задачу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Admin</cp:lastModifiedBy>
  <cp:revision>48</cp:revision>
  <dcterms:created xsi:type="dcterms:W3CDTF">2021-04-03T07:12:11Z</dcterms:created>
  <dcterms:modified xsi:type="dcterms:W3CDTF">2021-04-09T16:17:03Z</dcterms:modified>
</cp:coreProperties>
</file>