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8FE9-2F9A-4DDF-BB98-5F0486B344C4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4D8F1-3082-4D50-941A-328DB522E6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258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28926" y="2071678"/>
            <a:ext cx="5429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</a:rPr>
              <a:t>Українська мова 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Тема</a:t>
            </a:r>
            <a:r>
              <a:rPr lang="uk-UA" sz="2400" dirty="0" smtClean="0"/>
              <a:t> </a:t>
            </a:r>
            <a:r>
              <a:rPr lang="uk-UA" sz="2400" b="1" i="1" dirty="0" smtClean="0">
                <a:solidFill>
                  <a:srgbClr val="FF0000"/>
                </a:solidFill>
              </a:rPr>
              <a:t>: “Використання сполучників у простому і складному реченнях: сполучники сурядності та підрядності</a:t>
            </a:r>
            <a:r>
              <a:rPr lang="uk-UA" sz="2400" b="1" i="1" dirty="0" smtClean="0">
                <a:solidFill>
                  <a:srgbClr val="FF0000"/>
                </a:solidFill>
              </a:rPr>
              <a:t>”.</a:t>
            </a:r>
            <a:endParaRPr lang="uk-UA" sz="2400" b="1" i="1" dirty="0" smtClean="0">
              <a:solidFill>
                <a:srgbClr val="FF0000"/>
              </a:solidFill>
            </a:endParaRPr>
          </a:p>
          <a:p>
            <a:endParaRPr lang="uk-UA" sz="2400" b="1" i="1" dirty="0">
              <a:solidFill>
                <a:srgbClr val="FF0000"/>
              </a:solidFill>
            </a:endParaRPr>
          </a:p>
          <a:p>
            <a:endParaRPr lang="uk-UA" sz="2400" b="1" i="1" dirty="0" smtClean="0">
              <a:solidFill>
                <a:srgbClr val="FF0000"/>
              </a:solidFill>
            </a:endParaRPr>
          </a:p>
          <a:p>
            <a:pPr algn="ctr"/>
            <a:r>
              <a:rPr lang="uk-UA" sz="2000" b="1" i="1" dirty="0" smtClean="0">
                <a:solidFill>
                  <a:srgbClr val="7030A0"/>
                </a:solidFill>
              </a:rPr>
              <a:t>Підготувала вчитель української мови та літератури </a:t>
            </a:r>
            <a:r>
              <a:rPr lang="uk-UA" sz="2000" b="1" i="1" dirty="0" err="1" smtClean="0">
                <a:solidFill>
                  <a:srgbClr val="7030A0"/>
                </a:solidFill>
              </a:rPr>
              <a:t>Кошляк</a:t>
            </a:r>
            <a:r>
              <a:rPr lang="uk-UA" sz="2000" b="1" i="1" dirty="0" smtClean="0">
                <a:solidFill>
                  <a:srgbClr val="7030A0"/>
                </a:solidFill>
              </a:rPr>
              <a:t> О.О.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2136339"/>
            <a:ext cx="821537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Допишіть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прислів'ях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розряд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хліб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та одежа,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лежа. –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хліб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та одежа,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лежа.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М'яко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стеле, ... твердо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спати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любить, ...за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гудить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Не той урожай,... 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...той, ... в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коморі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Сніг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завірюха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...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зима коло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вуха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Захистив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...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овець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правда, ... на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вербі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груші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Світи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зоре, на все поле, ...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зійде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34" y="1714488"/>
            <a:ext cx="81439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Перевіримо</a:t>
            </a:r>
          </a:p>
          <a:p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М'яко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стеле, ... твердо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М’ко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стеле,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твердо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спати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любить, ...за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гудить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любить,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гудить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той урожай,... у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...той, ... в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коморі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Не той урожай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той,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коморі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Сніг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завірюха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...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зима коло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вуха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Сніг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завірюха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зима коло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вуха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правда, ... на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вербі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груші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правда,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вербі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груша.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Світи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зоре, на все поле, ...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зійде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Світи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зоре, на все поле,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зійде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571472" y="1571612"/>
            <a:ext cx="80010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Перепишіть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розкриваючи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дужки.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правопис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сполучників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 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не крутила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хуртовина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блисне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промінь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крига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розтане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(3. Гончарук).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(б)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прийшло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землю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сподіване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треба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(М.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Вітри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проспівають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хвилями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нив про (те), як в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негоду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край боронив (П. Усенко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714348" y="2000240"/>
            <a:ext cx="792961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Перевіримо</a:t>
            </a:r>
          </a:p>
          <a:p>
            <a:pPr algn="ctr"/>
            <a:endParaRPr lang="uk-UA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крутила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хуртовина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блисне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промінь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крига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розтане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(3. Гончарук).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прийшло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землю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сподіване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треба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(М.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Вітри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проспівають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хвилями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нив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як в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негоду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край боронив (П. Усенко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642910" y="2136339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стійкими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словосполученнями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парними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сполучниками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сурядності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Сказав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невлад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недоречно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переляканий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вражений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здивований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3)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Безпідставно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приставати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4)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Надзвичайно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втомитися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AutoNum type="arabicParenR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рук,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ніг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чути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сього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того;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живий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мертвий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тин,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ворота.</a:t>
            </a:r>
          </a:p>
          <a:p>
            <a:pPr marL="457200" indent="-457200"/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Зразок: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Сказав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невлад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недоречно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тин,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ворота.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34" y="1571613"/>
            <a:ext cx="821537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Перевіримо</a:t>
            </a:r>
          </a:p>
          <a:p>
            <a:pPr algn="ctr"/>
            <a:endParaRPr lang="uk-UA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переляканий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вражений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здивований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живий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мертвий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Безпідставно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приставати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сього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того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Надзвичайно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втомитися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рук,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ніг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чути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8280920" cy="47201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88599" y="1407325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Повторимо вивчене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44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 descr="unna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600200"/>
            <a:ext cx="7643866" cy="497207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714612" y="2571744"/>
            <a:ext cx="4413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i="1" dirty="0" smtClean="0">
                <a:solidFill>
                  <a:srgbClr val="FF0000"/>
                </a:solidFill>
              </a:rPr>
              <a:t>ДЯКУЮ ЗА УВАГУ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214282" y="1500174"/>
            <a:ext cx="842968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Мета:</a:t>
            </a:r>
          </a:p>
          <a:p>
            <a:r>
              <a:rPr lang="ru-RU" sz="2800" b="1" dirty="0"/>
              <a:t>□ </a:t>
            </a:r>
            <a:r>
              <a:rPr lang="ru-RU" sz="2800" b="1" dirty="0" err="1"/>
              <a:t>навчальна</a:t>
            </a:r>
            <a:r>
              <a:rPr lang="ru-RU" sz="2800" b="1" dirty="0"/>
              <a:t>: </a:t>
            </a:r>
            <a:r>
              <a:rPr lang="ru-RU" sz="2800" b="1" dirty="0" err="1"/>
              <a:t>поглибити</a:t>
            </a:r>
            <a:r>
              <a:rPr lang="ru-RU" sz="2800" b="1" dirty="0"/>
              <a:t> </a:t>
            </a:r>
            <a:r>
              <a:rPr lang="ru-RU" sz="2800" b="1" dirty="0" err="1"/>
              <a:t>знання</a:t>
            </a:r>
            <a:r>
              <a:rPr lang="ru-RU" sz="2800" b="1" dirty="0"/>
              <a:t> </a:t>
            </a:r>
            <a:r>
              <a:rPr lang="ru-RU" sz="2800" b="1" dirty="0" err="1"/>
              <a:t>учнів</a:t>
            </a:r>
            <a:r>
              <a:rPr lang="ru-RU" sz="2800" b="1" dirty="0"/>
              <a:t> про </a:t>
            </a:r>
            <a:r>
              <a:rPr lang="ru-RU" sz="2800" b="1" dirty="0" err="1"/>
              <a:t>сполучники</a:t>
            </a:r>
            <a:r>
              <a:rPr lang="ru-RU" sz="2800" b="1" dirty="0"/>
              <a:t>; </a:t>
            </a:r>
            <a:r>
              <a:rPr lang="ru-RU" sz="2800" b="1" dirty="0" err="1" smtClean="0"/>
              <a:t>використовувати</a:t>
            </a:r>
            <a:r>
              <a:rPr lang="ru-RU" sz="2800" b="1" dirty="0" smtClean="0"/>
              <a:t> </a:t>
            </a:r>
            <a:r>
              <a:rPr lang="ru-RU" sz="2800" b="1" dirty="0" err="1"/>
              <a:t>сполучники</a:t>
            </a:r>
            <a:r>
              <a:rPr lang="ru-RU" sz="2800" b="1" dirty="0"/>
              <a:t> у </a:t>
            </a:r>
            <a:r>
              <a:rPr lang="ru-RU" sz="2800" b="1" dirty="0" err="1"/>
              <a:t>власних</a:t>
            </a:r>
            <a:r>
              <a:rPr lang="ru-RU" sz="2800" b="1" dirty="0"/>
              <a:t> </a:t>
            </a:r>
            <a:r>
              <a:rPr lang="ru-RU" sz="2800" b="1" dirty="0" err="1"/>
              <a:t>висловленнях</a:t>
            </a:r>
            <a:r>
              <a:rPr lang="ru-RU" sz="2800" b="1" dirty="0"/>
              <a:t> </a:t>
            </a:r>
            <a:r>
              <a:rPr lang="ru-RU" sz="2800" b="1" dirty="0" err="1"/>
              <a:t>відповідно</a:t>
            </a:r>
            <a:r>
              <a:rPr lang="ru-RU" sz="2800" b="1" dirty="0"/>
              <a:t> до </a:t>
            </a:r>
            <a:r>
              <a:rPr lang="ru-RU" sz="2800" b="1" dirty="0" err="1"/>
              <a:t>функціонального</a:t>
            </a:r>
            <a:r>
              <a:rPr lang="ru-RU" sz="2800" b="1" dirty="0"/>
              <a:t> </a:t>
            </a:r>
            <a:r>
              <a:rPr lang="ru-RU" sz="2800" b="1" dirty="0" err="1"/>
              <a:t>призначення</a:t>
            </a:r>
            <a:r>
              <a:rPr lang="ru-RU" sz="2800" b="1" dirty="0"/>
              <a:t>, </a:t>
            </a:r>
            <a:r>
              <a:rPr lang="ru-RU" sz="2800" b="1" dirty="0" err="1"/>
              <a:t>складаючи</a:t>
            </a:r>
            <a:r>
              <a:rPr lang="ru-RU" sz="2800" b="1" dirty="0"/>
              <a:t> </a:t>
            </a:r>
            <a:r>
              <a:rPr lang="ru-RU" sz="2800" b="1" dirty="0" err="1"/>
              <a:t>прості</a:t>
            </a:r>
            <a:r>
              <a:rPr lang="ru-RU" sz="2800" b="1" dirty="0"/>
              <a:t> </a:t>
            </a:r>
            <a:r>
              <a:rPr lang="ru-RU" sz="2800" b="1" dirty="0" err="1"/>
              <a:t>й</a:t>
            </a:r>
            <a:r>
              <a:rPr lang="ru-RU" sz="2800" b="1" dirty="0"/>
              <a:t> </a:t>
            </a:r>
            <a:r>
              <a:rPr lang="ru-RU" sz="2800" b="1" dirty="0" err="1"/>
              <a:t>складні</a:t>
            </a:r>
            <a:r>
              <a:rPr lang="ru-RU" sz="2800" b="1" dirty="0"/>
              <a:t> </a:t>
            </a:r>
            <a:r>
              <a:rPr lang="ru-RU" sz="2800" b="1" dirty="0" err="1"/>
              <a:t>речення</a:t>
            </a:r>
            <a:r>
              <a:rPr lang="ru-RU" sz="2800" b="1" dirty="0"/>
              <a:t>; </a:t>
            </a:r>
            <a:r>
              <a:rPr lang="ru-RU" sz="2800" b="1" dirty="0" err="1"/>
              <a:t>редагувати</a:t>
            </a:r>
            <a:r>
              <a:rPr lang="ru-RU" sz="2800" b="1" dirty="0"/>
              <a:t> </a:t>
            </a:r>
            <a:r>
              <a:rPr lang="ru-RU" sz="2800" b="1" dirty="0" err="1" smtClean="0"/>
              <a:t>речення</a:t>
            </a:r>
            <a:r>
              <a:rPr lang="ru-RU" sz="2800" b="1" dirty="0" smtClean="0"/>
              <a:t>; </a:t>
            </a:r>
            <a:r>
              <a:rPr lang="ru-RU" sz="2800" b="1" dirty="0" err="1" smtClean="0"/>
              <a:t>розвивати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логічне</a:t>
            </a:r>
            <a:r>
              <a:rPr lang="ru-RU" sz="2800" b="1" dirty="0" smtClean="0"/>
              <a:t> </a:t>
            </a:r>
            <a:r>
              <a:rPr lang="ru-RU" sz="2800" b="1" dirty="0" err="1"/>
              <a:t>мислення</a:t>
            </a:r>
            <a:r>
              <a:rPr lang="ru-RU" sz="2800" b="1" dirty="0"/>
              <a:t>, </a:t>
            </a:r>
            <a:r>
              <a:rPr lang="ru-RU" sz="2800" b="1" dirty="0" err="1"/>
              <a:t>пам'ять</a:t>
            </a:r>
            <a:r>
              <a:rPr lang="ru-RU" sz="2800" b="1" dirty="0"/>
              <a:t>, </a:t>
            </a:r>
            <a:r>
              <a:rPr lang="ru-RU" sz="2800" b="1" dirty="0" err="1"/>
              <a:t>пізнавальну</a:t>
            </a:r>
            <a:r>
              <a:rPr lang="ru-RU" sz="2800" b="1" dirty="0"/>
              <a:t> </a:t>
            </a:r>
            <a:r>
              <a:rPr lang="ru-RU" sz="2800" b="1" dirty="0" err="1"/>
              <a:t>активність</a:t>
            </a:r>
            <a:r>
              <a:rPr lang="ru-RU" sz="2800" b="1" dirty="0"/>
              <a:t> </a:t>
            </a:r>
            <a:r>
              <a:rPr lang="ru-RU" sz="2800" b="1" dirty="0" err="1"/>
              <a:t>учнів</a:t>
            </a:r>
            <a:r>
              <a:rPr lang="ru-RU" sz="2800" b="1" dirty="0"/>
              <a:t>, </a:t>
            </a:r>
            <a:r>
              <a:rPr lang="ru-RU" sz="2800" b="1" dirty="0" err="1"/>
              <a:t>мовлення</a:t>
            </a:r>
            <a:r>
              <a:rPr lang="ru-RU" sz="2800" b="1" dirty="0"/>
              <a:t>;</a:t>
            </a:r>
          </a:p>
          <a:p>
            <a:r>
              <a:rPr lang="ru-RU" sz="2800" b="1" dirty="0"/>
              <a:t>□ </a:t>
            </a:r>
            <a:r>
              <a:rPr lang="ru-RU" sz="2800" b="1" dirty="0" err="1"/>
              <a:t>виховна</a:t>
            </a:r>
            <a:r>
              <a:rPr lang="ru-RU" sz="2800" b="1" dirty="0"/>
              <a:t>: </a:t>
            </a:r>
            <a:r>
              <a:rPr lang="ru-RU" sz="2800" b="1" dirty="0" err="1"/>
              <a:t>виховувати</a:t>
            </a:r>
            <a:r>
              <a:rPr lang="ru-RU" sz="2800" b="1" dirty="0"/>
              <a:t> </a:t>
            </a:r>
            <a:r>
              <a:rPr lang="ru-RU" sz="2800" b="1" dirty="0" err="1"/>
              <a:t>інтерес</a:t>
            </a:r>
            <a:r>
              <a:rPr lang="ru-RU" sz="2800" b="1" dirty="0"/>
              <a:t> до </a:t>
            </a:r>
            <a:r>
              <a:rPr lang="ru-RU" sz="2800" b="1" dirty="0" err="1"/>
              <a:t>рідної</a:t>
            </a:r>
            <a:r>
              <a:rPr lang="ru-RU" sz="2800" b="1" dirty="0"/>
              <a:t> </a:t>
            </a:r>
            <a:r>
              <a:rPr lang="ru-RU" sz="2800" b="1" dirty="0" err="1"/>
              <a:t>мови</a:t>
            </a:r>
            <a:r>
              <a:rPr lang="ru-RU" sz="2800" b="1" dirty="0"/>
              <a:t> та </a:t>
            </a:r>
            <a:r>
              <a:rPr lang="ru-RU" sz="2800" b="1" dirty="0" err="1"/>
              <a:t>бережливе</a:t>
            </a:r>
            <a:r>
              <a:rPr lang="ru-RU" sz="2800" b="1" dirty="0"/>
              <a:t> до </a:t>
            </a:r>
            <a:r>
              <a:rPr lang="ru-RU" sz="2800" b="1" dirty="0" err="1"/>
              <a:t>ставлення</a:t>
            </a:r>
            <a:r>
              <a:rPr lang="ru-RU" sz="2800" b="1" dirty="0"/>
              <a:t> слова.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5720" y="1714488"/>
            <a:ext cx="86439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Повторення вивченого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1.Що таке сполучник? </a:t>
            </a:r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 – службова частина мови, яка виражає синтаксичні зв’язки речень або слів і семантично-синтаксичні відношення між ними.)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Які за походженням бувають сполучники? 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походженням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похідні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непохідні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Похідні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утворились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поєднанням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займенників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прислівників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прийменниками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частками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Непохідні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співвідносяться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членуються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морфеми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та, а,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3.Охарактеризуйте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(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членуються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а, та,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морфологічно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до них належать: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нібито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тому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через те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uk-UA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357422" y="1571612"/>
            <a:ext cx="4504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err="1" smtClean="0">
                <a:solidFill>
                  <a:srgbClr val="FF0000"/>
                </a:solidFill>
              </a:rPr>
              <a:t>Повідомленя</a:t>
            </a:r>
            <a:r>
              <a:rPr lang="uk-UA" sz="2400" b="1" i="1" dirty="0" smtClean="0">
                <a:solidFill>
                  <a:srgbClr val="FF0000"/>
                </a:solidFill>
              </a:rPr>
              <a:t> нового матеріалу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5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7" y="2214555"/>
            <a:ext cx="8215370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 descr="5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643050"/>
            <a:ext cx="8286807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 descr="5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571612"/>
            <a:ext cx="8215370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2776"/>
            <a:ext cx="770485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4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1571612"/>
            <a:ext cx="800105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тренувальних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Згрупуйте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сполучники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три колонки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для того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як, тому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немовби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дарма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через те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зате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а, у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того як, 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8a86c498cb03a446c23b02ca5adb3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428596" y="1785926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Перевіряємо</a:t>
            </a:r>
          </a:p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Прості:                            Складні:                         Складені: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а,                                       щоб,                               для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того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що,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Але,                                   якби,                             через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що,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І,                                        немовби,                       тому що,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Та,                                     зате,                               у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зв’язку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Бо,                                     якщо,                            тим що,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Як,                                                                           дарма що,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Поки.                                                                      у міру того як.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</a:rPr>
              <a:t>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851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Olesia</cp:lastModifiedBy>
  <cp:revision>13</cp:revision>
  <dcterms:created xsi:type="dcterms:W3CDTF">2021-04-15T09:44:31Z</dcterms:created>
  <dcterms:modified xsi:type="dcterms:W3CDTF">2021-04-18T06:21:01Z</dcterms:modified>
</cp:coreProperties>
</file>