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8" r:id="rId3"/>
    <p:sldId id="273" r:id="rId4"/>
    <p:sldId id="272" r:id="rId5"/>
    <p:sldId id="257" r:id="rId6"/>
    <p:sldId id="260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70" r:id="rId15"/>
    <p:sldId id="269" r:id="rId16"/>
    <p:sldId id="271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84" d="100"/>
          <a:sy n="84" d="100"/>
        </p:scale>
        <p:origin x="-1470" y="-3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873195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007997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011563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15417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942400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06.04.2021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234035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06.04.2021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923188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06.04.2021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790710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06.04.2021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937086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06.04.2021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756711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06.04.2021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747785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06.04.2021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402170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 descr="Рамка голубая PNG - AVATAN PLU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8470"/>
            <a:ext cx="9036496" cy="67698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Гифка химия » Wesperinfo.ru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404664"/>
            <a:ext cx="7135324" cy="57961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096180" y="44624"/>
            <a:ext cx="6788188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200000"/>
              </a:lnSpc>
            </a:pP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ГЕНЕТИЧНІ ЗВ’ЯЗКИ МІЖ ОСНОВНИМИ КЛАСАМИ НЕОРГАНІЧНИХ СПОЛУК</a:t>
            </a:r>
            <a:r>
              <a:rPr lang="ru-RU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966494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фото важная информация • aizorel.co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385286"/>
            <a:ext cx="4114800" cy="6096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07504" y="404664"/>
            <a:ext cx="5184576" cy="62786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ru-RU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Правило </a:t>
            </a:r>
            <a:r>
              <a:rPr lang="ru-RU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генетичних</a:t>
            </a:r>
            <a:r>
              <a:rPr lang="ru-RU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зв’язків</a:t>
            </a:r>
            <a:r>
              <a:rPr lang="ru-RU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342900" lvl="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Кількість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стрілочок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схемі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відповідає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кількості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рівнянь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хі­мічних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реакцій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які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необхідно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скласти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342900" lvl="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Сполуки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записані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перед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стрілочкою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обов’язково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мають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вступити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хімічну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реакцію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342900" lvl="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Сполуки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записані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пі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ля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стрілочки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мають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утворитися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внаслі­док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реакції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4" name="Picture 4" descr="Рамка голубая PNG - AVATAN PLU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8470"/>
            <a:ext cx="9036496" cy="67698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2504529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Рамка голубая PNG - AVATAN PLU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8470"/>
            <a:ext cx="9036496" cy="67698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971600" y="1120416"/>
            <a:ext cx="6912768" cy="830997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de-DE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1              2                  3                    4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de-DE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Fe</a:t>
            </a:r>
            <a:r>
              <a:rPr lang="de-DE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—&gt;</a:t>
            </a:r>
            <a:r>
              <a:rPr lang="de-DE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FeO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—&gt;</a:t>
            </a:r>
            <a:r>
              <a:rPr lang="de-DE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FeS0</a:t>
            </a:r>
            <a:r>
              <a:rPr lang="de-DE" sz="24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de-DE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—&gt; Fe</a:t>
            </a:r>
            <a:r>
              <a:rPr lang="de-DE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(OH)</a:t>
            </a:r>
            <a:r>
              <a:rPr lang="de-DE" sz="24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de-DE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—&gt;</a:t>
            </a:r>
            <a:r>
              <a:rPr lang="de-DE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FeCl</a:t>
            </a:r>
            <a:r>
              <a:rPr lang="de-DE" sz="24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79512" y="188640"/>
            <a:ext cx="4572000" cy="70788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uk-UA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Завдання!</a:t>
            </a:r>
            <a:endParaRPr lang="ru-RU" sz="4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5426403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Рамка голубая PNG - AVATAN PLU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8470"/>
            <a:ext cx="9036496" cy="67698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331640" y="4490829"/>
            <a:ext cx="7488832" cy="1938992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just">
              <a:lnSpc>
                <a:spcPct val="150000"/>
              </a:lnSpc>
            </a:pP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Генетичний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ряд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неметалів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Генетичний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ряд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неметалів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вибу­довується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за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тим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самим принципом,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й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металів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лише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гідрат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оксиду в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ньому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не основа, а кислота: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неметал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—&gt;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кислотний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оксид —&gt;  кислота —&gt;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сіль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266" name="Picture 2" descr="Самостійна робота &quot;Неметали&quot; Хімія 11 кл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332656"/>
            <a:ext cx="5352529" cy="40143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3561089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Рамка голубая PNG - AVATAN PLU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8470"/>
            <a:ext cx="9036496" cy="67698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755576" y="2996952"/>
            <a:ext cx="8064896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Розглянемо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генетичний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ряд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неметалів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прикладі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сірки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>
              <a:lnSpc>
                <a:spcPct val="150000"/>
              </a:lnSpc>
            </a:pP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1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3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—&gt; 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ru-RU" sz="2400" b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—&gt; Н</a:t>
            </a:r>
            <a:r>
              <a:rPr lang="ru-RU" sz="2400" b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ru-RU" sz="2400" b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—&gt; К</a:t>
            </a:r>
            <a:r>
              <a:rPr lang="ru-RU" sz="2400" b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ru-RU" sz="2400" b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+ 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uk-UA" sz="24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ru-RU" sz="24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lvl="0">
              <a:lnSpc>
                <a:spcPct val="150000"/>
              </a:lnSpc>
            </a:pPr>
            <a:r>
              <a:rPr lang="ru-RU" sz="2400" cap="smal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2) Н</a:t>
            </a:r>
            <a:r>
              <a:rPr lang="ru-RU" sz="2400" cap="small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ru-RU" sz="2400" cap="smal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 </a:t>
            </a:r>
            <a:r>
              <a:rPr lang="ru-RU" sz="2400" cap="small" dirty="0"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2400" cap="small" dirty="0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ru-RU" sz="2400" cap="small" dirty="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ru-RU" sz="2400" cap="small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ru-RU" sz="2400" cap="small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 Н</a:t>
            </a:r>
            <a:r>
              <a:rPr lang="ru-RU" sz="2400" cap="small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400" cap="small" dirty="0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ru-RU" sz="2400" cap="small" dirty="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ru-RU" sz="2400" cap="small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ru-RU" sz="2400" cap="small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lvl="0">
              <a:lnSpc>
                <a:spcPct val="150000"/>
              </a:lnSpc>
            </a:pPr>
            <a:r>
              <a:rPr lang="uk-UA" sz="2400" cap="smal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3) 2КОН </a:t>
            </a:r>
            <a:r>
              <a:rPr lang="uk-UA" sz="2400" cap="small" dirty="0">
                <a:latin typeface="Times New Roman" panose="02020603050405020304" pitchFamily="18" charset="0"/>
                <a:cs typeface="Times New Roman" panose="02020603050405020304" pitchFamily="18" charset="0"/>
              </a:rPr>
              <a:t>+ Н</a:t>
            </a:r>
            <a:r>
              <a:rPr lang="uk-UA" sz="2400" cap="small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400" cap="small" dirty="0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uk-UA" sz="2400" cap="small" dirty="0">
                <a:latin typeface="Times New Roman" panose="02020603050405020304" pitchFamily="18" charset="0"/>
                <a:cs typeface="Times New Roman" panose="02020603050405020304" pitchFamily="18" charset="0"/>
              </a:rPr>
              <a:t>0з = К</a:t>
            </a:r>
            <a:r>
              <a:rPr lang="uk-UA" sz="2400" cap="small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400" cap="small" dirty="0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uk-UA" sz="2400" cap="small" dirty="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uk-UA" sz="2400" cap="small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uk-UA" sz="2400" cap="small" dirty="0">
                <a:latin typeface="Times New Roman" panose="02020603050405020304" pitchFamily="18" charset="0"/>
                <a:cs typeface="Times New Roman" panose="02020603050405020304" pitchFamily="18" charset="0"/>
              </a:rPr>
              <a:t> + 2Н</a:t>
            </a:r>
            <a:r>
              <a:rPr lang="uk-UA" sz="2400" cap="small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uk-UA" sz="2400" cap="small" dirty="0">
                <a:latin typeface="Times New Roman" panose="02020603050405020304" pitchFamily="18" charset="0"/>
                <a:cs typeface="Times New Roman" panose="02020603050405020304" pitchFamily="18" charset="0"/>
              </a:rPr>
              <a:t>0.</a:t>
            </a:r>
            <a:endParaRPr lang="ru-RU" sz="2400" cap="small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2292" name="Picture 4" descr="Презентація до уроку хімії у 7 класі на тему: &quot;Метали і неметали. Металічні  та неметалічні елементи, їх розміщення в періодичній системі&quot;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832" b="22277"/>
          <a:stretch/>
        </p:blipFill>
        <p:spPr bwMode="auto">
          <a:xfrm>
            <a:off x="1043608" y="335347"/>
            <a:ext cx="6667500" cy="24948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6143773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Рамка голубая PNG - AVATAN PLU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8470"/>
            <a:ext cx="9036496" cy="67698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971600" y="1120416"/>
            <a:ext cx="5040560" cy="830997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1            2               3</a:t>
            </a: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→ Р</a:t>
            </a:r>
            <a:r>
              <a:rPr lang="ru-RU" sz="24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ru-RU" sz="24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5 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→ Н</a:t>
            </a:r>
            <a:r>
              <a:rPr lang="ru-RU" sz="24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РО</a:t>
            </a:r>
            <a:r>
              <a:rPr lang="ru-RU" sz="24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4 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→ Ва</a:t>
            </a:r>
            <a:r>
              <a:rPr lang="ru-RU" sz="24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(РО</a:t>
            </a:r>
            <a:r>
              <a:rPr lang="ru-RU" sz="24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ru-RU" sz="24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179512" y="188640"/>
            <a:ext cx="4572000" cy="70788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uk-UA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Завдання!</a:t>
            </a:r>
            <a:endParaRPr lang="ru-RU" sz="4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7774416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4" descr="Рамка голубая PNG - AVATAN PLU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8470"/>
            <a:ext cx="9036496" cy="67698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113584" y="490500"/>
            <a:ext cx="316835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Загальна</a:t>
            </a:r>
            <a:r>
              <a:rPr lang="ru-RU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схема!</a:t>
            </a:r>
            <a:endParaRPr lang="ru-RU" sz="3200" b="1" dirty="0">
              <a:solidFill>
                <a:srgbClr val="FF0000"/>
              </a:solidFill>
            </a:endParaRPr>
          </a:p>
        </p:txBody>
      </p:sp>
      <p:pic>
        <p:nvPicPr>
          <p:cNvPr id="13318" name="Picture 6" descr="31. Генетичний зв'язок між класами неорганічних сполук » Народна Освіта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8372" y="1320925"/>
            <a:ext cx="5658776" cy="49948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9921926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Рамка голубая PNG - AVATAN PLU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8470"/>
            <a:ext cx="9036496" cy="67698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95536" y="930522"/>
            <a:ext cx="6030416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ru-RU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Доберіть</a:t>
            </a:r>
            <a:r>
              <a:rPr lang="ru-RU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приклади</a:t>
            </a:r>
            <a:r>
              <a:rPr lang="ru-RU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до схем </a:t>
            </a:r>
            <a:r>
              <a:rPr lang="ru-RU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перетворень</a:t>
            </a:r>
            <a:r>
              <a:rPr lang="ru-RU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>
              <a:lnSpc>
                <a:spcPct val="200000"/>
              </a:lnSpc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а) метал +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неметал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→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сіль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>
              <a:lnSpc>
                <a:spcPct val="200000"/>
              </a:lnSpc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б)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основний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оксид +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кислотний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оксид →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сіль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>
              <a:lnSpc>
                <a:spcPct val="200000"/>
              </a:lnSpc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в) основа + кислота →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сіль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+ вода;</a:t>
            </a:r>
          </a:p>
          <a:p>
            <a:pPr>
              <a:lnSpc>
                <a:spcPct val="200000"/>
              </a:lnSpc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г)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сіль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+ кислота →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сіль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+ кислота;</a:t>
            </a:r>
          </a:p>
          <a:p>
            <a:pPr>
              <a:lnSpc>
                <a:spcPct val="200000"/>
              </a:lnSpc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д) метал +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кисень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→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основний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оксид;</a:t>
            </a:r>
          </a:p>
          <a:p>
            <a:pPr>
              <a:lnSpc>
                <a:spcPct val="200000"/>
              </a:lnSpc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е)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неметал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+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кисень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→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кислотний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оксид;</a:t>
            </a:r>
          </a:p>
          <a:p>
            <a:pPr>
              <a:lnSpc>
                <a:spcPct val="200000"/>
              </a:lnSpc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ж)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основний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оксид + вода → луг;</a:t>
            </a:r>
          </a:p>
          <a:p>
            <a:pPr>
              <a:lnSpc>
                <a:spcPct val="200000"/>
              </a:lnSpc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з)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кислотний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оксид + вода → кислота;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179512" y="188640"/>
            <a:ext cx="4572000" cy="70788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uk-UA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Завдання!</a:t>
            </a:r>
            <a:endParaRPr lang="ru-RU" sz="4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271231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Рамка голубая PNG - AVATAN PLU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8470"/>
            <a:ext cx="9036496" cy="67698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24063" y="447239"/>
            <a:ext cx="8819937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lnSpc>
                <a:spcPct val="150000"/>
              </a:lnSpc>
              <a:spcAft>
                <a:spcPts val="0"/>
              </a:spcAft>
              <a:buFont typeface="+mj-lt"/>
              <a:buAutoNum type="arabicPeriod"/>
            </a:pPr>
            <a:r>
              <a:rPr lang="ru-RU" sz="2000" dirty="0" err="1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Які</a:t>
            </a:r>
            <a:r>
              <a:rPr lang="ru-RU" sz="2000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речовини</a:t>
            </a:r>
            <a:r>
              <a:rPr lang="ru-RU" sz="2000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називаються</a:t>
            </a:r>
            <a:r>
              <a:rPr lang="ru-RU" sz="2000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простими</a:t>
            </a:r>
            <a:r>
              <a:rPr lang="ru-RU" sz="2000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? </a:t>
            </a:r>
            <a:endParaRPr lang="ru-RU" sz="2000" dirty="0" smtClean="0"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50000"/>
              </a:lnSpc>
              <a:spcAft>
                <a:spcPts val="0"/>
              </a:spcAft>
              <a:buFont typeface="+mj-lt"/>
              <a:buAutoNum type="arabicPeriod"/>
            </a:pPr>
            <a:r>
              <a:rPr lang="ru-RU" sz="2000" dirty="0" smtClean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Яка </a:t>
            </a:r>
            <a:r>
              <a:rPr lang="ru-RU" sz="2000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кислота </a:t>
            </a:r>
            <a:r>
              <a:rPr lang="ru-RU" sz="2000" dirty="0" err="1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міститься</a:t>
            </a:r>
            <a:r>
              <a:rPr lang="ru-RU" sz="2000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в </a:t>
            </a:r>
            <a:r>
              <a:rPr lang="ru-RU" sz="2000" dirty="0" err="1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шлунковому</a:t>
            </a:r>
            <a:r>
              <a:rPr lang="ru-RU" sz="2000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со</a:t>
            </a:r>
            <a:r>
              <a:rPr lang="uk-UA" sz="2000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ці</a:t>
            </a:r>
            <a:r>
              <a:rPr lang="ru-RU" sz="2000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? </a:t>
            </a:r>
            <a:endParaRPr lang="ru-RU" sz="2000" dirty="0" smtClean="0"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50000"/>
              </a:lnSpc>
              <a:spcAft>
                <a:spcPts val="0"/>
              </a:spcAft>
              <a:buFont typeface="+mj-lt"/>
              <a:buAutoNum type="arabicPeriod"/>
            </a:pPr>
            <a:r>
              <a:rPr lang="ru-RU" sz="2000" dirty="0" smtClean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Яка </a:t>
            </a:r>
            <a:r>
              <a:rPr lang="ru-RU" sz="2000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формула «гашеного </a:t>
            </a:r>
            <a:r>
              <a:rPr lang="ru-RU" sz="2000" dirty="0" err="1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вапна</a:t>
            </a:r>
            <a:r>
              <a:rPr lang="ru-RU" sz="2000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»? </a:t>
            </a:r>
            <a:endParaRPr lang="ru-RU" sz="2000" dirty="0" smtClean="0"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50000"/>
              </a:lnSpc>
              <a:spcAft>
                <a:spcPts val="0"/>
              </a:spcAft>
              <a:buFont typeface="+mj-lt"/>
              <a:buAutoNum type="arabicPeriod"/>
            </a:pPr>
            <a:r>
              <a:rPr lang="ru-RU" sz="2000" dirty="0" err="1" smtClean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Назвіть</a:t>
            </a:r>
            <a:r>
              <a:rPr lang="ru-RU" sz="2000" dirty="0" smtClean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</a:t>
            </a:r>
            <a:r>
              <a:rPr lang="ru-RU" sz="2000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формул</a:t>
            </a:r>
            <a:r>
              <a:rPr lang="uk-UA" sz="2000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у</a:t>
            </a:r>
            <a:r>
              <a:rPr lang="ru-RU" sz="2000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основного компоненту </a:t>
            </a:r>
            <a:r>
              <a:rPr lang="ru-RU" sz="2000" dirty="0" err="1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піску</a:t>
            </a:r>
            <a:r>
              <a:rPr lang="ru-RU" sz="2000" dirty="0" smtClean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.</a:t>
            </a:r>
            <a:endParaRPr lang="ru-RU" sz="2000" dirty="0"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50000"/>
              </a:lnSpc>
              <a:spcAft>
                <a:spcPts val="0"/>
              </a:spcAft>
              <a:buFont typeface="+mj-lt"/>
              <a:buAutoNum type="arabicPeriod"/>
            </a:pPr>
            <a:r>
              <a:rPr lang="ru-RU" sz="2000" dirty="0" err="1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Які</a:t>
            </a:r>
            <a:r>
              <a:rPr lang="ru-RU" sz="2000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речовини</a:t>
            </a:r>
            <a:r>
              <a:rPr lang="ru-RU" sz="2000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називаються</a:t>
            </a:r>
            <a:r>
              <a:rPr lang="ru-RU" sz="2000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складними</a:t>
            </a:r>
            <a:r>
              <a:rPr lang="ru-RU" sz="2000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? </a:t>
            </a:r>
            <a:endParaRPr lang="ru-RU" sz="2000" dirty="0" smtClean="0"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50000"/>
              </a:lnSpc>
              <a:spcAft>
                <a:spcPts val="0"/>
              </a:spcAft>
              <a:buFont typeface="+mj-lt"/>
              <a:buAutoNum type="arabicPeriod"/>
            </a:pPr>
            <a:r>
              <a:rPr lang="ru-RU" sz="2000" dirty="0" smtClean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У </a:t>
            </a:r>
            <a:r>
              <a:rPr lang="ru-RU" sz="2000" dirty="0" err="1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який</a:t>
            </a:r>
            <a:r>
              <a:rPr lang="ru-RU" sz="2000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колір</a:t>
            </a:r>
            <a:r>
              <a:rPr lang="ru-RU" sz="2000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забарвлюється</a:t>
            </a:r>
            <a:r>
              <a:rPr lang="ru-RU" sz="2000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фенолфталеїн</a:t>
            </a:r>
            <a:r>
              <a:rPr lang="ru-RU" sz="2000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у кислотах? </a:t>
            </a:r>
          </a:p>
          <a:p>
            <a:pPr marL="342900" lvl="0" indent="-342900">
              <a:lnSpc>
                <a:spcPct val="150000"/>
              </a:lnSpc>
              <a:spcAft>
                <a:spcPts val="0"/>
              </a:spcAft>
              <a:buFont typeface="+mj-lt"/>
              <a:buAutoNum type="arabicPeriod"/>
            </a:pPr>
            <a:r>
              <a:rPr lang="ru-RU" sz="2000" dirty="0" err="1" smtClean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Назвіть</a:t>
            </a:r>
            <a:r>
              <a:rPr lang="ru-RU" sz="2000" dirty="0" smtClean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</a:t>
            </a:r>
            <a:r>
              <a:rPr lang="ru-RU" sz="2000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формулу </a:t>
            </a:r>
            <a:r>
              <a:rPr lang="ru-RU" sz="2000" dirty="0" err="1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кухонної</a:t>
            </a:r>
            <a:r>
              <a:rPr lang="ru-RU" sz="2000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солі</a:t>
            </a:r>
            <a:r>
              <a:rPr lang="ru-RU" sz="2000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. </a:t>
            </a:r>
            <a:endParaRPr lang="ru-RU" sz="2000" dirty="0" smtClean="0"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Font typeface="+mj-lt"/>
              <a:buAutoNum type="arabicPeriod"/>
            </a:pPr>
            <a:r>
              <a:rPr lang="uk-UA" sz="2000" dirty="0" smtClean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Ми </a:t>
            </a:r>
            <a:r>
              <a:rPr lang="uk-UA" sz="2000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– найпоширеніші речовини на нашій планеті. </a:t>
            </a:r>
            <a:endParaRPr lang="uk-UA" sz="2000" dirty="0" smtClean="0"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Font typeface="+mj-lt"/>
              <a:buAutoNum type="arabicPeriod"/>
            </a:pPr>
            <a:r>
              <a:rPr lang="uk-UA" sz="2000" dirty="0" smtClean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Ми </a:t>
            </a:r>
            <a:r>
              <a:rPr lang="uk-UA" sz="2000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всі маємо однаковий смак. (Кислоти)</a:t>
            </a:r>
            <a:endParaRPr lang="ru-RU" sz="2000" dirty="0"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Font typeface="+mj-lt"/>
              <a:buAutoNum type="arabicPeriod"/>
            </a:pPr>
            <a:r>
              <a:rPr lang="uk-UA" sz="2000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За </a:t>
            </a:r>
            <a:r>
              <a:rPr lang="uk-UA" sz="2000" dirty="0" err="1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н.у</a:t>
            </a:r>
            <a:r>
              <a:rPr lang="uk-UA" sz="2000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. ми перебуваємо тільки у твердому стані. За поширеністю у природі ми на ІІ місці після оксидів. </a:t>
            </a:r>
            <a:endParaRPr lang="ru-RU" sz="2000" dirty="0"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uk-UA" sz="2000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 </a:t>
            </a:r>
            <a:endParaRPr lang="ru-RU" sz="2000" dirty="0"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42995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Рамка голубая PNG - AVATAN PLU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8470"/>
            <a:ext cx="9036496" cy="67698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07504" y="1124744"/>
            <a:ext cx="9036496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uk-UA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Розприділити</a:t>
            </a:r>
            <a:r>
              <a:rPr lang="uk-UA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речовини по класам неорганічних </a:t>
            </a:r>
            <a:r>
              <a:rPr lang="uk-UA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сполук</a:t>
            </a:r>
            <a:r>
              <a:rPr lang="ru-RU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lnSpc>
                <a:spcPct val="200000"/>
              </a:lnSpc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</a:t>
            </a:r>
            <a:r>
              <a:rPr lang="en-US" sz="24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CaSO</a:t>
            </a:r>
            <a:r>
              <a:rPr lang="en-US" sz="24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Ba(OH)</a:t>
            </a:r>
            <a:r>
              <a:rPr lang="en-US" sz="24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H</a:t>
            </a:r>
            <a:r>
              <a:rPr lang="en-US" sz="24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AsO</a:t>
            </a:r>
            <a:r>
              <a:rPr lang="en-US" sz="24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Mn</a:t>
            </a:r>
            <a:r>
              <a:rPr lang="en-US" sz="24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en-US" sz="24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Cr(OH)</a:t>
            </a:r>
            <a:r>
              <a:rPr lang="en-US" sz="24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H</a:t>
            </a:r>
            <a:r>
              <a:rPr lang="en-US" sz="24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SO</a:t>
            </a:r>
            <a:r>
              <a:rPr lang="en-US" sz="24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CuO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KNO</a:t>
            </a:r>
            <a:r>
              <a:rPr lang="en-US" sz="24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SO</a:t>
            </a:r>
            <a:r>
              <a:rPr lang="en-US" sz="24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Na</a:t>
            </a:r>
            <a:r>
              <a:rPr lang="en-US" sz="24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</a:t>
            </a:r>
            <a:r>
              <a:rPr lang="en-US" sz="24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3,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n-US" sz="24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SO</a:t>
            </a:r>
            <a:r>
              <a:rPr lang="en-US" sz="24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NaHSO</a:t>
            </a:r>
            <a:r>
              <a:rPr lang="en-US" sz="24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 Fe(OH)</a:t>
            </a:r>
            <a:r>
              <a:rPr lang="en-US" sz="24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3,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C1</a:t>
            </a:r>
            <a:r>
              <a:rPr lang="en-US" sz="24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en-US" sz="24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FeCl</a:t>
            </a:r>
            <a:r>
              <a:rPr lang="en-US" sz="24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Zn(OH)</a:t>
            </a:r>
            <a:r>
              <a:rPr lang="en-US" sz="24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P</a:t>
            </a:r>
            <a:r>
              <a:rPr lang="en-US" sz="24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en-US" sz="24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Ca</a:t>
            </a:r>
            <a:r>
              <a:rPr lang="en-US" sz="24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(PO4)</a:t>
            </a:r>
            <a:r>
              <a:rPr lang="en-US" sz="24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LiOH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H</a:t>
            </a:r>
            <a:r>
              <a:rPr lang="en-US" sz="24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sz="24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en-US" sz="24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BaO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NaHCO</a:t>
            </a:r>
            <a:r>
              <a:rPr lang="en-US" sz="24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>
              <a:lnSpc>
                <a:spcPct val="200000"/>
              </a:lnSpc>
            </a:pPr>
            <a:r>
              <a:rPr lang="uk-UA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Кислоти     </a:t>
            </a:r>
            <a:r>
              <a:rPr lang="uk-UA" sz="28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Основи    </a:t>
            </a:r>
            <a:r>
              <a:rPr lang="uk-UA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Окиди</a:t>
            </a:r>
            <a:r>
              <a:rPr lang="uk-UA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uk-UA" sz="2800" b="1" dirty="0" smtClean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Середні солі    </a:t>
            </a:r>
            <a:r>
              <a:rPr lang="uk-UA" sz="2800" b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Кислі солі</a:t>
            </a:r>
            <a:endParaRPr lang="ru-RU" sz="2800" b="1" dirty="0">
              <a:solidFill>
                <a:schemeClr val="accent6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200000"/>
              </a:lnSpc>
            </a:pPr>
            <a:r>
              <a:rPr lang="uk-UA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200000"/>
              </a:lnSpc>
            </a:pP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3776664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Рамка голубая PNG - AVATAN PLU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8470"/>
            <a:ext cx="9036496" cy="67698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79512" y="404664"/>
            <a:ext cx="4896544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Укажіть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рядок,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який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містить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лише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формули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оксидів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>
              <a:lnSpc>
                <a:spcPct val="200000"/>
              </a:lnSpc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а)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FeO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K</a:t>
            </a:r>
            <a:r>
              <a:rPr lang="en-US" sz="20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S, NO</a:t>
            </a:r>
            <a:r>
              <a:rPr lang="en-US" sz="20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H</a:t>
            </a:r>
            <a:r>
              <a:rPr lang="en-US" sz="20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SO</a:t>
            </a:r>
            <a:r>
              <a:rPr lang="en-US" sz="20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>
              <a:lnSpc>
                <a:spcPct val="200000"/>
              </a:lnSpc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б)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sz="20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O, Na</a:t>
            </a:r>
            <a:r>
              <a:rPr lang="en-US" sz="20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O,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NaCl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Fe (OH )</a:t>
            </a:r>
            <a:r>
              <a:rPr lang="en-US" sz="20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>
              <a:lnSpc>
                <a:spcPct val="200000"/>
              </a:lnSpc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в)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en-US" sz="20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O, CrO</a:t>
            </a:r>
            <a:r>
              <a:rPr lang="en-US" sz="20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Cr</a:t>
            </a:r>
            <a:r>
              <a:rPr lang="en-US" sz="20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O3, H</a:t>
            </a:r>
            <a:r>
              <a:rPr lang="en-US" sz="20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O;</a:t>
            </a:r>
          </a:p>
          <a:p>
            <a:pPr>
              <a:lnSpc>
                <a:spcPct val="200000"/>
              </a:lnSpc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г)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FeO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Fe</a:t>
            </a:r>
            <a:r>
              <a:rPr lang="en-US" sz="20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en-US" sz="20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FeS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HCOOH.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3851920" y="3068960"/>
            <a:ext cx="4572000" cy="3785652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200000"/>
              </a:lnSpc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Укажіть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рядок,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який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містить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лише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формули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оксидів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металічних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елементів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>
              <a:lnSpc>
                <a:spcPct val="200000"/>
              </a:lnSpc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а)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Na</a:t>
            </a:r>
            <a:r>
              <a:rPr lang="en-US" sz="20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S, Cr</a:t>
            </a:r>
            <a:r>
              <a:rPr lang="en-US" sz="20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en-US" sz="20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MgO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Fe</a:t>
            </a:r>
            <a:r>
              <a:rPr lang="en-US" sz="20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en-US" sz="20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>
              <a:lnSpc>
                <a:spcPct val="200000"/>
              </a:lnSpc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б)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en-US" sz="20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N, K</a:t>
            </a:r>
            <a:r>
              <a:rPr lang="en-US" sz="20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O,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CaO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FeS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>
              <a:lnSpc>
                <a:spcPct val="200000"/>
              </a:lnSpc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в)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en-US" sz="20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O,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CaO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HCl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NO</a:t>
            </a:r>
            <a:r>
              <a:rPr lang="en-US" sz="20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>
              <a:lnSpc>
                <a:spcPct val="200000"/>
              </a:lnSpc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г)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WO</a:t>
            </a:r>
            <a:r>
              <a:rPr lang="en-US" sz="20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Cr</a:t>
            </a:r>
            <a:r>
              <a:rPr lang="en-US" sz="20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en-US" sz="20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ZnO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Fe</a:t>
            </a:r>
            <a:r>
              <a:rPr lang="en-US" sz="20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en-US" sz="20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06596630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6" descr="вектор дизайн фон ученого с оборудованием для химического титрования,  лаборатория, эксперимент, химическая Фоновое изображение для бесплатной  загрузки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711"/>
          <a:stretch/>
        </p:blipFill>
        <p:spPr bwMode="auto">
          <a:xfrm>
            <a:off x="-108519" y="0"/>
            <a:ext cx="9284274" cy="7029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51520" y="272979"/>
            <a:ext cx="6030416" cy="2308324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Із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речовин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одного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класу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можна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добути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речовини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іншого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класу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Такий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зв’язок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між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класами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неорганічних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сполук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називають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генетичним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124" name="Picture 4" descr="Science Animated Clipart: scientist-holding-beaker-testing-tube-animation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7948" y="2616422"/>
            <a:ext cx="4672506" cy="42598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656855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Генетичні зв'язки між класами неорганічних сполук. Частина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096" y="19804"/>
            <a:ext cx="8659376" cy="67215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705602" y="1700808"/>
            <a:ext cx="576064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ru-RU" sz="2400" b="1" i="1" dirty="0" err="1">
                <a:latin typeface="Cambria" panose="02040503050406030204" pitchFamily="18" charset="0"/>
                <a:cs typeface="Times New Roman" panose="02020603050405020304" pitchFamily="18" charset="0"/>
              </a:rPr>
              <a:t>Генетичний</a:t>
            </a:r>
            <a:r>
              <a:rPr lang="ru-RU" sz="2400" b="1" i="1" dirty="0">
                <a:latin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i="1" dirty="0" err="1">
                <a:latin typeface="Cambria" panose="02040503050406030204" pitchFamily="18" charset="0"/>
                <a:cs typeface="Times New Roman" panose="02020603050405020304" pitchFamily="18" charset="0"/>
              </a:rPr>
              <a:t>зв’язок</a:t>
            </a:r>
            <a:r>
              <a:rPr lang="ru-RU" sz="2400" b="1" i="1" dirty="0">
                <a:latin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latin typeface="Cambria" panose="02040503050406030204" pitchFamily="18" charset="0"/>
                <a:cs typeface="Times New Roman" panose="02020603050405020304" pitchFamily="18" charset="0"/>
              </a:rPr>
              <a:t>— </a:t>
            </a:r>
            <a:r>
              <a:rPr lang="ru-RU" sz="2400" dirty="0" err="1">
                <a:latin typeface="Cambria" panose="02040503050406030204" pitchFamily="18" charset="0"/>
                <a:cs typeface="Times New Roman" panose="02020603050405020304" pitchFamily="18" charset="0"/>
              </a:rPr>
              <a:t>це</a:t>
            </a:r>
            <a:r>
              <a:rPr lang="ru-RU" sz="2400" dirty="0">
                <a:latin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Cambria" panose="02040503050406030204" pitchFamily="18" charset="0"/>
                <a:cs typeface="Times New Roman" panose="02020603050405020304" pitchFamily="18" charset="0"/>
              </a:rPr>
              <a:t>зв’язок</a:t>
            </a:r>
            <a:r>
              <a:rPr lang="ru-RU" sz="2400" dirty="0">
                <a:latin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Cambria" panose="02040503050406030204" pitchFamily="18" charset="0"/>
                <a:cs typeface="Times New Roman" panose="02020603050405020304" pitchFamily="18" charset="0"/>
              </a:rPr>
              <a:t>між</a:t>
            </a:r>
            <a:r>
              <a:rPr lang="ru-RU" sz="2400" dirty="0">
                <a:latin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Cambria" panose="02040503050406030204" pitchFamily="18" charset="0"/>
                <a:cs typeface="Times New Roman" panose="02020603050405020304" pitchFamily="18" charset="0"/>
              </a:rPr>
              <a:t>речовинами</a:t>
            </a:r>
            <a:r>
              <a:rPr lang="ru-RU" sz="2400" dirty="0">
                <a:latin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Cambria" panose="02040503050406030204" pitchFamily="18" charset="0"/>
                <a:cs typeface="Times New Roman" panose="02020603050405020304" pitchFamily="18" charset="0"/>
              </a:rPr>
              <a:t>різних</a:t>
            </a:r>
            <a:r>
              <a:rPr lang="ru-RU" sz="2400" dirty="0" smtClean="0">
                <a:latin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Cambria" panose="02040503050406030204" pitchFamily="18" charset="0"/>
                <a:cs typeface="Times New Roman" panose="02020603050405020304" pitchFamily="18" charset="0"/>
              </a:rPr>
              <a:t>класів</a:t>
            </a:r>
            <a:r>
              <a:rPr lang="ru-RU" sz="2400" dirty="0">
                <a:latin typeface="Cambria" panose="020405030504060302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latin typeface="Cambria" panose="02040503050406030204" pitchFamily="18" charset="0"/>
                <a:cs typeface="Times New Roman" panose="02020603050405020304" pitchFamily="18" charset="0"/>
              </a:rPr>
              <a:t>що</a:t>
            </a:r>
            <a:r>
              <a:rPr lang="ru-RU" sz="2400" dirty="0">
                <a:latin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Cambria" panose="02040503050406030204" pitchFamily="18" charset="0"/>
                <a:cs typeface="Times New Roman" panose="02020603050405020304" pitchFamily="18" charset="0"/>
              </a:rPr>
              <a:t>ґрунтується</a:t>
            </a:r>
            <a:r>
              <a:rPr lang="ru-RU" sz="2400" dirty="0">
                <a:latin typeface="Cambria" panose="02040503050406030204" pitchFamily="18" charset="0"/>
                <a:cs typeface="Times New Roman" panose="02020603050405020304" pitchFamily="18" charset="0"/>
              </a:rPr>
              <a:t> на </a:t>
            </a:r>
            <a:r>
              <a:rPr lang="ru-RU" sz="2400" dirty="0" err="1">
                <a:latin typeface="Cambria" panose="02040503050406030204" pitchFamily="18" charset="0"/>
                <a:cs typeface="Times New Roman" panose="02020603050405020304" pitchFamily="18" charset="0"/>
              </a:rPr>
              <a:t>взаємоперетворенні</a:t>
            </a:r>
            <a:r>
              <a:rPr lang="ru-RU" sz="2400" dirty="0">
                <a:latin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Cambria" panose="02040503050406030204" pitchFamily="18" charset="0"/>
                <a:cs typeface="Times New Roman" panose="02020603050405020304" pitchFamily="18" charset="0"/>
              </a:rPr>
              <a:t>речо¬вин</a:t>
            </a:r>
            <a:r>
              <a:rPr lang="ru-RU" sz="2400" dirty="0">
                <a:latin typeface="Cambria" panose="02040503050406030204" pitchFamily="18" charset="0"/>
                <a:cs typeface="Times New Roman" panose="02020603050405020304" pitchFamily="18" charset="0"/>
              </a:rPr>
              <a:t> і </a:t>
            </a:r>
            <a:r>
              <a:rPr lang="ru-RU" sz="2400" dirty="0" err="1">
                <a:latin typeface="Cambria" panose="02040503050406030204" pitchFamily="18" charset="0"/>
                <a:cs typeface="Times New Roman" panose="02020603050405020304" pitchFamily="18" charset="0"/>
              </a:rPr>
              <a:t>показує</a:t>
            </a:r>
            <a:r>
              <a:rPr lang="ru-RU" sz="2400" dirty="0">
                <a:latin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Cambria" panose="02040503050406030204" pitchFamily="18" charset="0"/>
                <a:cs typeface="Times New Roman" panose="02020603050405020304" pitchFamily="18" charset="0"/>
              </a:rPr>
              <a:t>походження</a:t>
            </a:r>
            <a:r>
              <a:rPr lang="ru-RU" sz="2400" dirty="0">
                <a:latin typeface="Cambria" panose="02040503050406030204" pitchFamily="18" charset="0"/>
                <a:cs typeface="Times New Roman" panose="02020603050405020304" pitchFamily="18" charset="0"/>
              </a:rPr>
              <a:t> одних </a:t>
            </a:r>
            <a:r>
              <a:rPr lang="ru-RU" sz="2400" dirty="0" err="1">
                <a:latin typeface="Cambria" panose="02040503050406030204" pitchFamily="18" charset="0"/>
                <a:cs typeface="Times New Roman" panose="02020603050405020304" pitchFamily="18" charset="0"/>
              </a:rPr>
              <a:t>речовин</a:t>
            </a:r>
            <a:r>
              <a:rPr lang="ru-RU" sz="2400" dirty="0">
                <a:latin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Cambria" panose="02040503050406030204" pitchFamily="18" charset="0"/>
                <a:cs typeface="Times New Roman" panose="02020603050405020304" pitchFamily="18" charset="0"/>
              </a:rPr>
              <a:t>від</a:t>
            </a:r>
            <a:r>
              <a:rPr lang="ru-RU" sz="2400" dirty="0">
                <a:latin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Cambria" panose="02040503050406030204" pitchFamily="18" charset="0"/>
                <a:cs typeface="Times New Roman" panose="02020603050405020304" pitchFamily="18" charset="0"/>
              </a:rPr>
              <a:t>інших</a:t>
            </a:r>
            <a:r>
              <a:rPr lang="ru-RU" sz="2400" dirty="0">
                <a:latin typeface="Cambria" panose="020405030504060302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61311687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Рост цен на золото побил рекорды | Finance.kz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6799"/>
            <a:ext cx="4572000" cy="68747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Вывести на чистую воду | Кот Шрёдингера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0"/>
            <a:ext cx="457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683568" y="1628800"/>
            <a:ext cx="7488832" cy="341632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Було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давно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помічено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речовини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які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беруть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свій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початок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простих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речовин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—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металів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суттєво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відрізняються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за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влас­тивостями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речовин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беруть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початок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неметалів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Тому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розрізняють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два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генетичних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ряди: </a:t>
            </a:r>
            <a:r>
              <a:rPr lang="uk-UA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генетичний ряд металів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uk-UA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генетичний ряд неметалів.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6054506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411760" y="5013176"/>
            <a:ext cx="6588224" cy="1477328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uk-UA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Генетичний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ряд </a:t>
            </a:r>
            <a:r>
              <a:rPr lang="uk-UA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металів.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Генетичний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ряд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металів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має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такий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вигляд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	</a:t>
            </a:r>
          </a:p>
          <a:p>
            <a:pPr algn="just">
              <a:lnSpc>
                <a:spcPct val="150000"/>
              </a:lnSpc>
            </a:pP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метал —&gt;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основний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оксид —&gt;основа (луг) —&gt;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сіль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8194" name="Picture 2" descr="Основні властивості металів. Хімія металургійних процесів. Теорія сплавів.  Корозія металів - online presentati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60648"/>
            <a:ext cx="6192688" cy="46445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3613839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4" descr="Рамка голубая PNG - AVATAN PLU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8470"/>
            <a:ext cx="9036496" cy="67698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8" name="Picture 2" descr="Що таке метали?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188640"/>
            <a:ext cx="6381750" cy="3333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55575" y="1844824"/>
            <a:ext cx="7992888" cy="453919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R="25400" algn="just">
              <a:lnSpc>
                <a:spcPct val="150000"/>
              </a:lnSpc>
              <a:spcAft>
                <a:spcPts val="0"/>
              </a:spcAft>
            </a:pPr>
            <a:r>
              <a:rPr lang="ru-RU" sz="2800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Метал, </a:t>
            </a:r>
            <a:r>
              <a:rPr lang="ru-RU" sz="2800" dirty="0" err="1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що</a:t>
            </a:r>
            <a:r>
              <a:rPr lang="ru-RU" sz="2800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започатковує</a:t>
            </a:r>
            <a:r>
              <a:rPr lang="ru-RU" sz="2800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генетичний</a:t>
            </a:r>
            <a:r>
              <a:rPr lang="ru-RU" sz="2800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ряд, </a:t>
            </a:r>
            <a:r>
              <a:rPr lang="ru-RU" sz="2800" dirty="0" err="1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наявний</a:t>
            </a:r>
            <a:r>
              <a:rPr lang="ru-RU" sz="2800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в </a:t>
            </a:r>
            <a:r>
              <a:rPr lang="ru-RU" sz="2800" dirty="0" err="1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усіх</a:t>
            </a:r>
            <a:r>
              <a:rPr lang="ru-RU" sz="2800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його</a:t>
            </a:r>
            <a:r>
              <a:rPr lang="ru-RU" sz="2800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складних</a:t>
            </a:r>
            <a:r>
              <a:rPr lang="ru-RU" sz="2800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речовинах</a:t>
            </a:r>
            <a:r>
              <a:rPr lang="ru-RU" sz="2800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, </a:t>
            </a:r>
            <a:r>
              <a:rPr lang="ru-RU" sz="2800" dirty="0" err="1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наприклад</a:t>
            </a:r>
            <a:r>
              <a:rPr lang="ru-RU" sz="2800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:</a:t>
            </a:r>
          </a:p>
          <a:p>
            <a:pPr marL="114300" marR="25400">
              <a:lnSpc>
                <a:spcPct val="150000"/>
              </a:lnSpc>
              <a:spcAft>
                <a:spcPts val="0"/>
              </a:spcAft>
            </a:pPr>
            <a:r>
              <a:rPr lang="ru-RU" sz="2800" dirty="0" smtClean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            </a:t>
            </a:r>
            <a:r>
              <a:rPr lang="en-US" sz="2800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1              2                    3</a:t>
            </a:r>
            <a:endParaRPr lang="ru-RU" sz="2800" dirty="0"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 marR="76200" algn="ctr">
              <a:lnSpc>
                <a:spcPct val="150000"/>
              </a:lnSpc>
              <a:spcAft>
                <a:spcPts val="0"/>
              </a:spcAft>
            </a:pPr>
            <a:r>
              <a:rPr lang="de-DE" sz="2800" dirty="0" err="1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Ca</a:t>
            </a:r>
            <a:r>
              <a:rPr lang="de-DE" sz="2800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</a:t>
            </a:r>
            <a:r>
              <a:rPr lang="ru-RU" sz="2800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—&gt;</a:t>
            </a:r>
            <a:r>
              <a:rPr lang="de-DE" sz="2800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</a:t>
            </a:r>
            <a:r>
              <a:rPr lang="de-DE" sz="2800" dirty="0" err="1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CaO</a:t>
            </a:r>
            <a:r>
              <a:rPr lang="de-DE" sz="2800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</a:t>
            </a:r>
            <a:r>
              <a:rPr lang="ru-RU" sz="2800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—&gt;</a:t>
            </a:r>
            <a:r>
              <a:rPr lang="ru-RU" sz="2800" dirty="0" err="1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Са</a:t>
            </a:r>
            <a:r>
              <a:rPr lang="ru-RU" sz="2800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(ОН)</a:t>
            </a:r>
            <a:r>
              <a:rPr lang="ru-RU" sz="2800" baseline="-25000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2</a:t>
            </a:r>
            <a:r>
              <a:rPr lang="ru-RU" sz="2800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—&gt;СаС1</a:t>
            </a:r>
            <a:r>
              <a:rPr lang="ru-RU" sz="2800" baseline="-25000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2</a:t>
            </a:r>
            <a:endParaRPr lang="ru-RU" sz="2800" dirty="0"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 lvl="0" algn="just">
              <a:lnSpc>
                <a:spcPct val="150000"/>
              </a:lnSpc>
              <a:spcAft>
                <a:spcPts val="0"/>
              </a:spcAft>
              <a:buClr>
                <a:srgbClr val="000000"/>
              </a:buClr>
              <a:buSzPts val="1000"/>
              <a:tabLst>
                <a:tab pos="270510" algn="l"/>
              </a:tabLst>
            </a:pPr>
            <a:r>
              <a:rPr lang="ru-RU" sz="2800" dirty="0" smtClean="0">
                <a:latin typeface="Times New Roman" panose="02020603050405020304" pitchFamily="18" charset="0"/>
                <a:ea typeface="Century Schoolbook"/>
                <a:cs typeface="Times New Roman" panose="02020603050405020304" pitchFamily="18" charset="0"/>
              </a:rPr>
              <a:t>1) 2Са </a:t>
            </a:r>
            <a:r>
              <a:rPr lang="ru-RU" sz="2800" dirty="0">
                <a:latin typeface="Times New Roman" panose="02020603050405020304" pitchFamily="18" charset="0"/>
                <a:ea typeface="Century Schoolbook"/>
                <a:cs typeface="Times New Roman" panose="02020603050405020304" pitchFamily="18" charset="0"/>
              </a:rPr>
              <a:t>+ 0</a:t>
            </a:r>
            <a:r>
              <a:rPr lang="ru-RU" sz="2800" baseline="-25000" dirty="0">
                <a:latin typeface="Times New Roman" panose="02020603050405020304" pitchFamily="18" charset="0"/>
                <a:ea typeface="Century Schoolbook"/>
                <a:cs typeface="Times New Roman" panose="02020603050405020304" pitchFamily="18" charset="0"/>
              </a:rPr>
              <a:t>2</a:t>
            </a:r>
            <a:r>
              <a:rPr lang="ru-RU" sz="2800" dirty="0">
                <a:latin typeface="Times New Roman" panose="02020603050405020304" pitchFamily="18" charset="0"/>
                <a:ea typeface="Century Schoolbook"/>
                <a:cs typeface="Times New Roman" panose="02020603050405020304" pitchFamily="18" charset="0"/>
              </a:rPr>
              <a:t> = 2СаО;</a:t>
            </a:r>
          </a:p>
          <a:p>
            <a:pPr lvl="0" algn="just">
              <a:lnSpc>
                <a:spcPct val="150000"/>
              </a:lnSpc>
              <a:spcAft>
                <a:spcPts val="0"/>
              </a:spcAft>
              <a:buClr>
                <a:srgbClr val="000000"/>
              </a:buClr>
              <a:buSzPts val="1000"/>
              <a:tabLst>
                <a:tab pos="269875" algn="l"/>
              </a:tabLst>
            </a:pPr>
            <a:r>
              <a:rPr lang="ru-RU" sz="2800" dirty="0" smtClean="0">
                <a:latin typeface="Times New Roman" panose="02020603050405020304" pitchFamily="18" charset="0"/>
                <a:ea typeface="Century Schoolbook"/>
                <a:cs typeface="Times New Roman" panose="02020603050405020304" pitchFamily="18" charset="0"/>
              </a:rPr>
              <a:t>2) </a:t>
            </a:r>
            <a:r>
              <a:rPr lang="ru-RU" sz="2800" dirty="0" err="1" smtClean="0">
                <a:latin typeface="Times New Roman" panose="02020603050405020304" pitchFamily="18" charset="0"/>
                <a:ea typeface="Century Schoolbook"/>
                <a:cs typeface="Times New Roman" panose="02020603050405020304" pitchFamily="18" charset="0"/>
              </a:rPr>
              <a:t>СаО</a:t>
            </a:r>
            <a:r>
              <a:rPr lang="ru-RU" sz="2800" dirty="0" smtClean="0">
                <a:latin typeface="Times New Roman" panose="02020603050405020304" pitchFamily="18" charset="0"/>
                <a:ea typeface="Century Schoolbook"/>
                <a:cs typeface="Times New Roman" panose="02020603050405020304" pitchFamily="18" charset="0"/>
              </a:rPr>
              <a:t> </a:t>
            </a:r>
            <a:r>
              <a:rPr lang="ru-RU" sz="2800" dirty="0">
                <a:latin typeface="Times New Roman" panose="02020603050405020304" pitchFamily="18" charset="0"/>
                <a:ea typeface="Century Schoolbook"/>
                <a:cs typeface="Times New Roman" panose="02020603050405020304" pitchFamily="18" charset="0"/>
              </a:rPr>
              <a:t>+ Н</a:t>
            </a:r>
            <a:r>
              <a:rPr lang="ru-RU" sz="2800" baseline="-25000" dirty="0">
                <a:latin typeface="Times New Roman" panose="02020603050405020304" pitchFamily="18" charset="0"/>
                <a:ea typeface="Century Schoolbook"/>
                <a:cs typeface="Times New Roman" panose="02020603050405020304" pitchFamily="18" charset="0"/>
              </a:rPr>
              <a:t>2</a:t>
            </a:r>
            <a:r>
              <a:rPr lang="ru-RU" sz="2800" dirty="0">
                <a:latin typeface="Times New Roman" panose="02020603050405020304" pitchFamily="18" charset="0"/>
                <a:ea typeface="Century Schoolbook"/>
                <a:cs typeface="Times New Roman" panose="02020603050405020304" pitchFamily="18" charset="0"/>
              </a:rPr>
              <a:t>0 = </a:t>
            </a:r>
            <a:r>
              <a:rPr lang="ru-RU" sz="2800" dirty="0" err="1">
                <a:latin typeface="Times New Roman" panose="02020603050405020304" pitchFamily="18" charset="0"/>
                <a:ea typeface="Century Schoolbook"/>
                <a:cs typeface="Times New Roman" panose="02020603050405020304" pitchFamily="18" charset="0"/>
              </a:rPr>
              <a:t>Са</a:t>
            </a:r>
            <a:r>
              <a:rPr lang="ru-RU" sz="2800" dirty="0">
                <a:latin typeface="Times New Roman" panose="02020603050405020304" pitchFamily="18" charset="0"/>
                <a:ea typeface="Century Schoolbook"/>
                <a:cs typeface="Times New Roman" panose="02020603050405020304" pitchFamily="18" charset="0"/>
              </a:rPr>
              <a:t>(ОН)</a:t>
            </a:r>
            <a:r>
              <a:rPr lang="ru-RU" sz="2800" baseline="-25000" dirty="0">
                <a:latin typeface="Times New Roman" panose="02020603050405020304" pitchFamily="18" charset="0"/>
                <a:ea typeface="Century Schoolbook"/>
                <a:cs typeface="Times New Roman" panose="02020603050405020304" pitchFamily="18" charset="0"/>
              </a:rPr>
              <a:t>2</a:t>
            </a:r>
            <a:r>
              <a:rPr lang="ru-RU" sz="2800" dirty="0">
                <a:latin typeface="Times New Roman" panose="02020603050405020304" pitchFamily="18" charset="0"/>
                <a:ea typeface="Century Schoolbook"/>
                <a:cs typeface="Times New Roman" panose="02020603050405020304" pitchFamily="18" charset="0"/>
              </a:rPr>
              <a:t>;</a:t>
            </a:r>
          </a:p>
          <a:p>
            <a:pPr>
              <a:lnSpc>
                <a:spcPct val="150000"/>
              </a:lnSpc>
            </a:pPr>
            <a:r>
              <a:rPr lang="ru-RU" sz="2800" dirty="0" smtClean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3) </a:t>
            </a:r>
            <a:r>
              <a:rPr lang="ru-RU" sz="2800" dirty="0" err="1" smtClean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Са</a:t>
            </a:r>
            <a:r>
              <a:rPr lang="ru-RU" sz="2800" dirty="0" smtClean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(ОН)</a:t>
            </a:r>
            <a:r>
              <a:rPr lang="ru-RU" sz="2800" baseline="-25000" dirty="0" smtClean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2</a:t>
            </a:r>
            <a:r>
              <a:rPr lang="ru-RU" sz="2800" dirty="0" smtClean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</a:t>
            </a:r>
            <a:r>
              <a:rPr lang="ru-RU" sz="2800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+ 2НС1 = СаС1</a:t>
            </a:r>
            <a:r>
              <a:rPr lang="ru-RU" sz="2800" baseline="-25000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2</a:t>
            </a:r>
            <a:r>
              <a:rPr lang="ru-RU" sz="2800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+ 2Н</a:t>
            </a:r>
            <a:r>
              <a:rPr lang="ru-RU" sz="2800" baseline="-25000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2</a:t>
            </a:r>
            <a:r>
              <a:rPr lang="ru-RU" sz="2800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0.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220" name="Picture 4" descr="Черни метали – D&amp;G Group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63000" y="4365104"/>
            <a:ext cx="3045504" cy="2304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56462615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61</TotalTime>
  <Words>574</Words>
  <Application>Microsoft Office PowerPoint</Application>
  <PresentationFormat>Экран (4:3)</PresentationFormat>
  <Paragraphs>67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хата</dc:creator>
  <cp:lastModifiedBy>хата</cp:lastModifiedBy>
  <cp:revision>8</cp:revision>
  <dcterms:created xsi:type="dcterms:W3CDTF">2021-04-06T14:36:17Z</dcterms:created>
  <dcterms:modified xsi:type="dcterms:W3CDTF">2021-04-06T15:49:05Z</dcterms:modified>
</cp:coreProperties>
</file>