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9" r:id="rId2"/>
    <p:sldId id="257" r:id="rId3"/>
    <p:sldId id="258" r:id="rId4"/>
    <p:sldId id="260" r:id="rId5"/>
    <p:sldId id="280" r:id="rId6"/>
    <p:sldId id="261" r:id="rId7"/>
    <p:sldId id="264" r:id="rId8"/>
    <p:sldId id="265" r:id="rId9"/>
    <p:sldId id="266" r:id="rId10"/>
    <p:sldId id="267" r:id="rId11"/>
    <p:sldId id="268" r:id="rId12"/>
    <p:sldId id="271" r:id="rId13"/>
    <p:sldId id="272" r:id="rId14"/>
    <p:sldId id="273" r:id="rId15"/>
    <p:sldId id="278" r:id="rId16"/>
    <p:sldId id="279" r:id="rId17"/>
    <p:sldId id="274" r:id="rId18"/>
    <p:sldId id="282" r:id="rId19"/>
    <p:sldId id="276" r:id="rId20"/>
    <p:sldId id="269" r:id="rId21"/>
    <p:sldId id="281" r:id="rId2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559" autoAdjust="0"/>
    <p:restoredTop sz="94291" autoAdjust="0"/>
  </p:normalViewPr>
  <p:slideViewPr>
    <p:cSldViewPr snapToGrid="0">
      <p:cViewPr varScale="1">
        <p:scale>
          <a:sx n="66" d="100"/>
          <a:sy n="66" d="100"/>
        </p:scale>
        <p:origin x="102" y="21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AAF814-6C7C-45B8-8F81-AE3AE3BDD134}" type="datetimeFigureOut">
              <a:rPr lang="ru-RU" smtClean="0"/>
              <a:t>23.04.2021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A9AE72-9B11-4109-80C1-FF4E6B3904FA}" type="slidenum">
              <a:rPr lang="ru-RU" smtClean="0"/>
              <a:t>‹#›</a:t>
            </a:fld>
            <a:endParaRPr lang="ru-RU"/>
          </a:p>
        </p:txBody>
      </p:sp>
    </p:spTree>
    <p:extLst>
      <p:ext uri="{BB962C8B-B14F-4D97-AF65-F5344CB8AC3E}">
        <p14:creationId xmlns:p14="http://schemas.microsoft.com/office/powerpoint/2010/main" val="2247599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8A9AE72-9B11-4109-80C1-FF4E6B3904FA}" type="slidenum">
              <a:rPr lang="ru-RU" smtClean="0"/>
              <a:t>2</a:t>
            </a:fld>
            <a:endParaRPr lang="ru-RU"/>
          </a:p>
        </p:txBody>
      </p:sp>
    </p:spTree>
    <p:extLst>
      <p:ext uri="{BB962C8B-B14F-4D97-AF65-F5344CB8AC3E}">
        <p14:creationId xmlns:p14="http://schemas.microsoft.com/office/powerpoint/2010/main" val="444714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8A9AE72-9B11-4109-80C1-FF4E6B3904FA}" type="slidenum">
              <a:rPr lang="ru-RU" smtClean="0"/>
              <a:t>17</a:t>
            </a:fld>
            <a:endParaRPr lang="ru-RU"/>
          </a:p>
        </p:txBody>
      </p:sp>
    </p:spTree>
    <p:extLst>
      <p:ext uri="{BB962C8B-B14F-4D97-AF65-F5344CB8AC3E}">
        <p14:creationId xmlns:p14="http://schemas.microsoft.com/office/powerpoint/2010/main" val="4148051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8A9AE72-9B11-4109-80C1-FF4E6B3904FA}" type="slidenum">
              <a:rPr lang="ru-RU" smtClean="0"/>
              <a:t>21</a:t>
            </a:fld>
            <a:endParaRPr lang="ru-RU"/>
          </a:p>
        </p:txBody>
      </p:sp>
    </p:spTree>
    <p:extLst>
      <p:ext uri="{BB962C8B-B14F-4D97-AF65-F5344CB8AC3E}">
        <p14:creationId xmlns:p14="http://schemas.microsoft.com/office/powerpoint/2010/main" val="1204862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8A9AE72-9B11-4109-80C1-FF4E6B3904FA}" type="slidenum">
              <a:rPr lang="ru-RU" smtClean="0"/>
              <a:t>5</a:t>
            </a:fld>
            <a:endParaRPr lang="ru-RU"/>
          </a:p>
        </p:txBody>
      </p:sp>
    </p:spTree>
    <p:extLst>
      <p:ext uri="{BB962C8B-B14F-4D97-AF65-F5344CB8AC3E}">
        <p14:creationId xmlns:p14="http://schemas.microsoft.com/office/powerpoint/2010/main" val="4167374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8A9AE72-9B11-4109-80C1-FF4E6B3904FA}" type="slidenum">
              <a:rPr lang="ru-RU" smtClean="0"/>
              <a:t>7</a:t>
            </a:fld>
            <a:endParaRPr lang="ru-RU"/>
          </a:p>
        </p:txBody>
      </p:sp>
    </p:spTree>
    <p:extLst>
      <p:ext uri="{BB962C8B-B14F-4D97-AF65-F5344CB8AC3E}">
        <p14:creationId xmlns:p14="http://schemas.microsoft.com/office/powerpoint/2010/main" val="1518091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8A9AE72-9B11-4109-80C1-FF4E6B3904FA}" type="slidenum">
              <a:rPr lang="ru-RU" smtClean="0"/>
              <a:t>8</a:t>
            </a:fld>
            <a:endParaRPr lang="ru-RU"/>
          </a:p>
        </p:txBody>
      </p:sp>
    </p:spTree>
    <p:extLst>
      <p:ext uri="{BB962C8B-B14F-4D97-AF65-F5344CB8AC3E}">
        <p14:creationId xmlns:p14="http://schemas.microsoft.com/office/powerpoint/2010/main" val="1530167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8A9AE72-9B11-4109-80C1-FF4E6B3904FA}" type="slidenum">
              <a:rPr lang="ru-RU" smtClean="0"/>
              <a:t>11</a:t>
            </a:fld>
            <a:endParaRPr lang="ru-RU"/>
          </a:p>
        </p:txBody>
      </p:sp>
    </p:spTree>
    <p:extLst>
      <p:ext uri="{BB962C8B-B14F-4D97-AF65-F5344CB8AC3E}">
        <p14:creationId xmlns:p14="http://schemas.microsoft.com/office/powerpoint/2010/main" val="4025671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8A9AE72-9B11-4109-80C1-FF4E6B3904FA}" type="slidenum">
              <a:rPr lang="ru-RU" smtClean="0"/>
              <a:t>12</a:t>
            </a:fld>
            <a:endParaRPr lang="ru-RU"/>
          </a:p>
        </p:txBody>
      </p:sp>
    </p:spTree>
    <p:extLst>
      <p:ext uri="{BB962C8B-B14F-4D97-AF65-F5344CB8AC3E}">
        <p14:creationId xmlns:p14="http://schemas.microsoft.com/office/powerpoint/2010/main" val="1121351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8A9AE72-9B11-4109-80C1-FF4E6B3904FA}" type="slidenum">
              <a:rPr lang="ru-RU" smtClean="0"/>
              <a:t>13</a:t>
            </a:fld>
            <a:endParaRPr lang="ru-RU"/>
          </a:p>
        </p:txBody>
      </p:sp>
    </p:spTree>
    <p:extLst>
      <p:ext uri="{BB962C8B-B14F-4D97-AF65-F5344CB8AC3E}">
        <p14:creationId xmlns:p14="http://schemas.microsoft.com/office/powerpoint/2010/main" val="2644061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8A9AE72-9B11-4109-80C1-FF4E6B3904FA}" type="slidenum">
              <a:rPr lang="ru-RU" smtClean="0"/>
              <a:t>14</a:t>
            </a:fld>
            <a:endParaRPr lang="ru-RU"/>
          </a:p>
        </p:txBody>
      </p:sp>
    </p:spTree>
    <p:extLst>
      <p:ext uri="{BB962C8B-B14F-4D97-AF65-F5344CB8AC3E}">
        <p14:creationId xmlns:p14="http://schemas.microsoft.com/office/powerpoint/2010/main" val="1626958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8A9AE72-9B11-4109-80C1-FF4E6B3904FA}" type="slidenum">
              <a:rPr lang="ru-RU" smtClean="0"/>
              <a:t>15</a:t>
            </a:fld>
            <a:endParaRPr lang="ru-RU"/>
          </a:p>
        </p:txBody>
      </p:sp>
    </p:spTree>
    <p:extLst>
      <p:ext uri="{BB962C8B-B14F-4D97-AF65-F5344CB8AC3E}">
        <p14:creationId xmlns:p14="http://schemas.microsoft.com/office/powerpoint/2010/main" val="401101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5EDD3DC-DD3F-4E16-A5CF-DE83AAB60A52}"/>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2319BE87-6034-48F5-A623-B312AA8BEF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DD6EDBCB-D11C-4A8E-9184-BDDB6484802E}"/>
              </a:ext>
            </a:extLst>
          </p:cNvPr>
          <p:cNvSpPr>
            <a:spLocks noGrp="1"/>
          </p:cNvSpPr>
          <p:nvPr>
            <p:ph type="dt" sz="half" idx="10"/>
          </p:nvPr>
        </p:nvSpPr>
        <p:spPr/>
        <p:txBody>
          <a:bodyPr/>
          <a:lstStyle/>
          <a:p>
            <a:fld id="{E3661DF7-87FB-4015-8B03-5ABBBB1AA99E}" type="datetimeFigureOut">
              <a:rPr lang="ru-RU" smtClean="0"/>
              <a:t>23.04.2021</a:t>
            </a:fld>
            <a:endParaRPr lang="ru-RU"/>
          </a:p>
        </p:txBody>
      </p:sp>
      <p:sp>
        <p:nvSpPr>
          <p:cNvPr id="5" name="Нижний колонтитул 4">
            <a:extLst>
              <a:ext uri="{FF2B5EF4-FFF2-40B4-BE49-F238E27FC236}">
                <a16:creationId xmlns:a16="http://schemas.microsoft.com/office/drawing/2014/main" id="{73B32041-76FF-41C8-8971-D867263069D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68C3445-8BC2-4193-87EF-E3346C048044}"/>
              </a:ext>
            </a:extLst>
          </p:cNvPr>
          <p:cNvSpPr>
            <a:spLocks noGrp="1"/>
          </p:cNvSpPr>
          <p:nvPr>
            <p:ph type="sldNum" sz="quarter" idx="12"/>
          </p:nvPr>
        </p:nvSpPr>
        <p:spPr/>
        <p:txBody>
          <a:bodyPr/>
          <a:lstStyle/>
          <a:p>
            <a:fld id="{2BD89448-347E-4C4A-B254-A4F4C4E1B1C7}" type="slidenum">
              <a:rPr lang="ru-RU" smtClean="0"/>
              <a:t>‹#›</a:t>
            </a:fld>
            <a:endParaRPr lang="ru-RU"/>
          </a:p>
        </p:txBody>
      </p:sp>
    </p:spTree>
    <p:extLst>
      <p:ext uri="{BB962C8B-B14F-4D97-AF65-F5344CB8AC3E}">
        <p14:creationId xmlns:p14="http://schemas.microsoft.com/office/powerpoint/2010/main" val="1273275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84B521A-D2ED-4667-AC5E-61F3DF7578BD}"/>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64075036-06D4-416D-A9DF-E4E7223BE7D0}"/>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A3D2F7C-8A87-4AE5-9BEE-A0C47837EA01}"/>
              </a:ext>
            </a:extLst>
          </p:cNvPr>
          <p:cNvSpPr>
            <a:spLocks noGrp="1"/>
          </p:cNvSpPr>
          <p:nvPr>
            <p:ph type="dt" sz="half" idx="10"/>
          </p:nvPr>
        </p:nvSpPr>
        <p:spPr/>
        <p:txBody>
          <a:bodyPr/>
          <a:lstStyle/>
          <a:p>
            <a:fld id="{E3661DF7-87FB-4015-8B03-5ABBBB1AA99E}" type="datetimeFigureOut">
              <a:rPr lang="ru-RU" smtClean="0"/>
              <a:t>23.04.2021</a:t>
            </a:fld>
            <a:endParaRPr lang="ru-RU"/>
          </a:p>
        </p:txBody>
      </p:sp>
      <p:sp>
        <p:nvSpPr>
          <p:cNvPr id="5" name="Нижний колонтитул 4">
            <a:extLst>
              <a:ext uri="{FF2B5EF4-FFF2-40B4-BE49-F238E27FC236}">
                <a16:creationId xmlns:a16="http://schemas.microsoft.com/office/drawing/2014/main" id="{11C2E3E4-BBC2-45D3-BFBE-C7A69327C26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2D26601-03B3-4CF4-8356-A05E1CD54D9D}"/>
              </a:ext>
            </a:extLst>
          </p:cNvPr>
          <p:cNvSpPr>
            <a:spLocks noGrp="1"/>
          </p:cNvSpPr>
          <p:nvPr>
            <p:ph type="sldNum" sz="quarter" idx="12"/>
          </p:nvPr>
        </p:nvSpPr>
        <p:spPr/>
        <p:txBody>
          <a:bodyPr/>
          <a:lstStyle/>
          <a:p>
            <a:fld id="{2BD89448-347E-4C4A-B254-A4F4C4E1B1C7}" type="slidenum">
              <a:rPr lang="ru-RU" smtClean="0"/>
              <a:t>‹#›</a:t>
            </a:fld>
            <a:endParaRPr lang="ru-RU"/>
          </a:p>
        </p:txBody>
      </p:sp>
    </p:spTree>
    <p:extLst>
      <p:ext uri="{BB962C8B-B14F-4D97-AF65-F5344CB8AC3E}">
        <p14:creationId xmlns:p14="http://schemas.microsoft.com/office/powerpoint/2010/main" val="404347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18FECAAB-48E8-425F-8975-C81058BA0F1F}"/>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91A5868C-5CCC-4185-99ED-6D85B021A801}"/>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4BEFFE1-6BE6-4371-9959-B5F1C5CA4D6E}"/>
              </a:ext>
            </a:extLst>
          </p:cNvPr>
          <p:cNvSpPr>
            <a:spLocks noGrp="1"/>
          </p:cNvSpPr>
          <p:nvPr>
            <p:ph type="dt" sz="half" idx="10"/>
          </p:nvPr>
        </p:nvSpPr>
        <p:spPr/>
        <p:txBody>
          <a:bodyPr/>
          <a:lstStyle/>
          <a:p>
            <a:fld id="{E3661DF7-87FB-4015-8B03-5ABBBB1AA99E}" type="datetimeFigureOut">
              <a:rPr lang="ru-RU" smtClean="0"/>
              <a:t>23.04.2021</a:t>
            </a:fld>
            <a:endParaRPr lang="ru-RU"/>
          </a:p>
        </p:txBody>
      </p:sp>
      <p:sp>
        <p:nvSpPr>
          <p:cNvPr id="5" name="Нижний колонтитул 4">
            <a:extLst>
              <a:ext uri="{FF2B5EF4-FFF2-40B4-BE49-F238E27FC236}">
                <a16:creationId xmlns:a16="http://schemas.microsoft.com/office/drawing/2014/main" id="{373AD46A-CCC3-449D-975A-010A32B035D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D792B24-1F1D-420F-ABC5-33E07C883964}"/>
              </a:ext>
            </a:extLst>
          </p:cNvPr>
          <p:cNvSpPr>
            <a:spLocks noGrp="1"/>
          </p:cNvSpPr>
          <p:nvPr>
            <p:ph type="sldNum" sz="quarter" idx="12"/>
          </p:nvPr>
        </p:nvSpPr>
        <p:spPr/>
        <p:txBody>
          <a:bodyPr/>
          <a:lstStyle/>
          <a:p>
            <a:fld id="{2BD89448-347E-4C4A-B254-A4F4C4E1B1C7}" type="slidenum">
              <a:rPr lang="ru-RU" smtClean="0"/>
              <a:t>‹#›</a:t>
            </a:fld>
            <a:endParaRPr lang="ru-RU"/>
          </a:p>
        </p:txBody>
      </p:sp>
    </p:spTree>
    <p:extLst>
      <p:ext uri="{BB962C8B-B14F-4D97-AF65-F5344CB8AC3E}">
        <p14:creationId xmlns:p14="http://schemas.microsoft.com/office/powerpoint/2010/main" val="4172483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4DBF23A-C360-4A79-B2F6-9FD39EE1BAD8}"/>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68172F04-1A05-4778-A93A-97648D00907E}"/>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33278F8B-3D67-4FD6-9BA8-B54BA5EB6BEC}"/>
              </a:ext>
            </a:extLst>
          </p:cNvPr>
          <p:cNvSpPr>
            <a:spLocks noGrp="1"/>
          </p:cNvSpPr>
          <p:nvPr>
            <p:ph type="dt" sz="half" idx="10"/>
          </p:nvPr>
        </p:nvSpPr>
        <p:spPr/>
        <p:txBody>
          <a:bodyPr/>
          <a:lstStyle/>
          <a:p>
            <a:fld id="{E3661DF7-87FB-4015-8B03-5ABBBB1AA99E}" type="datetimeFigureOut">
              <a:rPr lang="ru-RU" smtClean="0"/>
              <a:t>23.04.2021</a:t>
            </a:fld>
            <a:endParaRPr lang="ru-RU"/>
          </a:p>
        </p:txBody>
      </p:sp>
      <p:sp>
        <p:nvSpPr>
          <p:cNvPr id="5" name="Нижний колонтитул 4">
            <a:extLst>
              <a:ext uri="{FF2B5EF4-FFF2-40B4-BE49-F238E27FC236}">
                <a16:creationId xmlns:a16="http://schemas.microsoft.com/office/drawing/2014/main" id="{501D8AD9-FCA4-4E0D-9510-6738F907CE3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5F0C9E0-5438-436F-8C37-98CF88E4E684}"/>
              </a:ext>
            </a:extLst>
          </p:cNvPr>
          <p:cNvSpPr>
            <a:spLocks noGrp="1"/>
          </p:cNvSpPr>
          <p:nvPr>
            <p:ph type="sldNum" sz="quarter" idx="12"/>
          </p:nvPr>
        </p:nvSpPr>
        <p:spPr/>
        <p:txBody>
          <a:bodyPr/>
          <a:lstStyle/>
          <a:p>
            <a:fld id="{2BD89448-347E-4C4A-B254-A4F4C4E1B1C7}" type="slidenum">
              <a:rPr lang="ru-RU" smtClean="0"/>
              <a:t>‹#›</a:t>
            </a:fld>
            <a:endParaRPr lang="ru-RU"/>
          </a:p>
        </p:txBody>
      </p:sp>
    </p:spTree>
    <p:extLst>
      <p:ext uri="{BB962C8B-B14F-4D97-AF65-F5344CB8AC3E}">
        <p14:creationId xmlns:p14="http://schemas.microsoft.com/office/powerpoint/2010/main" val="1343184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00A4528-D3F9-4A02-A055-DC187AE7CD25}"/>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59DFF9CF-7076-4E05-8BF9-BBF91E2085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2CED7732-8DD4-4312-87F5-23564F91ACDD}"/>
              </a:ext>
            </a:extLst>
          </p:cNvPr>
          <p:cNvSpPr>
            <a:spLocks noGrp="1"/>
          </p:cNvSpPr>
          <p:nvPr>
            <p:ph type="dt" sz="half" idx="10"/>
          </p:nvPr>
        </p:nvSpPr>
        <p:spPr/>
        <p:txBody>
          <a:bodyPr/>
          <a:lstStyle/>
          <a:p>
            <a:fld id="{E3661DF7-87FB-4015-8B03-5ABBBB1AA99E}" type="datetimeFigureOut">
              <a:rPr lang="ru-RU" smtClean="0"/>
              <a:t>23.04.2021</a:t>
            </a:fld>
            <a:endParaRPr lang="ru-RU"/>
          </a:p>
        </p:txBody>
      </p:sp>
      <p:sp>
        <p:nvSpPr>
          <p:cNvPr id="5" name="Нижний колонтитул 4">
            <a:extLst>
              <a:ext uri="{FF2B5EF4-FFF2-40B4-BE49-F238E27FC236}">
                <a16:creationId xmlns:a16="http://schemas.microsoft.com/office/drawing/2014/main" id="{F8E35890-54DF-4EA0-80B6-A5498B9A46C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5F90F2F-F234-4173-9003-B27F40308293}"/>
              </a:ext>
            </a:extLst>
          </p:cNvPr>
          <p:cNvSpPr>
            <a:spLocks noGrp="1"/>
          </p:cNvSpPr>
          <p:nvPr>
            <p:ph type="sldNum" sz="quarter" idx="12"/>
          </p:nvPr>
        </p:nvSpPr>
        <p:spPr/>
        <p:txBody>
          <a:bodyPr/>
          <a:lstStyle/>
          <a:p>
            <a:fld id="{2BD89448-347E-4C4A-B254-A4F4C4E1B1C7}" type="slidenum">
              <a:rPr lang="ru-RU" smtClean="0"/>
              <a:t>‹#›</a:t>
            </a:fld>
            <a:endParaRPr lang="ru-RU"/>
          </a:p>
        </p:txBody>
      </p:sp>
    </p:spTree>
    <p:extLst>
      <p:ext uri="{BB962C8B-B14F-4D97-AF65-F5344CB8AC3E}">
        <p14:creationId xmlns:p14="http://schemas.microsoft.com/office/powerpoint/2010/main" val="564359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883E673-F6ED-4BD8-8927-5522742085A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D9ECC0F-2297-4BDF-BECC-9A0DBD16EE7E}"/>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50C6F543-DE0F-460C-B649-D0EB4DD0B447}"/>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D75CD720-66F6-43AB-A7E8-1C51F77245EA}"/>
              </a:ext>
            </a:extLst>
          </p:cNvPr>
          <p:cNvSpPr>
            <a:spLocks noGrp="1"/>
          </p:cNvSpPr>
          <p:nvPr>
            <p:ph type="dt" sz="half" idx="10"/>
          </p:nvPr>
        </p:nvSpPr>
        <p:spPr/>
        <p:txBody>
          <a:bodyPr/>
          <a:lstStyle/>
          <a:p>
            <a:fld id="{E3661DF7-87FB-4015-8B03-5ABBBB1AA99E}" type="datetimeFigureOut">
              <a:rPr lang="ru-RU" smtClean="0"/>
              <a:t>23.04.2021</a:t>
            </a:fld>
            <a:endParaRPr lang="ru-RU"/>
          </a:p>
        </p:txBody>
      </p:sp>
      <p:sp>
        <p:nvSpPr>
          <p:cNvPr id="6" name="Нижний колонтитул 5">
            <a:extLst>
              <a:ext uri="{FF2B5EF4-FFF2-40B4-BE49-F238E27FC236}">
                <a16:creationId xmlns:a16="http://schemas.microsoft.com/office/drawing/2014/main" id="{18132A1B-7697-4F37-8A6F-E7DAA7A0486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4B37B61F-636D-4366-A968-A5AF00ABB99C}"/>
              </a:ext>
            </a:extLst>
          </p:cNvPr>
          <p:cNvSpPr>
            <a:spLocks noGrp="1"/>
          </p:cNvSpPr>
          <p:nvPr>
            <p:ph type="sldNum" sz="quarter" idx="12"/>
          </p:nvPr>
        </p:nvSpPr>
        <p:spPr/>
        <p:txBody>
          <a:bodyPr/>
          <a:lstStyle/>
          <a:p>
            <a:fld id="{2BD89448-347E-4C4A-B254-A4F4C4E1B1C7}" type="slidenum">
              <a:rPr lang="ru-RU" smtClean="0"/>
              <a:t>‹#›</a:t>
            </a:fld>
            <a:endParaRPr lang="ru-RU"/>
          </a:p>
        </p:txBody>
      </p:sp>
    </p:spTree>
    <p:extLst>
      <p:ext uri="{BB962C8B-B14F-4D97-AF65-F5344CB8AC3E}">
        <p14:creationId xmlns:p14="http://schemas.microsoft.com/office/powerpoint/2010/main" val="510855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F6132CA-3339-46B5-B72E-EEC12D82B13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158EABE1-9162-466B-8DD2-C38E0500FF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B327F8B2-12E9-4AEC-8E9E-F73296D6E95F}"/>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38166E63-B89E-4638-926E-F20C1159AB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EC4064E1-D867-4E4A-A062-E4D7004B0F6C}"/>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7C4A304B-E4A1-4FCF-89D6-8D7B75C1E562}"/>
              </a:ext>
            </a:extLst>
          </p:cNvPr>
          <p:cNvSpPr>
            <a:spLocks noGrp="1"/>
          </p:cNvSpPr>
          <p:nvPr>
            <p:ph type="dt" sz="half" idx="10"/>
          </p:nvPr>
        </p:nvSpPr>
        <p:spPr/>
        <p:txBody>
          <a:bodyPr/>
          <a:lstStyle/>
          <a:p>
            <a:fld id="{E3661DF7-87FB-4015-8B03-5ABBBB1AA99E}" type="datetimeFigureOut">
              <a:rPr lang="ru-RU" smtClean="0"/>
              <a:t>23.04.2021</a:t>
            </a:fld>
            <a:endParaRPr lang="ru-RU"/>
          </a:p>
        </p:txBody>
      </p:sp>
      <p:sp>
        <p:nvSpPr>
          <p:cNvPr id="8" name="Нижний колонтитул 7">
            <a:extLst>
              <a:ext uri="{FF2B5EF4-FFF2-40B4-BE49-F238E27FC236}">
                <a16:creationId xmlns:a16="http://schemas.microsoft.com/office/drawing/2014/main" id="{DE829F80-4BD3-4E2B-9563-3B8AFCF0FF1A}"/>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2B56820F-C9E7-463F-88A1-9F41FCF5F2C6}"/>
              </a:ext>
            </a:extLst>
          </p:cNvPr>
          <p:cNvSpPr>
            <a:spLocks noGrp="1"/>
          </p:cNvSpPr>
          <p:nvPr>
            <p:ph type="sldNum" sz="quarter" idx="12"/>
          </p:nvPr>
        </p:nvSpPr>
        <p:spPr/>
        <p:txBody>
          <a:bodyPr/>
          <a:lstStyle/>
          <a:p>
            <a:fld id="{2BD89448-347E-4C4A-B254-A4F4C4E1B1C7}" type="slidenum">
              <a:rPr lang="ru-RU" smtClean="0"/>
              <a:t>‹#›</a:t>
            </a:fld>
            <a:endParaRPr lang="ru-RU"/>
          </a:p>
        </p:txBody>
      </p:sp>
    </p:spTree>
    <p:extLst>
      <p:ext uri="{BB962C8B-B14F-4D97-AF65-F5344CB8AC3E}">
        <p14:creationId xmlns:p14="http://schemas.microsoft.com/office/powerpoint/2010/main" val="2349017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C797D3-C7EF-44AA-A7CE-70A35015DEB3}"/>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F43063E4-F0B3-4B19-8FC4-91B764F939CA}"/>
              </a:ext>
            </a:extLst>
          </p:cNvPr>
          <p:cNvSpPr>
            <a:spLocks noGrp="1"/>
          </p:cNvSpPr>
          <p:nvPr>
            <p:ph type="dt" sz="half" idx="10"/>
          </p:nvPr>
        </p:nvSpPr>
        <p:spPr/>
        <p:txBody>
          <a:bodyPr/>
          <a:lstStyle/>
          <a:p>
            <a:fld id="{E3661DF7-87FB-4015-8B03-5ABBBB1AA99E}" type="datetimeFigureOut">
              <a:rPr lang="ru-RU" smtClean="0"/>
              <a:t>23.04.2021</a:t>
            </a:fld>
            <a:endParaRPr lang="ru-RU"/>
          </a:p>
        </p:txBody>
      </p:sp>
      <p:sp>
        <p:nvSpPr>
          <p:cNvPr id="4" name="Нижний колонтитул 3">
            <a:extLst>
              <a:ext uri="{FF2B5EF4-FFF2-40B4-BE49-F238E27FC236}">
                <a16:creationId xmlns:a16="http://schemas.microsoft.com/office/drawing/2014/main" id="{70B2246A-9B04-4105-9BE7-ECC3A0245D90}"/>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FC918E8F-4BBB-4B64-A893-9E1EB36B1A66}"/>
              </a:ext>
            </a:extLst>
          </p:cNvPr>
          <p:cNvSpPr>
            <a:spLocks noGrp="1"/>
          </p:cNvSpPr>
          <p:nvPr>
            <p:ph type="sldNum" sz="quarter" idx="12"/>
          </p:nvPr>
        </p:nvSpPr>
        <p:spPr/>
        <p:txBody>
          <a:bodyPr/>
          <a:lstStyle/>
          <a:p>
            <a:fld id="{2BD89448-347E-4C4A-B254-A4F4C4E1B1C7}" type="slidenum">
              <a:rPr lang="ru-RU" smtClean="0"/>
              <a:t>‹#›</a:t>
            </a:fld>
            <a:endParaRPr lang="ru-RU"/>
          </a:p>
        </p:txBody>
      </p:sp>
    </p:spTree>
    <p:extLst>
      <p:ext uri="{BB962C8B-B14F-4D97-AF65-F5344CB8AC3E}">
        <p14:creationId xmlns:p14="http://schemas.microsoft.com/office/powerpoint/2010/main" val="1535403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8ADEDC1F-4030-4706-B908-82C8072D3F18}"/>
              </a:ext>
            </a:extLst>
          </p:cNvPr>
          <p:cNvSpPr>
            <a:spLocks noGrp="1"/>
          </p:cNvSpPr>
          <p:nvPr>
            <p:ph type="dt" sz="half" idx="10"/>
          </p:nvPr>
        </p:nvSpPr>
        <p:spPr/>
        <p:txBody>
          <a:bodyPr/>
          <a:lstStyle/>
          <a:p>
            <a:fld id="{E3661DF7-87FB-4015-8B03-5ABBBB1AA99E}" type="datetimeFigureOut">
              <a:rPr lang="ru-RU" smtClean="0"/>
              <a:t>23.04.2021</a:t>
            </a:fld>
            <a:endParaRPr lang="ru-RU"/>
          </a:p>
        </p:txBody>
      </p:sp>
      <p:sp>
        <p:nvSpPr>
          <p:cNvPr id="3" name="Нижний колонтитул 2">
            <a:extLst>
              <a:ext uri="{FF2B5EF4-FFF2-40B4-BE49-F238E27FC236}">
                <a16:creationId xmlns:a16="http://schemas.microsoft.com/office/drawing/2014/main" id="{300451D7-3DB6-41B6-9C97-46C5BF93B1D2}"/>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C3F4AE83-F676-48A8-B4DA-2F78AB45B1D2}"/>
              </a:ext>
            </a:extLst>
          </p:cNvPr>
          <p:cNvSpPr>
            <a:spLocks noGrp="1"/>
          </p:cNvSpPr>
          <p:nvPr>
            <p:ph type="sldNum" sz="quarter" idx="12"/>
          </p:nvPr>
        </p:nvSpPr>
        <p:spPr/>
        <p:txBody>
          <a:bodyPr/>
          <a:lstStyle/>
          <a:p>
            <a:fld id="{2BD89448-347E-4C4A-B254-A4F4C4E1B1C7}" type="slidenum">
              <a:rPr lang="ru-RU" smtClean="0"/>
              <a:t>‹#›</a:t>
            </a:fld>
            <a:endParaRPr lang="ru-RU"/>
          </a:p>
        </p:txBody>
      </p:sp>
    </p:spTree>
    <p:extLst>
      <p:ext uri="{BB962C8B-B14F-4D97-AF65-F5344CB8AC3E}">
        <p14:creationId xmlns:p14="http://schemas.microsoft.com/office/powerpoint/2010/main" val="578866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0F2D3B5-D6C7-4444-9DFC-78B7F76D587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14A83017-1A6E-4651-B8C3-0202F54783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409AD294-D8B8-43E3-9E22-0091E2548C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A1674CF8-16B1-4E9E-B808-229151F6F69A}"/>
              </a:ext>
            </a:extLst>
          </p:cNvPr>
          <p:cNvSpPr>
            <a:spLocks noGrp="1"/>
          </p:cNvSpPr>
          <p:nvPr>
            <p:ph type="dt" sz="half" idx="10"/>
          </p:nvPr>
        </p:nvSpPr>
        <p:spPr/>
        <p:txBody>
          <a:bodyPr/>
          <a:lstStyle/>
          <a:p>
            <a:fld id="{E3661DF7-87FB-4015-8B03-5ABBBB1AA99E}" type="datetimeFigureOut">
              <a:rPr lang="ru-RU" smtClean="0"/>
              <a:t>23.04.2021</a:t>
            </a:fld>
            <a:endParaRPr lang="ru-RU"/>
          </a:p>
        </p:txBody>
      </p:sp>
      <p:sp>
        <p:nvSpPr>
          <p:cNvPr id="6" name="Нижний колонтитул 5">
            <a:extLst>
              <a:ext uri="{FF2B5EF4-FFF2-40B4-BE49-F238E27FC236}">
                <a16:creationId xmlns:a16="http://schemas.microsoft.com/office/drawing/2014/main" id="{F0E40343-1887-42D6-8A64-046592797789}"/>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3605EB03-4293-49C5-B0FD-C2EA089641C3}"/>
              </a:ext>
            </a:extLst>
          </p:cNvPr>
          <p:cNvSpPr>
            <a:spLocks noGrp="1"/>
          </p:cNvSpPr>
          <p:nvPr>
            <p:ph type="sldNum" sz="quarter" idx="12"/>
          </p:nvPr>
        </p:nvSpPr>
        <p:spPr/>
        <p:txBody>
          <a:bodyPr/>
          <a:lstStyle/>
          <a:p>
            <a:fld id="{2BD89448-347E-4C4A-B254-A4F4C4E1B1C7}" type="slidenum">
              <a:rPr lang="ru-RU" smtClean="0"/>
              <a:t>‹#›</a:t>
            </a:fld>
            <a:endParaRPr lang="ru-RU"/>
          </a:p>
        </p:txBody>
      </p:sp>
    </p:spTree>
    <p:extLst>
      <p:ext uri="{BB962C8B-B14F-4D97-AF65-F5344CB8AC3E}">
        <p14:creationId xmlns:p14="http://schemas.microsoft.com/office/powerpoint/2010/main" val="3050628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AAE031A-2E7F-4539-9FFA-BAF82E8BF8AB}"/>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FC5A7316-5652-401A-A37D-CA12096FC2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08684297-5F40-4FF8-8D2C-C7731B88C6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40BAC1FC-DBE7-4C5E-A81B-EF6FD86C218D}"/>
              </a:ext>
            </a:extLst>
          </p:cNvPr>
          <p:cNvSpPr>
            <a:spLocks noGrp="1"/>
          </p:cNvSpPr>
          <p:nvPr>
            <p:ph type="dt" sz="half" idx="10"/>
          </p:nvPr>
        </p:nvSpPr>
        <p:spPr/>
        <p:txBody>
          <a:bodyPr/>
          <a:lstStyle/>
          <a:p>
            <a:fld id="{E3661DF7-87FB-4015-8B03-5ABBBB1AA99E}" type="datetimeFigureOut">
              <a:rPr lang="ru-RU" smtClean="0"/>
              <a:t>23.04.2021</a:t>
            </a:fld>
            <a:endParaRPr lang="ru-RU"/>
          </a:p>
        </p:txBody>
      </p:sp>
      <p:sp>
        <p:nvSpPr>
          <p:cNvPr id="6" name="Нижний колонтитул 5">
            <a:extLst>
              <a:ext uri="{FF2B5EF4-FFF2-40B4-BE49-F238E27FC236}">
                <a16:creationId xmlns:a16="http://schemas.microsoft.com/office/drawing/2014/main" id="{2D935F48-B8BB-49D8-9D03-A97A6F29030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26A5F538-360B-4BCC-8AB4-9DD22581B38B}"/>
              </a:ext>
            </a:extLst>
          </p:cNvPr>
          <p:cNvSpPr>
            <a:spLocks noGrp="1"/>
          </p:cNvSpPr>
          <p:nvPr>
            <p:ph type="sldNum" sz="quarter" idx="12"/>
          </p:nvPr>
        </p:nvSpPr>
        <p:spPr/>
        <p:txBody>
          <a:bodyPr/>
          <a:lstStyle/>
          <a:p>
            <a:fld id="{2BD89448-347E-4C4A-B254-A4F4C4E1B1C7}" type="slidenum">
              <a:rPr lang="ru-RU" smtClean="0"/>
              <a:t>‹#›</a:t>
            </a:fld>
            <a:endParaRPr lang="ru-RU"/>
          </a:p>
        </p:txBody>
      </p:sp>
    </p:spTree>
    <p:extLst>
      <p:ext uri="{BB962C8B-B14F-4D97-AF65-F5344CB8AC3E}">
        <p14:creationId xmlns:p14="http://schemas.microsoft.com/office/powerpoint/2010/main" val="614183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1A93C21-3E2C-464B-9580-0392EC5ED6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A9586789-548C-4E1D-9F77-56AC6B1522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E6E57F84-B033-4E94-AE73-2043A9E68C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661DF7-87FB-4015-8B03-5ABBBB1AA99E}" type="datetimeFigureOut">
              <a:rPr lang="ru-RU" smtClean="0"/>
              <a:t>23.04.2021</a:t>
            </a:fld>
            <a:endParaRPr lang="ru-RU"/>
          </a:p>
        </p:txBody>
      </p:sp>
      <p:sp>
        <p:nvSpPr>
          <p:cNvPr id="5" name="Нижний колонтитул 4">
            <a:extLst>
              <a:ext uri="{FF2B5EF4-FFF2-40B4-BE49-F238E27FC236}">
                <a16:creationId xmlns:a16="http://schemas.microsoft.com/office/drawing/2014/main" id="{E17222B5-0D14-4377-8962-F92AB82EAF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DED6DE64-4392-46C8-9CB5-ED3FF38BE3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D89448-347E-4C4A-B254-A4F4C4E1B1C7}" type="slidenum">
              <a:rPr lang="ru-RU" smtClean="0"/>
              <a:t>‹#›</a:t>
            </a:fld>
            <a:endParaRPr lang="ru-RU"/>
          </a:p>
        </p:txBody>
      </p:sp>
    </p:spTree>
    <p:extLst>
      <p:ext uri="{BB962C8B-B14F-4D97-AF65-F5344CB8AC3E}">
        <p14:creationId xmlns:p14="http://schemas.microsoft.com/office/powerpoint/2010/main" val="1113471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57C8410-B076-4C90-A023-767DD91576C6}"/>
              </a:ext>
            </a:extLst>
          </p:cNvPr>
          <p:cNvSpPr>
            <a:spLocks noGrp="1"/>
          </p:cNvSpPr>
          <p:nvPr>
            <p:ph type="title"/>
          </p:nvPr>
        </p:nvSpPr>
        <p:spPr>
          <a:xfrm>
            <a:off x="928914" y="22389"/>
            <a:ext cx="8962572" cy="1325563"/>
          </a:xfrm>
        </p:spPr>
        <p:txBody>
          <a:bodyPr/>
          <a:lstStyle/>
          <a:p>
            <a:r>
              <a:rPr lang="de-DE" dirty="0"/>
              <a:t>                </a:t>
            </a:r>
            <a:r>
              <a:rPr lang="de-DE" b="1" dirty="0">
                <a:solidFill>
                  <a:srgbClr val="00B050"/>
                </a:solidFill>
              </a:rPr>
              <a:t>Ostern International</a:t>
            </a:r>
            <a:endParaRPr lang="ru-RU" b="1" dirty="0">
              <a:solidFill>
                <a:srgbClr val="00B050"/>
              </a:solidFill>
            </a:endParaRPr>
          </a:p>
        </p:txBody>
      </p:sp>
      <p:pic>
        <p:nvPicPr>
          <p:cNvPr id="4" name="Объект 3" descr="Великдень у різних країнах світу - Tochka.net">
            <a:extLst>
              <a:ext uri="{FF2B5EF4-FFF2-40B4-BE49-F238E27FC236}">
                <a16:creationId xmlns:a16="http://schemas.microsoft.com/office/drawing/2014/main" id="{26153546-5DE1-47C2-8228-FA0D1E74381C}"/>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21109" y="1205407"/>
            <a:ext cx="4177499" cy="2601821"/>
          </a:xfrm>
          <a:prstGeom prst="rect">
            <a:avLst/>
          </a:prstGeom>
          <a:noFill/>
          <a:ln>
            <a:noFill/>
          </a:ln>
        </p:spPr>
      </p:pic>
      <p:pic>
        <p:nvPicPr>
          <p:cNvPr id="2050" name="Picture 2" descr="Ostern in Österreich - Пасха в Австрии ⋆ Studiorum- онлайн школа  иностранных языков">
            <a:extLst>
              <a:ext uri="{FF2B5EF4-FFF2-40B4-BE49-F238E27FC236}">
                <a16:creationId xmlns:a16="http://schemas.microsoft.com/office/drawing/2014/main" id="{08D51854-D6F5-4059-9C55-A676E80C0F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109" y="4089862"/>
            <a:ext cx="4177499" cy="274574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
            <a:extLst>
              <a:ext uri="{FF2B5EF4-FFF2-40B4-BE49-F238E27FC236}">
                <a16:creationId xmlns:a16="http://schemas.microsoft.com/office/drawing/2014/main" id="{C3909946-091A-4E9B-8B91-2AEB7FF81C7E}"/>
              </a:ext>
            </a:extLst>
          </p:cNvPr>
          <p:cNvSpPr>
            <a:spLocks noChangeArrowheads="1"/>
          </p:cNvSpPr>
          <p:nvPr/>
        </p:nvSpPr>
        <p:spPr bwMode="auto">
          <a:xfrm>
            <a:off x="17301029" y="287567"/>
            <a:ext cx="6741884" cy="1580572"/>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sz="2100" b="0" i="0" u="none" strike="noStrike" cap="none" normalizeH="0" baseline="0" dirty="0">
                <a:ln>
                  <a:noFill/>
                </a:ln>
                <a:solidFill>
                  <a:srgbClr val="202124"/>
                </a:solidFill>
                <a:effectLst/>
                <a:latin typeface="Google Sans"/>
              </a:rPr>
              <a:t>У кожній раїні свої традиції святкування Великодня. Якщо ти святкуєш її і будеш в цей час десь за кордоном, то тобі буде корисно дізнатися, які ж звичаї дотримуються жителі інших країн. Ми розповімо тобі, як відзначають цей день в різних країнах.</a:t>
            </a:r>
            <a:r>
              <a:rPr kumimoji="0" lang="uk-UA" altLang="ru-RU" sz="1100" b="0" i="0" u="none" strike="noStrike" cap="none" normalizeH="0" baseline="0" dirty="0">
                <a:ln>
                  <a:noFill/>
                </a:ln>
                <a:solidFill>
                  <a:schemeClr val="tx1"/>
                </a:solidFill>
                <a:effectLst/>
              </a:rPr>
              <a:t> </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sp>
        <p:nvSpPr>
          <p:cNvPr id="7" name="Rectangle 3">
            <a:extLst>
              <a:ext uri="{FF2B5EF4-FFF2-40B4-BE49-F238E27FC236}">
                <a16:creationId xmlns:a16="http://schemas.microsoft.com/office/drawing/2014/main" id="{833D3CF8-EAE4-42DC-A2A0-AD6A0C385899}"/>
              </a:ext>
            </a:extLst>
          </p:cNvPr>
          <p:cNvSpPr>
            <a:spLocks noChangeArrowheads="1"/>
          </p:cNvSpPr>
          <p:nvPr/>
        </p:nvSpPr>
        <p:spPr bwMode="auto">
          <a:xfrm flipH="1">
            <a:off x="17605828" y="5032147"/>
            <a:ext cx="584199"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sp>
        <p:nvSpPr>
          <p:cNvPr id="8" name="Rectangle 4">
            <a:extLst>
              <a:ext uri="{FF2B5EF4-FFF2-40B4-BE49-F238E27FC236}">
                <a16:creationId xmlns:a16="http://schemas.microsoft.com/office/drawing/2014/main" id="{41E8D12E-F210-4BBD-AE25-2646669B4153}"/>
              </a:ext>
            </a:extLst>
          </p:cNvPr>
          <p:cNvSpPr>
            <a:spLocks noChangeArrowheads="1"/>
          </p:cNvSpPr>
          <p:nvPr/>
        </p:nvSpPr>
        <p:spPr bwMode="auto">
          <a:xfrm flipH="1">
            <a:off x="15269028" y="1349760"/>
            <a:ext cx="116112" cy="28791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7457" rIns="0" bIns="-17457" numCol="1" anchor="ctr" anchorCtr="0" compatLnSpc="1">
            <a:prstTxWarp prst="textNoShape">
              <a:avLst/>
            </a:prstTxWarp>
            <a:spAutoFit/>
          </a:bodyPr>
          <a:lstStyle/>
          <a:p>
            <a:pPr lvl="2" eaLnBrk="0" fontAlgn="base" hangingPunct="0">
              <a:spcBef>
                <a:spcPct val="0"/>
              </a:spcBef>
              <a:spcAft>
                <a:spcPct val="0"/>
              </a:spcAft>
            </a:pPr>
            <a:r>
              <a:rPr kumimoji="0" lang="uk-UA" altLang="ru-RU" sz="2100" b="0" i="0" u="none" strike="noStrike" cap="none" normalizeH="0" baseline="0" dirty="0">
                <a:ln>
                  <a:noFill/>
                </a:ln>
                <a:solidFill>
                  <a:srgbClr val="202124"/>
                </a:solidFill>
                <a:effectLst/>
                <a:latin typeface="Google Sans"/>
              </a:rPr>
              <a:t>.</a:t>
            </a:r>
            <a:r>
              <a:rPr kumimoji="0" lang="uk-UA" altLang="ru-RU" sz="1100" b="0" i="0" u="none" strike="noStrike" cap="none" normalizeH="0" baseline="0" dirty="0">
                <a:ln>
                  <a:noFill/>
                </a:ln>
                <a:solidFill>
                  <a:schemeClr val="tx1"/>
                </a:solidFill>
                <a:effectLst/>
              </a:rPr>
              <a:t> </a:t>
            </a:r>
            <a:endParaRPr kumimoji="0" lang="uk-UA" altLang="ru-RU" b="0" i="0" u="none" strike="noStrike" cap="none" normalizeH="0" baseline="0" dirty="0">
              <a:ln>
                <a:noFill/>
              </a:ln>
              <a:solidFill>
                <a:schemeClr val="tx1"/>
              </a:solidFill>
              <a:effectLst/>
              <a:latin typeface="Arial" panose="020B0604020202020204" pitchFamily="34" charset="0"/>
            </a:endParaRPr>
          </a:p>
        </p:txBody>
      </p:sp>
      <p:sp>
        <p:nvSpPr>
          <p:cNvPr id="3" name="Прямоугольник 2">
            <a:extLst>
              <a:ext uri="{FF2B5EF4-FFF2-40B4-BE49-F238E27FC236}">
                <a16:creationId xmlns:a16="http://schemas.microsoft.com/office/drawing/2014/main" id="{CFAE3B5A-19E7-431D-B3DA-CAE8AEF5CC6D}"/>
              </a:ext>
            </a:extLst>
          </p:cNvPr>
          <p:cNvSpPr/>
          <p:nvPr/>
        </p:nvSpPr>
        <p:spPr>
          <a:xfrm>
            <a:off x="4934856" y="1463045"/>
            <a:ext cx="6444345" cy="4327403"/>
          </a:xfrm>
          <a:prstGeom prst="rect">
            <a:avLst/>
          </a:prstGeom>
        </p:spPr>
        <p:txBody>
          <a:bodyPr wrap="square">
            <a:spAutoFit/>
          </a:bodyPr>
          <a:lstStyle/>
          <a:p>
            <a:pPr marL="457200">
              <a:lnSpc>
                <a:spcPct val="107000"/>
              </a:lnSpc>
              <a:spcAft>
                <a:spcPts val="0"/>
              </a:spcAft>
            </a:pPr>
            <a:r>
              <a:rPr lang="uk-UA" sz="20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Слайд №1</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07000"/>
              </a:lnSpc>
              <a:spcAft>
                <a:spcPts val="0"/>
              </a:spcAft>
            </a:pPr>
            <a:r>
              <a:rPr lang="de-DE" sz="2000" dirty="0">
                <a:latin typeface="Times New Roman" panose="02020603050405020304" pitchFamily="18" charset="0"/>
                <a:ea typeface="Calibri" panose="020F0502020204030204" pitchFamily="34" charset="0"/>
                <a:cs typeface="Times New Roman" panose="02020603050405020304" pitchFamily="18" charset="0"/>
              </a:rPr>
              <a:t>Liebe Schüler! </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07000"/>
              </a:lnSpc>
              <a:spcAft>
                <a:spcPts val="0"/>
              </a:spcAft>
            </a:pPr>
            <a:r>
              <a:rPr lang="de-DE" sz="2000" dirty="0">
                <a:latin typeface="Times New Roman" panose="02020603050405020304" pitchFamily="18" charset="0"/>
                <a:ea typeface="Calibri" panose="020F0502020204030204" pitchFamily="34" charset="0"/>
                <a:cs typeface="Times New Roman" panose="02020603050405020304" pitchFamily="18" charset="0"/>
              </a:rPr>
              <a:t>Bald feiern wir Ostern. Es ist das älteste christliche Fest und nach Weihnachten das zweigrößte Volksfest. Die Name Ostern ist mit der germanischen Frühlingsgöttin Ostara verbunden. Die Kirche feiert dieses Fest als Tag der Auferstehung von Jesus Christus.</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07000"/>
              </a:lnSpc>
              <a:spcAft>
                <a:spcPts val="0"/>
              </a:spcAft>
            </a:pPr>
            <a:r>
              <a:rPr lang="de-DE" sz="2000" dirty="0">
                <a:latin typeface="Times New Roman" panose="02020603050405020304" pitchFamily="18" charset="0"/>
                <a:ea typeface="Calibri" panose="020F0502020204030204" pitchFamily="34" charset="0"/>
                <a:cs typeface="Times New Roman" panose="02020603050405020304" pitchFamily="18" charset="0"/>
              </a:rPr>
              <a:t>Mehrere Feiertage gehören dazu</a:t>
            </a:r>
            <a:r>
              <a:rPr lang="uk-UA" sz="2000" dirty="0">
                <a:latin typeface="Times New Roman" panose="02020603050405020304" pitchFamily="18" charset="0"/>
                <a:ea typeface="Calibri" panose="020F0502020204030204" pitchFamily="34" charset="0"/>
                <a:cs typeface="Times New Roman" panose="02020603050405020304" pitchFamily="18" charset="0"/>
              </a:rPr>
              <a:t>:</a:t>
            </a:r>
            <a:r>
              <a:rPr lang="de-DE" sz="2000" dirty="0">
                <a:latin typeface="Times New Roman" panose="02020603050405020304" pitchFamily="18" charset="0"/>
                <a:ea typeface="Calibri" panose="020F0502020204030204" pitchFamily="34" charset="0"/>
                <a:cs typeface="Times New Roman" panose="02020603050405020304" pitchFamily="18" charset="0"/>
              </a:rPr>
              <a:t> Palmsonntag </a:t>
            </a:r>
            <a:r>
              <a:rPr lang="uk-UA" sz="2000" dirty="0">
                <a:latin typeface="Times New Roman" panose="02020603050405020304" pitchFamily="18" charset="0"/>
                <a:ea typeface="Calibri" panose="020F0502020204030204" pitchFamily="34" charset="0"/>
                <a:cs typeface="Times New Roman" panose="02020603050405020304" pitchFamily="18" charset="0"/>
              </a:rPr>
              <a:t>(вербна неділя), </a:t>
            </a:r>
            <a:r>
              <a:rPr lang="de-DE" sz="2000" dirty="0">
                <a:latin typeface="Times New Roman" panose="02020603050405020304" pitchFamily="18" charset="0"/>
                <a:ea typeface="Calibri" panose="020F0502020204030204" pitchFamily="34" charset="0"/>
                <a:cs typeface="Times New Roman" panose="02020603050405020304" pitchFamily="18" charset="0"/>
              </a:rPr>
              <a:t>Gründonnerstag</a:t>
            </a:r>
            <a:r>
              <a:rPr lang="uk-UA" sz="2000" dirty="0">
                <a:latin typeface="Times New Roman" panose="02020603050405020304" pitchFamily="18" charset="0"/>
                <a:ea typeface="Calibri" panose="020F0502020204030204" pitchFamily="34" charset="0"/>
                <a:cs typeface="Times New Roman" panose="02020603050405020304" pitchFamily="18" charset="0"/>
              </a:rPr>
              <a:t> (чистий четвер), </a:t>
            </a:r>
            <a:r>
              <a:rPr lang="de-DE" sz="2000" dirty="0">
                <a:latin typeface="Times New Roman" panose="02020603050405020304" pitchFamily="18" charset="0"/>
                <a:ea typeface="Calibri" panose="020F0502020204030204" pitchFamily="34" charset="0"/>
                <a:cs typeface="Times New Roman" panose="02020603050405020304" pitchFamily="18" charset="0"/>
              </a:rPr>
              <a:t>Karfreitag</a:t>
            </a:r>
            <a:r>
              <a:rPr lang="uk-UA" sz="2000" dirty="0">
                <a:latin typeface="Times New Roman" panose="02020603050405020304" pitchFamily="18" charset="0"/>
                <a:ea typeface="Calibri" panose="020F0502020204030204" pitchFamily="34" charset="0"/>
                <a:cs typeface="Times New Roman" panose="02020603050405020304" pitchFamily="18" charset="0"/>
              </a:rPr>
              <a:t> (страсна п’ятниця),</a:t>
            </a:r>
            <a:r>
              <a:rPr lang="de-DE" sz="2000" dirty="0">
                <a:latin typeface="Times New Roman" panose="02020603050405020304" pitchFamily="18" charset="0"/>
                <a:ea typeface="Calibri" panose="020F0502020204030204" pitchFamily="34" charset="0"/>
                <a:cs typeface="Times New Roman" panose="02020603050405020304" pitchFamily="18" charset="0"/>
              </a:rPr>
              <a:t> Ostersonntag und Ostermontag.  Die ganze Woche heißt Osterwoche oder Karwoche.  Nicht alle wissen wie feiern dieses Fest in der Welt.</a:t>
            </a:r>
            <a:r>
              <a:rPr lang="de-DE" sz="2000" b="1" dirty="0">
                <a:latin typeface="Times New Roman" panose="02020603050405020304" pitchFamily="18" charset="0"/>
                <a:ea typeface="Calibri" panose="020F0502020204030204" pitchFamily="34" charset="0"/>
                <a:cs typeface="Times New Roman" panose="02020603050405020304" pitchFamily="18" charset="0"/>
              </a:rPr>
              <a:t> </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07000"/>
              </a:lnSpc>
              <a:spcAft>
                <a:spcPts val="800"/>
              </a:spcAft>
            </a:pPr>
            <a:r>
              <a:rPr lang="de-DE"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17892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9996B1-805E-40F8-B03C-4536C41CC7DD}"/>
              </a:ext>
            </a:extLst>
          </p:cNvPr>
          <p:cNvSpPr>
            <a:spLocks noGrp="1"/>
          </p:cNvSpPr>
          <p:nvPr>
            <p:ph type="title"/>
          </p:nvPr>
        </p:nvSpPr>
        <p:spPr/>
        <p:txBody>
          <a:bodyPr/>
          <a:lstStyle/>
          <a:p>
            <a:r>
              <a:rPr lang="de-DE" dirty="0">
                <a:solidFill>
                  <a:srgbClr val="00B050"/>
                </a:solidFill>
              </a:rPr>
              <a:t>                       </a:t>
            </a:r>
            <a:r>
              <a:rPr lang="de-DE" b="1" dirty="0">
                <a:solidFill>
                  <a:srgbClr val="00B050"/>
                </a:solidFill>
              </a:rPr>
              <a:t>Ostern in Schweden</a:t>
            </a:r>
            <a:endParaRPr lang="ru-RU" b="1" dirty="0">
              <a:solidFill>
                <a:srgbClr val="00B050"/>
              </a:solidFill>
            </a:endParaRPr>
          </a:p>
        </p:txBody>
      </p:sp>
      <p:pic>
        <p:nvPicPr>
          <p:cNvPr id="4" name="Объект 3" descr="Как в Швеции отмечается Пасха? - Мир праздников">
            <a:extLst>
              <a:ext uri="{FF2B5EF4-FFF2-40B4-BE49-F238E27FC236}">
                <a16:creationId xmlns:a16="http://schemas.microsoft.com/office/drawing/2014/main" id="{FD509427-F2A7-4346-A65F-B4FC523BAC0E}"/>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7645" y="1438440"/>
            <a:ext cx="4296962" cy="2818248"/>
          </a:xfrm>
          <a:prstGeom prst="rect">
            <a:avLst/>
          </a:prstGeom>
          <a:noFill/>
          <a:ln>
            <a:noFill/>
          </a:ln>
        </p:spPr>
      </p:pic>
      <p:pic>
        <p:nvPicPr>
          <p:cNvPr id="5" name="Рисунок 4" descr="C:\Users\User\AppData\Local\Microsoft\Windows\INetCache\Content.MSO\697847B7.tmp">
            <a:extLst>
              <a:ext uri="{FF2B5EF4-FFF2-40B4-BE49-F238E27FC236}">
                <a16:creationId xmlns:a16="http://schemas.microsoft.com/office/drawing/2014/main" id="{5F602264-A8B0-43D5-B0E7-5C11854F069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37645" y="4402267"/>
            <a:ext cx="4296962" cy="2455733"/>
          </a:xfrm>
          <a:prstGeom prst="rect">
            <a:avLst/>
          </a:prstGeom>
          <a:noFill/>
          <a:ln>
            <a:noFill/>
          </a:ln>
        </p:spPr>
      </p:pic>
      <p:sp>
        <p:nvSpPr>
          <p:cNvPr id="3" name="Прямоугольник 2">
            <a:extLst>
              <a:ext uri="{FF2B5EF4-FFF2-40B4-BE49-F238E27FC236}">
                <a16:creationId xmlns:a16="http://schemas.microsoft.com/office/drawing/2014/main" id="{15603732-2373-47A9-A192-4CDE2F54DB0B}"/>
              </a:ext>
            </a:extLst>
          </p:cNvPr>
          <p:cNvSpPr/>
          <p:nvPr/>
        </p:nvSpPr>
        <p:spPr>
          <a:xfrm>
            <a:off x="5239657" y="2782559"/>
            <a:ext cx="6300183" cy="3466526"/>
          </a:xfrm>
          <a:prstGeom prst="rect">
            <a:avLst/>
          </a:prstGeom>
        </p:spPr>
        <p:txBody>
          <a:bodyPr wrap="square">
            <a:spAutoFit/>
          </a:bodyPr>
          <a:lstStyle/>
          <a:p>
            <a:pPr>
              <a:lnSpc>
                <a:spcPct val="107000"/>
              </a:lnSpc>
              <a:spcAft>
                <a:spcPts val="800"/>
              </a:spcAft>
            </a:pPr>
            <a:r>
              <a:rPr lang="uk-UA" sz="20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Слайд № 10</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de-DE" sz="20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In Schweden </a:t>
            </a:r>
            <a:r>
              <a:rPr lang="de-DE" sz="2000" dirty="0">
                <a:latin typeface="Times New Roman" panose="02020603050405020304" pitchFamily="18" charset="0"/>
                <a:ea typeface="Calibri" panose="020F0502020204030204" pitchFamily="34" charset="0"/>
                <a:cs typeface="Times New Roman" panose="02020603050405020304" pitchFamily="18" charset="0"/>
              </a:rPr>
              <a:t>gehen die Frauen, die noch Ihren Liebsten erobern wollen, nachts heimlich an eine Quelle um das Osterwasser zu holen. Beim Hole schweigen sie. Außerdem   wird das Osterfest mit Feuerwerkskörpern und Lärm begrüßt. Symbolisch werden die bösen Osterhexen am Osterfeuer verjagt. Am so genannten langen Samstag vor Ostern verkleiden   sich die Schweden als Osterweiber. Sie rennen mit langen Röcken und Kopftüchern durch die Straßen und betteln an den Türen um Süßigkeite</a:t>
            </a:r>
            <a:r>
              <a:rPr lang="de-DE" dirty="0">
                <a:latin typeface="Calibri" panose="020F0502020204030204" pitchFamily="34" charset="0"/>
                <a:ea typeface="Calibri" panose="020F0502020204030204" pitchFamily="34" charset="0"/>
                <a:cs typeface="Times New Roman" panose="02020603050405020304" pitchFamily="18" charset="0"/>
              </a:rPr>
              <a:t>n.</a:t>
            </a:r>
            <a:r>
              <a:rPr lang="de-DE"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6008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884582D-305A-43A5-83F4-595E57F8936B}"/>
              </a:ext>
            </a:extLst>
          </p:cNvPr>
          <p:cNvSpPr>
            <a:spLocks noGrp="1"/>
          </p:cNvSpPr>
          <p:nvPr>
            <p:ph type="title"/>
          </p:nvPr>
        </p:nvSpPr>
        <p:spPr/>
        <p:txBody>
          <a:bodyPr/>
          <a:lstStyle/>
          <a:p>
            <a:r>
              <a:rPr lang="de-DE" b="1" dirty="0">
                <a:solidFill>
                  <a:srgbClr val="00B050"/>
                </a:solidFill>
              </a:rPr>
              <a:t>                    Ostern in Amerika</a:t>
            </a:r>
            <a:endParaRPr lang="ru-RU" b="1" dirty="0">
              <a:solidFill>
                <a:srgbClr val="00B050"/>
              </a:solidFill>
            </a:endParaRPr>
          </a:p>
        </p:txBody>
      </p:sp>
      <p:pic>
        <p:nvPicPr>
          <p:cNvPr id="4" name="Объект 3" descr="Пасха в США - Мир праздников">
            <a:extLst>
              <a:ext uri="{FF2B5EF4-FFF2-40B4-BE49-F238E27FC236}">
                <a16:creationId xmlns:a16="http://schemas.microsoft.com/office/drawing/2014/main" id="{BC03CD55-CB7A-4604-AA7C-42356EC44FD2}"/>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51693" y="1549832"/>
            <a:ext cx="4530274" cy="2712202"/>
          </a:xfrm>
          <a:prstGeom prst="rect">
            <a:avLst/>
          </a:prstGeom>
          <a:noFill/>
          <a:ln>
            <a:noFill/>
          </a:ln>
        </p:spPr>
      </p:pic>
      <p:pic>
        <p:nvPicPr>
          <p:cNvPr id="5" name="Рисунок 4" descr="Пасха в США и традиция охоты за яйцами - Информация о США | Соединенные  Штаты Америки">
            <a:extLst>
              <a:ext uri="{FF2B5EF4-FFF2-40B4-BE49-F238E27FC236}">
                <a16:creationId xmlns:a16="http://schemas.microsoft.com/office/drawing/2014/main" id="{7D394617-956F-49A2-988F-F32AF511A8B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51692" y="4262035"/>
            <a:ext cx="4530273" cy="2595966"/>
          </a:xfrm>
          <a:prstGeom prst="rect">
            <a:avLst/>
          </a:prstGeom>
          <a:noFill/>
          <a:ln>
            <a:noFill/>
          </a:ln>
        </p:spPr>
      </p:pic>
      <p:sp>
        <p:nvSpPr>
          <p:cNvPr id="6" name="Прямоугольник 5">
            <a:extLst>
              <a:ext uri="{FF2B5EF4-FFF2-40B4-BE49-F238E27FC236}">
                <a16:creationId xmlns:a16="http://schemas.microsoft.com/office/drawing/2014/main" id="{3210ED13-4920-48EC-B023-3BCC1A3CE447}"/>
              </a:ext>
            </a:extLst>
          </p:cNvPr>
          <p:cNvSpPr/>
          <p:nvPr/>
        </p:nvSpPr>
        <p:spPr>
          <a:xfrm>
            <a:off x="5080000" y="4399009"/>
            <a:ext cx="6096000" cy="3136564"/>
          </a:xfrm>
          <a:prstGeom prst="rect">
            <a:avLst/>
          </a:prstGeom>
        </p:spPr>
        <p:txBody>
          <a:bodyPr>
            <a:spAutoFit/>
          </a:bodyPr>
          <a:lstStyle/>
          <a:p>
            <a:pPr marL="457200">
              <a:lnSpc>
                <a:spcPct val="107000"/>
              </a:lnSpc>
              <a:spcAft>
                <a:spcPts val="800"/>
              </a:spcAft>
            </a:pPr>
            <a:r>
              <a:rPr lang="uk-UA" sz="20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Слайд №11</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uk-UA" sz="20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de-DE" sz="20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Die Amerikaner v</a:t>
            </a:r>
            <a:r>
              <a:rPr lang="de-DE" sz="2000" dirty="0">
                <a:latin typeface="Times New Roman" panose="02020603050405020304" pitchFamily="18" charset="0"/>
                <a:ea typeface="Calibri" panose="020F0502020204030204" pitchFamily="34" charset="0"/>
                <a:cs typeface="Times New Roman" panose="02020603050405020304" pitchFamily="18" charset="0"/>
              </a:rPr>
              <a:t>erkleideten sich und fahren auf mit Blumen geschmückten Wagen durch die Straßen.  Eine witzige Sitte ist das Eierrollen, das am Weißen Haus in Washington stattfindet. Am Ostermontag wird ein Gartenstück zur Spielwiese und Dutzende von Eiern rollen hinunter. Jeder Teilnehmer erhält als Dankeschön ein vom Präsidenten und seiner Ehefrau signierten </a:t>
            </a:r>
            <a:r>
              <a:rPr lang="de-DE" sz="2000" dirty="0" err="1">
                <a:latin typeface="Times New Roman" panose="02020603050405020304" pitchFamily="18" charset="0"/>
                <a:ea typeface="Calibri" panose="020F0502020204030204" pitchFamily="34" charset="0"/>
                <a:cs typeface="Times New Roman" panose="02020603050405020304" pitchFamily="18" charset="0"/>
              </a:rPr>
              <a:t>Holzei</a:t>
            </a:r>
            <a:r>
              <a:rPr lang="uk-UA" sz="2000" dirty="0">
                <a:latin typeface="Times New Roman" panose="02020603050405020304" pitchFamily="18" charset="0"/>
                <a:ea typeface="Calibri" panose="020F0502020204030204" pitchFamily="34" charset="0"/>
                <a:cs typeface="Times New Roman" panose="02020603050405020304" pitchFamily="18" charset="0"/>
              </a:rPr>
              <a:t>.</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73362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4FD3223-0948-4FF1-A42F-5EB14DC94432}"/>
              </a:ext>
            </a:extLst>
          </p:cNvPr>
          <p:cNvSpPr>
            <a:spLocks noGrp="1"/>
          </p:cNvSpPr>
          <p:nvPr>
            <p:ph type="title"/>
          </p:nvPr>
        </p:nvSpPr>
        <p:spPr>
          <a:xfrm>
            <a:off x="838200" y="432895"/>
            <a:ext cx="10515600" cy="1325563"/>
          </a:xfrm>
        </p:spPr>
        <p:txBody>
          <a:bodyPr/>
          <a:lstStyle/>
          <a:p>
            <a:r>
              <a:rPr lang="de-DE" b="1" dirty="0">
                <a:solidFill>
                  <a:srgbClr val="00B050"/>
                </a:solidFill>
              </a:rPr>
              <a:t>                  Ostern in Frankreich</a:t>
            </a:r>
            <a:endParaRPr lang="ru-RU" b="1" dirty="0">
              <a:solidFill>
                <a:srgbClr val="00B050"/>
              </a:solidFill>
            </a:endParaRPr>
          </a:p>
        </p:txBody>
      </p:sp>
      <p:pic>
        <p:nvPicPr>
          <p:cNvPr id="4" name="Объект 3" descr="Какого числа Пасха во Франции: пасхальные яйца, украшения, шоколадные  кролики и другие традиции">
            <a:extLst>
              <a:ext uri="{FF2B5EF4-FFF2-40B4-BE49-F238E27FC236}">
                <a16:creationId xmlns:a16="http://schemas.microsoft.com/office/drawing/2014/main" id="{2CC75754-C030-4F69-AD3F-184D0E266762}"/>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9316" y="1290394"/>
            <a:ext cx="3804863" cy="2873970"/>
          </a:xfrm>
          <a:prstGeom prst="rect">
            <a:avLst/>
          </a:prstGeom>
          <a:noFill/>
          <a:ln>
            <a:noFill/>
          </a:ln>
        </p:spPr>
      </p:pic>
      <p:pic>
        <p:nvPicPr>
          <p:cNvPr id="5" name="Рисунок 4" descr="Презентация по французскому языку &quot; Пасха во Франции">
            <a:extLst>
              <a:ext uri="{FF2B5EF4-FFF2-40B4-BE49-F238E27FC236}">
                <a16:creationId xmlns:a16="http://schemas.microsoft.com/office/drawing/2014/main" id="{025FE756-5C27-4739-B642-534D17A036C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89315" y="4338536"/>
            <a:ext cx="3804863" cy="2519464"/>
          </a:xfrm>
          <a:prstGeom prst="rect">
            <a:avLst/>
          </a:prstGeom>
          <a:noFill/>
          <a:ln>
            <a:noFill/>
          </a:ln>
        </p:spPr>
      </p:pic>
      <p:sp>
        <p:nvSpPr>
          <p:cNvPr id="3" name="Прямоугольник 2">
            <a:extLst>
              <a:ext uri="{FF2B5EF4-FFF2-40B4-BE49-F238E27FC236}">
                <a16:creationId xmlns:a16="http://schemas.microsoft.com/office/drawing/2014/main" id="{22DE0959-2DB9-40E6-9FAD-5C87D41FFCA8}"/>
              </a:ext>
            </a:extLst>
          </p:cNvPr>
          <p:cNvSpPr/>
          <p:nvPr/>
        </p:nvSpPr>
        <p:spPr>
          <a:xfrm>
            <a:off x="4648201" y="2914749"/>
            <a:ext cx="6705599" cy="3465885"/>
          </a:xfrm>
          <a:prstGeom prst="rect">
            <a:avLst/>
          </a:prstGeom>
        </p:spPr>
        <p:txBody>
          <a:bodyPr wrap="square">
            <a:spAutoFit/>
          </a:bodyPr>
          <a:lstStyle/>
          <a:p>
            <a:pPr>
              <a:lnSpc>
                <a:spcPct val="107000"/>
              </a:lnSpc>
              <a:spcAft>
                <a:spcPts val="800"/>
              </a:spcAft>
            </a:pPr>
            <a:r>
              <a:rPr lang="ru-RU" sz="2000" b="1" spc="75"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Слайд</a:t>
            </a:r>
            <a:r>
              <a:rPr lang="de-DE" sz="2000" b="1" spc="75"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№1</a:t>
            </a:r>
            <a:r>
              <a:rPr lang="uk-UA" sz="2000" b="1" spc="75"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2 </a:t>
            </a:r>
            <a:endParaRPr lang="ru-RU" sz="2000" spc="75" dirty="0">
              <a:solidFill>
                <a:srgbClr val="5A5A5A"/>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de-DE" sz="2000" dirty="0">
                <a:latin typeface="Times New Roman" panose="02020603050405020304" pitchFamily="18" charset="0"/>
                <a:ea typeface="Calibri" panose="020F0502020204030204" pitchFamily="34" charset="0"/>
                <a:cs typeface="Times New Roman" panose="02020603050405020304" pitchFamily="18" charset="0"/>
              </a:rPr>
              <a:t>Das Hauptgericht für Ostern </a:t>
            </a:r>
            <a:r>
              <a:rPr lang="de-DE" sz="20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in Frankreich</a:t>
            </a:r>
            <a:r>
              <a:rPr lang="de-DE" sz="20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de-DE" sz="2000" dirty="0">
                <a:latin typeface="Times New Roman" panose="02020603050405020304" pitchFamily="18" charset="0"/>
                <a:ea typeface="Calibri" panose="020F0502020204030204" pitchFamily="34" charset="0"/>
                <a:cs typeface="Times New Roman" panose="02020603050405020304" pitchFamily="18" charset="0"/>
              </a:rPr>
              <a:t>ist gebratenes Huhn. Die Franzosen schmücken ihre Häuser mit Bändern, Girlanden und Glocken. Bereits einen Monat vor Ostern beginnt der Verkauf von Schokoladeneiern, Hühnern, Hähnen und Kaninchen in allen Geschäften in Frankreich. Am frühen Ostertag verstecken die Eltern Schokoladeneier im Garten, und Kinder, die aufwachen, finden sie unter den Büschen, in Blumen, im Gras; Sie legen die Eier, die sie finden, in einen Korb und essen sie beim Frühstück.</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32578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B6669A0-B47E-42BA-896E-8EE371AB185B}"/>
              </a:ext>
            </a:extLst>
          </p:cNvPr>
          <p:cNvSpPr>
            <a:spLocks noGrp="1"/>
          </p:cNvSpPr>
          <p:nvPr>
            <p:ph type="title"/>
          </p:nvPr>
        </p:nvSpPr>
        <p:spPr/>
        <p:txBody>
          <a:bodyPr/>
          <a:lstStyle/>
          <a:p>
            <a:r>
              <a:rPr lang="de-DE" b="1" dirty="0">
                <a:solidFill>
                  <a:srgbClr val="00B050"/>
                </a:solidFill>
              </a:rPr>
              <a:t>                      Ostern in Frankreich</a:t>
            </a:r>
            <a:endParaRPr lang="ru-RU" dirty="0">
              <a:solidFill>
                <a:srgbClr val="00B050"/>
              </a:solidFill>
            </a:endParaRPr>
          </a:p>
        </p:txBody>
      </p:sp>
      <p:pic>
        <p:nvPicPr>
          <p:cNvPr id="4" name="Объект 3" descr="8 стран с интересными особенностями празднования Пасхи | Общество | Селдон  Новости">
            <a:extLst>
              <a:ext uri="{FF2B5EF4-FFF2-40B4-BE49-F238E27FC236}">
                <a16:creationId xmlns:a16="http://schemas.microsoft.com/office/drawing/2014/main" id="{E0B4981F-5514-4728-A33E-A3294C8994FE}"/>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73614" y="1387930"/>
            <a:ext cx="4294329" cy="2645228"/>
          </a:xfrm>
          <a:prstGeom prst="rect">
            <a:avLst/>
          </a:prstGeom>
          <a:noFill/>
          <a:ln>
            <a:noFill/>
          </a:ln>
        </p:spPr>
      </p:pic>
      <p:pic>
        <p:nvPicPr>
          <p:cNvPr id="1026" name="Picture 2" descr="Французская Пасха">
            <a:extLst>
              <a:ext uri="{FF2B5EF4-FFF2-40B4-BE49-F238E27FC236}">
                <a16:creationId xmlns:a16="http://schemas.microsoft.com/office/drawing/2014/main" id="{593D401A-56AC-47E0-8C5E-D31FDBFB5E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106" y="4253591"/>
            <a:ext cx="4416837" cy="243295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1">
            <a:extLst>
              <a:ext uri="{FF2B5EF4-FFF2-40B4-BE49-F238E27FC236}">
                <a16:creationId xmlns:a16="http://schemas.microsoft.com/office/drawing/2014/main" id="{66947011-B843-40A4-B039-C5A2E308D415}"/>
              </a:ext>
            </a:extLst>
          </p:cNvPr>
          <p:cNvSpPr>
            <a:spLocks noChangeArrowheads="1"/>
          </p:cNvSpPr>
          <p:nvPr/>
        </p:nvSpPr>
        <p:spPr bwMode="auto">
          <a:xfrm>
            <a:off x="5252357" y="2218102"/>
            <a:ext cx="5500914" cy="43550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sz="2000" b="1" i="0" u="none" strike="noStrike" cap="none" normalizeH="0" baseline="0" dirty="0">
                <a:ln>
                  <a:noFill/>
                </a:ln>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Слайд №13</a:t>
            </a:r>
            <a:r>
              <a:rPr kumimoji="0" lang="uk-UA" altLang="ru-RU"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ru-RU" altLang="ru-RU"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ru-RU"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Nach dem Ende der Osterliturgie erhalten die Gläubigen geweihte</a:t>
            </a:r>
            <a:endParaRPr kumimoji="0" lang="ru-RU" altLang="ru-RU"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kumimoji="0" lang="de-DE" altLang="ru-RU"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bunte Eier und spezielles Gebäck, kleine Brötchen. Orthodoxe Japaner feiern nicht dreimal verschwenderisch, feiern die Feiertage in einem engen Familienkreis oder mit den Gemeindemitgliedern ihrer Gemeinde. Für Frankreich ist. Während der Osterwoche flüstern Kinder vor ihren Zimmern Schokoladeneier, die die Väter im Voraus gepackt haben. Die Tradition ist noch sehr al</a:t>
            </a:r>
            <a:r>
              <a:rPr lang="de-DE" altLang="ru-RU" sz="2000" dirty="0">
                <a:latin typeface="Times New Roman" panose="02020603050405020304" pitchFamily="18" charset="0"/>
                <a:ea typeface="Calibri" panose="020F0502020204030204" pitchFamily="34" charset="0"/>
                <a:cs typeface="Times New Roman" panose="02020603050405020304" pitchFamily="18" charset="0"/>
              </a:rPr>
              <a:t>Ostern heilig</a:t>
            </a:r>
            <a:r>
              <a:rPr kumimoji="0" lang="de-DE" altLang="ru-RU"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 und fröhlich, so dass sie von Generation zu Generation weitergegeben werden kann.</a:t>
            </a:r>
            <a:endParaRPr kumimoji="0" lang="de-DE" altLang="ru-RU"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Rectangle 3">
            <a:extLst>
              <a:ext uri="{FF2B5EF4-FFF2-40B4-BE49-F238E27FC236}">
                <a16:creationId xmlns:a16="http://schemas.microsoft.com/office/drawing/2014/main" id="{ED9150EB-D81A-441D-9C95-6584E1D69AF0}"/>
              </a:ext>
            </a:extLst>
          </p:cNvPr>
          <p:cNvSpPr>
            <a:spLocks noChangeArrowheads="1"/>
          </p:cNvSpPr>
          <p:nvPr/>
        </p:nvSpPr>
        <p:spPr bwMode="auto">
          <a:xfrm>
            <a:off x="1857828" y="693285"/>
            <a:ext cx="184731" cy="32316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11426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9102FD8-26B5-437E-AA7E-84FD0235DDC2}"/>
              </a:ext>
            </a:extLst>
          </p:cNvPr>
          <p:cNvSpPr>
            <a:spLocks noGrp="1"/>
          </p:cNvSpPr>
          <p:nvPr>
            <p:ph type="title"/>
          </p:nvPr>
        </p:nvSpPr>
        <p:spPr/>
        <p:txBody>
          <a:bodyPr/>
          <a:lstStyle/>
          <a:p>
            <a:r>
              <a:rPr lang="de-DE" dirty="0">
                <a:solidFill>
                  <a:srgbClr val="00B050"/>
                </a:solidFill>
              </a:rPr>
              <a:t>               </a:t>
            </a:r>
            <a:r>
              <a:rPr lang="de-DE" b="1" dirty="0">
                <a:solidFill>
                  <a:srgbClr val="00B050"/>
                </a:solidFill>
              </a:rPr>
              <a:t>Ostern in Großbritannien</a:t>
            </a:r>
            <a:endParaRPr lang="ru-RU" b="1" dirty="0">
              <a:solidFill>
                <a:srgbClr val="00B050"/>
              </a:solidFill>
            </a:endParaRPr>
          </a:p>
        </p:txBody>
      </p:sp>
      <p:pic>
        <p:nvPicPr>
          <p:cNvPr id="4" name="Объект 3" descr="Як відзначають Великдень в різних країнах Європи">
            <a:extLst>
              <a:ext uri="{FF2B5EF4-FFF2-40B4-BE49-F238E27FC236}">
                <a16:creationId xmlns:a16="http://schemas.microsoft.com/office/drawing/2014/main" id="{85926840-EC2C-45D7-BA8E-D4D5DCAA3135}"/>
              </a:ext>
            </a:extLst>
          </p:cNvPr>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03276" y="1355271"/>
            <a:ext cx="3613553" cy="2579915"/>
          </a:xfrm>
          <a:prstGeom prst="rect">
            <a:avLst/>
          </a:prstGeom>
          <a:noFill/>
          <a:ln>
            <a:noFill/>
          </a:ln>
        </p:spPr>
      </p:pic>
      <p:pic>
        <p:nvPicPr>
          <p:cNvPr id="1026" name="Picture 2" descr="Best Country: Пасха в Англии">
            <a:extLst>
              <a:ext uri="{FF2B5EF4-FFF2-40B4-BE49-F238E27FC236}">
                <a16:creationId xmlns:a16="http://schemas.microsoft.com/office/drawing/2014/main" id="{CB5E0008-5068-42C3-AFC5-5B72E8BA41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276" y="4098471"/>
            <a:ext cx="3613553" cy="305344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1">
            <a:extLst>
              <a:ext uri="{FF2B5EF4-FFF2-40B4-BE49-F238E27FC236}">
                <a16:creationId xmlns:a16="http://schemas.microsoft.com/office/drawing/2014/main" id="{93D07CDA-82BC-4111-8A49-1723923F4F65}"/>
              </a:ext>
            </a:extLst>
          </p:cNvPr>
          <p:cNvSpPr>
            <a:spLocks noChangeArrowheads="1"/>
          </p:cNvSpPr>
          <p:nvPr/>
        </p:nvSpPr>
        <p:spPr bwMode="auto">
          <a:xfrm>
            <a:off x="4281714" y="2909598"/>
            <a:ext cx="6473372" cy="2508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sz="2000" b="1" i="0" u="none" strike="noStrike" cap="none" normalizeH="0" baseline="0" dirty="0">
                <a:ln>
                  <a:noFill/>
                </a:ln>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Слайд № 14</a:t>
            </a:r>
            <a:endParaRPr kumimoji="0" lang="ru-RU" altLang="ru-RU"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ru-RU"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Im ganzen Land wird der Große Tag als "König der Feste" gefeiert.</a:t>
            </a:r>
            <a:endParaRPr kumimoji="0" lang="ru-RU" altLang="ru-RU"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ru-RU"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Am Karfreitag schweigen die Kirchenglocken und die neue Glocke wird nur am Ostersonntag geläutet. Kinder spielen "Eierfesseln": Der Name des Kindes steht auf rohen Eiern. Der Gewinner ist das Kind, dessen Ei, das in das Sieb geworfen wird, nicht lange bricht. </a:t>
            </a:r>
            <a:endParaRPr kumimoji="0" lang="de-DE" altLang="ru-RU"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49712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2FA4C7-81F1-4C40-941B-71CFC1CAD033}"/>
              </a:ext>
            </a:extLst>
          </p:cNvPr>
          <p:cNvSpPr>
            <a:spLocks noGrp="1"/>
          </p:cNvSpPr>
          <p:nvPr>
            <p:ph type="title"/>
          </p:nvPr>
        </p:nvSpPr>
        <p:spPr/>
        <p:txBody>
          <a:bodyPr/>
          <a:lstStyle/>
          <a:p>
            <a:r>
              <a:rPr lang="de-DE" dirty="0"/>
              <a:t>                    </a:t>
            </a:r>
            <a:r>
              <a:rPr lang="de-DE" b="1" dirty="0">
                <a:solidFill>
                  <a:srgbClr val="00B050"/>
                </a:solidFill>
              </a:rPr>
              <a:t>Ostern in   Österreich</a:t>
            </a:r>
            <a:endParaRPr lang="ru-RU" b="1" dirty="0">
              <a:solidFill>
                <a:srgbClr val="00B050"/>
              </a:solidFill>
            </a:endParaRPr>
          </a:p>
        </p:txBody>
      </p:sp>
      <p:pic>
        <p:nvPicPr>
          <p:cNvPr id="1026" name="Picture 2" descr="Пасха в Австрии в 2021 году">
            <a:extLst>
              <a:ext uri="{FF2B5EF4-FFF2-40B4-BE49-F238E27FC236}">
                <a16:creationId xmlns:a16="http://schemas.microsoft.com/office/drawing/2014/main" id="{673CB606-5D9D-41CA-B6D0-D828A9BA557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22513" y="1686265"/>
            <a:ext cx="4289794" cy="24492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Пасха в Австрии в 2021 году">
            <a:extLst>
              <a:ext uri="{FF2B5EF4-FFF2-40B4-BE49-F238E27FC236}">
                <a16:creationId xmlns:a16="http://schemas.microsoft.com/office/drawing/2014/main" id="{2F92FC82-110F-4A14-93EF-1C972FCFDA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513" y="4131129"/>
            <a:ext cx="4289794" cy="2726871"/>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a:extLst>
              <a:ext uri="{FF2B5EF4-FFF2-40B4-BE49-F238E27FC236}">
                <a16:creationId xmlns:a16="http://schemas.microsoft.com/office/drawing/2014/main" id="{EA3D5655-0B6E-452D-9BBF-E58EA81872C6}"/>
              </a:ext>
            </a:extLst>
          </p:cNvPr>
          <p:cNvSpPr/>
          <p:nvPr/>
        </p:nvSpPr>
        <p:spPr>
          <a:xfrm>
            <a:off x="5021943" y="2362041"/>
            <a:ext cx="6647543" cy="2349361"/>
          </a:xfrm>
          <a:prstGeom prst="rect">
            <a:avLst/>
          </a:prstGeom>
        </p:spPr>
        <p:txBody>
          <a:bodyPr wrap="square">
            <a:spAutoFit/>
          </a:bodyPr>
          <a:lstStyle/>
          <a:p>
            <a:pPr>
              <a:spcAft>
                <a:spcPts val="750"/>
              </a:spcAft>
            </a:pPr>
            <a:r>
              <a:rPr lang="uk-UA" sz="20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Слайд № 15 </a:t>
            </a:r>
            <a:endParaRPr lang="ru-RU" sz="2000"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750"/>
              </a:spcAft>
            </a:pPr>
            <a:r>
              <a:rPr lang="de-DE" sz="20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Traditionell kommen in den Osterkorb für die Fleischweihe lauter gute Köstlichkeiten – Schinken, Eier, Kren, Brot und Salz. Mit aufwendig bestickten Weihkorbdecken verhüllt, werden die Osterspeisen am Karsamstag in den Kirchen geweiht, ehe sie zu </a:t>
            </a:r>
            <a:r>
              <a:rPr lang="de-DE" sz="2000" b="1"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Ostern</a:t>
            </a:r>
            <a:r>
              <a:rPr lang="de-DE" sz="20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vertilgt werden. Besonders die Kärntner lieben es dabei süß.</a:t>
            </a:r>
            <a:endParaRPr lang="ru-RU" sz="20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8901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D68275D-B1D2-4BC8-B850-D53626626A20}"/>
              </a:ext>
            </a:extLst>
          </p:cNvPr>
          <p:cNvSpPr>
            <a:spLocks noGrp="1"/>
          </p:cNvSpPr>
          <p:nvPr>
            <p:ph type="title"/>
          </p:nvPr>
        </p:nvSpPr>
        <p:spPr>
          <a:xfrm>
            <a:off x="309490" y="365125"/>
            <a:ext cx="11044310" cy="1325563"/>
          </a:xfrm>
        </p:spPr>
        <p:txBody>
          <a:bodyPr/>
          <a:lstStyle/>
          <a:p>
            <a:r>
              <a:rPr lang="de-DE" b="1" dirty="0">
                <a:solidFill>
                  <a:srgbClr val="00B050"/>
                </a:solidFill>
              </a:rPr>
              <a:t>                  Ostern in der Schweiz</a:t>
            </a:r>
            <a:endParaRPr lang="ru-RU" b="1" dirty="0">
              <a:solidFill>
                <a:srgbClr val="00B050"/>
              </a:solidFill>
            </a:endParaRPr>
          </a:p>
        </p:txBody>
      </p:sp>
      <p:pic>
        <p:nvPicPr>
          <p:cNvPr id="1026" name="Picture 2" descr="Пасха в Швейцарии | Schuledas | Яндекс Дзен">
            <a:extLst>
              <a:ext uri="{FF2B5EF4-FFF2-40B4-BE49-F238E27FC236}">
                <a16:creationId xmlns:a16="http://schemas.microsoft.com/office/drawing/2014/main" id="{BFD6D107-9CDA-4B4E-B52E-49F80052F82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9490" y="1284288"/>
            <a:ext cx="3246510" cy="253297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Пасха в Швейцарии, какой она была, какая она сейчас! - SWI swissinfo.ch">
            <a:extLst>
              <a:ext uri="{FF2B5EF4-FFF2-40B4-BE49-F238E27FC236}">
                <a16:creationId xmlns:a16="http://schemas.microsoft.com/office/drawing/2014/main" id="{B19DCB17-73AD-4761-8935-2C9D6FCE22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490" y="3955142"/>
            <a:ext cx="3246510" cy="2902858"/>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a:extLst>
              <a:ext uri="{FF2B5EF4-FFF2-40B4-BE49-F238E27FC236}">
                <a16:creationId xmlns:a16="http://schemas.microsoft.com/office/drawing/2014/main" id="{D2C88F93-4020-427C-90E8-380D5039FFC3}"/>
              </a:ext>
            </a:extLst>
          </p:cNvPr>
          <p:cNvSpPr/>
          <p:nvPr/>
        </p:nvSpPr>
        <p:spPr>
          <a:xfrm>
            <a:off x="3962400" y="2069301"/>
            <a:ext cx="7750628" cy="2580515"/>
          </a:xfrm>
          <a:prstGeom prst="rect">
            <a:avLst/>
          </a:prstGeom>
        </p:spPr>
        <p:txBody>
          <a:bodyPr wrap="square">
            <a:spAutoFit/>
          </a:bodyPr>
          <a:lstStyle/>
          <a:p>
            <a:pPr>
              <a:lnSpc>
                <a:spcPct val="107000"/>
              </a:lnSpc>
              <a:spcAft>
                <a:spcPts val="800"/>
              </a:spcAft>
            </a:pPr>
            <a:r>
              <a:rPr lang="uk-UA" sz="20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Слайд №  16</a:t>
            </a:r>
            <a:r>
              <a:rPr lang="uk-UA" sz="20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de-DE" sz="20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Wer bringt die Ostereier in der Schweiz?</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de-DE" sz="20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Je nach Region ist der Brauch unterschiedlich, so wurden die Eier </a:t>
            </a:r>
            <a:r>
              <a:rPr lang="de-DE" sz="20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in der Schweiz</a:t>
            </a:r>
            <a:r>
              <a:rPr lang="de-DE" sz="20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vom Kuckuck gebracht, in Teilen von Westfalen vom Fuchs und anderenorts vom Hahn. Soweit bekannt, wurde der Osterhase, wie man ihn heute kennt, erstmals um 1682 vom Frankfurter Arztes Johannes </a:t>
            </a:r>
            <a:r>
              <a:rPr lang="de-DE" sz="20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Richier</a:t>
            </a:r>
            <a:r>
              <a:rPr lang="de-DE" sz="20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erwähnt.</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5692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4ACAFDB-1D00-4861-BE06-8558C9E940F2}"/>
              </a:ext>
            </a:extLst>
          </p:cNvPr>
          <p:cNvSpPr>
            <a:spLocks noGrp="1"/>
          </p:cNvSpPr>
          <p:nvPr>
            <p:ph type="title"/>
          </p:nvPr>
        </p:nvSpPr>
        <p:spPr/>
        <p:txBody>
          <a:bodyPr/>
          <a:lstStyle/>
          <a:p>
            <a:r>
              <a:rPr lang="de-DE" b="1" dirty="0">
                <a:solidFill>
                  <a:srgbClr val="00B050"/>
                </a:solidFill>
              </a:rPr>
              <a:t>                          Ostern in Japan</a:t>
            </a:r>
            <a:endParaRPr lang="ru-RU" b="1" dirty="0">
              <a:solidFill>
                <a:srgbClr val="00B050"/>
              </a:solidFill>
            </a:endParaRPr>
          </a:p>
        </p:txBody>
      </p:sp>
      <p:pic>
        <p:nvPicPr>
          <p:cNvPr id="1026" name="Picture 2" descr="Пасха в Японии | Аниме Amino Amino">
            <a:extLst>
              <a:ext uri="{FF2B5EF4-FFF2-40B4-BE49-F238E27FC236}">
                <a16:creationId xmlns:a16="http://schemas.microsoft.com/office/drawing/2014/main" id="{EB419CE5-09B1-4C39-AB6F-345DD573F21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3458" y="1509487"/>
            <a:ext cx="2795171" cy="242469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Пасха в Японии: история и традиции">
            <a:extLst>
              <a:ext uri="{FF2B5EF4-FFF2-40B4-BE49-F238E27FC236}">
                <a16:creationId xmlns:a16="http://schemas.microsoft.com/office/drawing/2014/main" id="{488431BA-50FF-43D4-9A08-022C6B8168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0856" y="1600087"/>
            <a:ext cx="3169298" cy="24246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Пасха в Японии - Радио ВЕРА">
            <a:extLst>
              <a:ext uri="{FF2B5EF4-FFF2-40B4-BE49-F238E27FC236}">
                <a16:creationId xmlns:a16="http://schemas.microsoft.com/office/drawing/2014/main" id="{8A64EE4C-019F-4962-94BB-ECCF2C9325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0856" y="4209143"/>
            <a:ext cx="3053185" cy="25399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Картинки анимированные иконки, Стоковые Фотографии и Роялти-Фри Изображения  анимированные иконки - Страница 2 | Depositphotos®">
            <a:extLst>
              <a:ext uri="{FF2B5EF4-FFF2-40B4-BE49-F238E27FC236}">
                <a16:creationId xmlns:a16="http://schemas.microsoft.com/office/drawing/2014/main" id="{C9B796DB-D3F6-4C1A-8C2C-F996CEDA672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515" y="4107543"/>
            <a:ext cx="2795171" cy="2750457"/>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a:extLst>
              <a:ext uri="{FF2B5EF4-FFF2-40B4-BE49-F238E27FC236}">
                <a16:creationId xmlns:a16="http://schemas.microsoft.com/office/drawing/2014/main" id="{9382F0D8-8C24-4B1D-8E6C-8074C08DA694}"/>
              </a:ext>
            </a:extLst>
          </p:cNvPr>
          <p:cNvSpPr/>
          <p:nvPr/>
        </p:nvSpPr>
        <p:spPr>
          <a:xfrm>
            <a:off x="7039429" y="1743924"/>
            <a:ext cx="4891313" cy="3370153"/>
          </a:xfrm>
          <a:prstGeom prst="rect">
            <a:avLst/>
          </a:prstGeom>
        </p:spPr>
        <p:txBody>
          <a:bodyPr wrap="square">
            <a:spAutoFit/>
          </a:bodyPr>
          <a:lstStyle/>
          <a:p>
            <a:pPr>
              <a:spcAft>
                <a:spcPts val="1800"/>
              </a:spcAft>
            </a:pPr>
            <a:r>
              <a:rPr lang="uk-UA" b="1" dirty="0">
                <a:solidFill>
                  <a:srgbClr val="00B050"/>
                </a:solidFill>
                <a:latin typeface="Times New Roman" panose="02020603050405020304" pitchFamily="18" charset="0"/>
                <a:ea typeface="Times New Roman" panose="02020603050405020304" pitchFamily="18" charset="0"/>
              </a:rPr>
              <a:t>Слайд № 17</a:t>
            </a:r>
            <a:r>
              <a:rPr lang="uk-UA" sz="1600" dirty="0">
                <a:solidFill>
                  <a:srgbClr val="00B050"/>
                </a:solidFill>
                <a:latin typeface="Arial" panose="020B0604020202020204" pitchFamily="34" charset="0"/>
                <a:ea typeface="Times New Roman" panose="02020603050405020304" pitchFamily="18" charset="0"/>
              </a:rPr>
              <a:t>  </a:t>
            </a:r>
            <a:endParaRPr lang="ru-RU" sz="1600" dirty="0">
              <a:latin typeface="Times New Roman" panose="02020603050405020304" pitchFamily="18" charset="0"/>
              <a:ea typeface="Times New Roman" panose="02020603050405020304" pitchFamily="18" charset="0"/>
            </a:endParaRPr>
          </a:p>
          <a:p>
            <a:pPr>
              <a:spcAft>
                <a:spcPts val="1800"/>
              </a:spcAft>
            </a:pPr>
            <a:r>
              <a:rPr lang="de-DE" dirty="0">
                <a:solidFill>
                  <a:srgbClr val="0A0A0A"/>
                </a:solidFill>
                <a:latin typeface="Times New Roman" panose="02020603050405020304" pitchFamily="18" charset="0"/>
                <a:ea typeface="Times New Roman" panose="02020603050405020304" pitchFamily="18" charset="0"/>
              </a:rPr>
              <a:t>Ostern ist in Japan nicht so beliebt wie in anderen Ländern, viele Menschen haben keine Ahnung von seiner Existenz. Dies liegt daran, dass die Zahl der Christen in Japan weniger als 5% beträgt. In diesem Artikel werden wir ein wenig über diesen Urlaub in Japan sprechen.  Warum ist es nicht so mit Ostern in Japan? Warum ist es nicht so beliebt?    Japanisches Ostern heißt </a:t>
            </a:r>
            <a:r>
              <a:rPr lang="de-DE" b="1" dirty="0" err="1">
                <a:solidFill>
                  <a:srgbClr val="00B050"/>
                </a:solidFill>
                <a:latin typeface="Times New Roman" panose="02020603050405020304" pitchFamily="18" charset="0"/>
                <a:ea typeface="Times New Roman" panose="02020603050405020304" pitchFamily="18" charset="0"/>
              </a:rPr>
              <a:t>Fukkatsusai</a:t>
            </a:r>
            <a:r>
              <a:rPr lang="de-DE" dirty="0">
                <a:solidFill>
                  <a:srgbClr val="0A0A0A"/>
                </a:solidFill>
                <a:latin typeface="Times New Roman" panose="02020603050405020304" pitchFamily="18" charset="0"/>
                <a:ea typeface="Times New Roman" panose="02020603050405020304" pitchFamily="18" charset="0"/>
              </a:rPr>
              <a:t>.  Wo </a:t>
            </a:r>
            <a:r>
              <a:rPr lang="de-DE" b="1" dirty="0" err="1">
                <a:solidFill>
                  <a:srgbClr val="0A0A0A"/>
                </a:solidFill>
                <a:latin typeface="Times New Roman" panose="02020603050405020304" pitchFamily="18" charset="0"/>
                <a:ea typeface="Times New Roman" panose="02020603050405020304" pitchFamily="18" charset="0"/>
              </a:rPr>
              <a:t>Fukkatsu</a:t>
            </a:r>
            <a:r>
              <a:rPr lang="de-DE" dirty="0">
                <a:solidFill>
                  <a:srgbClr val="0A0A0A"/>
                </a:solidFill>
                <a:latin typeface="Times New Roman" panose="02020603050405020304" pitchFamily="18" charset="0"/>
                <a:ea typeface="Times New Roman" panose="02020603050405020304" pitchFamily="18" charset="0"/>
              </a:rPr>
              <a:t> bedeutet Auferstehung und </a:t>
            </a:r>
            <a:r>
              <a:rPr lang="de-DE" b="1" dirty="0">
                <a:solidFill>
                  <a:srgbClr val="0A0A0A"/>
                </a:solidFill>
                <a:latin typeface="Times New Roman" panose="02020603050405020304" pitchFamily="18" charset="0"/>
                <a:ea typeface="Times New Roman" panose="02020603050405020304" pitchFamily="18" charset="0"/>
              </a:rPr>
              <a:t>Blätter</a:t>
            </a:r>
            <a:r>
              <a:rPr lang="de-DE" dirty="0">
                <a:solidFill>
                  <a:srgbClr val="0A0A0A"/>
                </a:solidFill>
                <a:latin typeface="Times New Roman" panose="02020603050405020304" pitchFamily="18" charset="0"/>
                <a:ea typeface="Times New Roman" panose="02020603050405020304" pitchFamily="18" charset="0"/>
              </a:rPr>
              <a:t> bedeutet Festival. </a:t>
            </a:r>
            <a:endParaRPr lang="ru-RU"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923933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AC1F8E8-1DFA-43EC-97D7-2A3EAD67688C}"/>
              </a:ext>
            </a:extLst>
          </p:cNvPr>
          <p:cNvSpPr>
            <a:spLocks noGrp="1"/>
          </p:cNvSpPr>
          <p:nvPr>
            <p:ph type="title"/>
          </p:nvPr>
        </p:nvSpPr>
        <p:spPr/>
        <p:txBody>
          <a:bodyPr/>
          <a:lstStyle/>
          <a:p>
            <a:r>
              <a:rPr lang="de-DE" dirty="0"/>
              <a:t>                   </a:t>
            </a:r>
            <a:r>
              <a:rPr lang="uk-UA" b="1" dirty="0">
                <a:solidFill>
                  <a:srgbClr val="00B050"/>
                </a:solidFill>
              </a:rPr>
              <a:t>О</a:t>
            </a:r>
            <a:r>
              <a:rPr lang="de-DE" b="1" dirty="0">
                <a:solidFill>
                  <a:srgbClr val="00B050"/>
                </a:solidFill>
              </a:rPr>
              <a:t>stern in   Georgien</a:t>
            </a:r>
            <a:endParaRPr lang="ru-RU" b="1" dirty="0">
              <a:solidFill>
                <a:srgbClr val="00B050"/>
              </a:solidFill>
            </a:endParaRPr>
          </a:p>
        </p:txBody>
      </p:sp>
      <p:pic>
        <p:nvPicPr>
          <p:cNvPr id="4" name="Picture 2" descr="Особенности армянской и грузинской Пасхи JNEWS.ge">
            <a:extLst>
              <a:ext uri="{FF2B5EF4-FFF2-40B4-BE49-F238E27FC236}">
                <a16:creationId xmlns:a16="http://schemas.microsoft.com/office/drawing/2014/main" id="{F5AFB0B5-58EF-47A8-8044-562A96266C9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690688"/>
            <a:ext cx="2895600" cy="2263321"/>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a:extLst>
              <a:ext uri="{FF2B5EF4-FFF2-40B4-BE49-F238E27FC236}">
                <a16:creationId xmlns:a16="http://schemas.microsoft.com/office/drawing/2014/main" id="{A0A3C5C9-6120-4CC9-97FF-D6F6F7582A86}"/>
              </a:ext>
            </a:extLst>
          </p:cNvPr>
          <p:cNvSpPr/>
          <p:nvPr/>
        </p:nvSpPr>
        <p:spPr>
          <a:xfrm>
            <a:off x="4122058" y="1886857"/>
            <a:ext cx="6894284" cy="4832092"/>
          </a:xfrm>
          <a:prstGeom prst="rect">
            <a:avLst/>
          </a:prstGeom>
        </p:spPr>
        <p:txBody>
          <a:bodyPr wrap="square">
            <a:spAutoFit/>
          </a:bodyPr>
          <a:lstStyle/>
          <a:p>
            <a:r>
              <a:rPr lang="uk-UA" sz="2000" b="1" dirty="0">
                <a:solidFill>
                  <a:srgbClr val="00B050"/>
                </a:solidFill>
                <a:latin typeface="Times New Roman" panose="02020603050405020304" pitchFamily="18" charset="0"/>
                <a:ea typeface="Times New Roman" panose="02020603050405020304" pitchFamily="18" charset="0"/>
              </a:rPr>
              <a:t>Слайд № 18</a:t>
            </a:r>
            <a:r>
              <a:rPr lang="uk-UA" dirty="0">
                <a:solidFill>
                  <a:srgbClr val="00B050"/>
                </a:solidFill>
                <a:latin typeface="Arial" panose="020B0604020202020204" pitchFamily="34" charset="0"/>
                <a:ea typeface="Times New Roman" panose="02020603050405020304" pitchFamily="18" charset="0"/>
              </a:rPr>
              <a:t>  </a:t>
            </a:r>
            <a:endParaRPr lang="ru-RU" dirty="0">
              <a:latin typeface="Times New Roman" panose="02020603050405020304" pitchFamily="18" charset="0"/>
              <a:ea typeface="Times New Roman" panose="02020603050405020304" pitchFamily="18" charset="0"/>
            </a:endParaRPr>
          </a:p>
          <a:p>
            <a:r>
              <a:rPr lang="de-DE" dirty="0">
                <a:solidFill>
                  <a:srgbClr val="212529"/>
                </a:solidFill>
                <a:latin typeface="Verdana" panose="020B0604030504040204" pitchFamily="34" charset="0"/>
                <a:ea typeface="Times New Roman" panose="02020603050405020304" pitchFamily="18" charset="0"/>
              </a:rPr>
              <a:t>Ostern</a:t>
            </a:r>
            <a:r>
              <a:rPr lang="de-DE" b="1" dirty="0">
                <a:solidFill>
                  <a:srgbClr val="212529"/>
                </a:solidFill>
                <a:latin typeface="Verdana" panose="020B0604030504040204" pitchFamily="34" charset="0"/>
                <a:ea typeface="Times New Roman" panose="02020603050405020304" pitchFamily="18" charset="0"/>
              </a:rPr>
              <a:t> </a:t>
            </a:r>
            <a:r>
              <a:rPr lang="de-DE" dirty="0">
                <a:solidFill>
                  <a:srgbClr val="212529"/>
                </a:solidFill>
                <a:latin typeface="Verdana" panose="020B0604030504040204" pitchFamily="34" charset="0"/>
                <a:ea typeface="Times New Roman" panose="02020603050405020304" pitchFamily="18" charset="0"/>
              </a:rPr>
              <a:t>gilt als das größte </a:t>
            </a:r>
            <a:r>
              <a:rPr lang="de-DE" b="1" dirty="0">
                <a:solidFill>
                  <a:srgbClr val="212529"/>
                </a:solidFill>
                <a:latin typeface="Verdana" panose="020B0604030504040204" pitchFamily="34" charset="0"/>
                <a:ea typeface="Times New Roman" panose="02020603050405020304" pitchFamily="18" charset="0"/>
              </a:rPr>
              <a:t>christliche </a:t>
            </a:r>
            <a:r>
              <a:rPr lang="de-DE" dirty="0">
                <a:solidFill>
                  <a:srgbClr val="212529"/>
                </a:solidFill>
                <a:latin typeface="Verdana" panose="020B0604030504040204" pitchFamily="34" charset="0"/>
                <a:ea typeface="Times New Roman" panose="02020603050405020304" pitchFamily="18" charset="0"/>
              </a:rPr>
              <a:t>Fest </a:t>
            </a:r>
            <a:r>
              <a:rPr lang="de-DE" dirty="0">
                <a:solidFill>
                  <a:srgbClr val="00B050"/>
                </a:solidFill>
                <a:latin typeface="Verdana" panose="020B0604030504040204" pitchFamily="34" charset="0"/>
                <a:ea typeface="Times New Roman" panose="02020603050405020304" pitchFamily="18" charset="0"/>
              </a:rPr>
              <a:t>in </a:t>
            </a:r>
            <a:r>
              <a:rPr lang="de-DE" b="1" dirty="0">
                <a:solidFill>
                  <a:srgbClr val="00B050"/>
                </a:solidFill>
                <a:latin typeface="Verdana" panose="020B0604030504040204" pitchFamily="34" charset="0"/>
                <a:ea typeface="Times New Roman" panose="02020603050405020304" pitchFamily="18" charset="0"/>
              </a:rPr>
              <a:t>Georgien</a:t>
            </a:r>
            <a:r>
              <a:rPr lang="de-DE" dirty="0">
                <a:solidFill>
                  <a:srgbClr val="00B050"/>
                </a:solidFill>
                <a:latin typeface="Verdana" panose="020B0604030504040204" pitchFamily="34" charset="0"/>
                <a:ea typeface="Times New Roman" panose="02020603050405020304" pitchFamily="18" charset="0"/>
              </a:rPr>
              <a:t>. </a:t>
            </a:r>
            <a:r>
              <a:rPr lang="de-DE" dirty="0">
                <a:solidFill>
                  <a:srgbClr val="212529"/>
                </a:solidFill>
                <a:latin typeface="Verdana" panose="020B0604030504040204" pitchFamily="34" charset="0"/>
                <a:ea typeface="Times New Roman" panose="02020603050405020304" pitchFamily="18" charset="0"/>
              </a:rPr>
              <a:t>Charakteristisch für das georgische Osterfest sind rote Eier und Paska, ein spezieller Kuchen, der eine hohe und runde Form hat. Die Eier färbt man am Karfreitag mit natürlichem Farbstoff, nämlich den Wurzeln des Färberkrapp (Färberröte). Diese werden zusammen mit den Eiern in Wasser gelegt; wenn sich das Wasser dann richtig rot färbt, werden die Eier in einen Topf gelegt und gekocht. Es empfiehlt sich für das Färben braune Eier zu nehmen, damit der natürliche Farbstoff besser deckt.  Mit den Eiern gibt es dann zu Ostern in Georgien ein Ritual, dass gerade bei den Kindern der Familie beliebt ist: Zwei Menschen nehmen sich jeweils ein Ei in die Faust, so dass ein Teil des Eis heraus schaut. Dann schlägt man die Eier gegeneinander. Wessen Ei dabei nicht kaputt geht, hat gewonnen.</a:t>
            </a:r>
            <a:endParaRPr lang="ru-RU" dirty="0">
              <a:latin typeface="Times New Roman" panose="02020603050405020304" pitchFamily="18" charset="0"/>
              <a:ea typeface="Times New Roman" panose="02020603050405020304" pitchFamily="18" charset="0"/>
            </a:endParaRPr>
          </a:p>
        </p:txBody>
      </p:sp>
      <p:pic>
        <p:nvPicPr>
          <p:cNvPr id="1026" name="Picture 2" descr="https://i.pinimg.com/originals/ed/91/28/ed91283d4d2cc77c07579d5fb12136a2.gif">
            <a:extLst>
              <a:ext uri="{FF2B5EF4-FFF2-40B4-BE49-F238E27FC236}">
                <a16:creationId xmlns:a16="http://schemas.microsoft.com/office/drawing/2014/main" id="{E63FF903-67AE-416F-BD4A-E6217EF2658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954009"/>
            <a:ext cx="2895600" cy="2903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6827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66187C-FFC8-423D-9FEF-278280BCE3BE}"/>
              </a:ext>
            </a:extLst>
          </p:cNvPr>
          <p:cNvSpPr>
            <a:spLocks noGrp="1"/>
          </p:cNvSpPr>
          <p:nvPr>
            <p:ph type="title"/>
          </p:nvPr>
        </p:nvSpPr>
        <p:spPr/>
        <p:txBody>
          <a:bodyPr/>
          <a:lstStyle/>
          <a:p>
            <a:r>
              <a:rPr lang="de-DE" b="1" dirty="0">
                <a:solidFill>
                  <a:srgbClr val="00B050"/>
                </a:solidFill>
              </a:rPr>
              <a:t>                   Ostern in der Ukraine</a:t>
            </a:r>
            <a:endParaRPr lang="ru-RU" b="1" dirty="0">
              <a:solidFill>
                <a:srgbClr val="00B050"/>
              </a:solidFill>
            </a:endParaRPr>
          </a:p>
        </p:txBody>
      </p:sp>
      <p:pic>
        <p:nvPicPr>
          <p:cNvPr id="4" name="Объект 3" descr="Когда Пасха 2021 в Украине: дата праздника | Местные Вести">
            <a:extLst>
              <a:ext uri="{FF2B5EF4-FFF2-40B4-BE49-F238E27FC236}">
                <a16:creationId xmlns:a16="http://schemas.microsoft.com/office/drawing/2014/main" id="{AECD9BFA-866A-467D-BF3E-FC33312DFC7E}"/>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799" y="1352691"/>
            <a:ext cx="3951515" cy="2696795"/>
          </a:xfrm>
          <a:prstGeom prst="rect">
            <a:avLst/>
          </a:prstGeom>
          <a:noFill/>
          <a:ln>
            <a:noFill/>
          </a:ln>
        </p:spPr>
      </p:pic>
      <p:pic>
        <p:nvPicPr>
          <p:cNvPr id="5" name="Рисунок 4" descr="Пасха в Украине: что обязательно должно быть на праздничном столе - ЗНАЙ ЮА">
            <a:extLst>
              <a:ext uri="{FF2B5EF4-FFF2-40B4-BE49-F238E27FC236}">
                <a16:creationId xmlns:a16="http://schemas.microsoft.com/office/drawing/2014/main" id="{D9F04E55-4237-4137-9145-2BCF2C591BC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85799" y="4260964"/>
            <a:ext cx="3951514" cy="2597036"/>
          </a:xfrm>
          <a:prstGeom prst="rect">
            <a:avLst/>
          </a:prstGeom>
          <a:noFill/>
          <a:ln>
            <a:noFill/>
          </a:ln>
        </p:spPr>
      </p:pic>
      <p:sp>
        <p:nvSpPr>
          <p:cNvPr id="3" name="Прямоугольник 2">
            <a:extLst>
              <a:ext uri="{FF2B5EF4-FFF2-40B4-BE49-F238E27FC236}">
                <a16:creationId xmlns:a16="http://schemas.microsoft.com/office/drawing/2014/main" id="{857FF15F-62E1-4E0C-BAAB-B907512F2B7F}"/>
              </a:ext>
            </a:extLst>
          </p:cNvPr>
          <p:cNvSpPr/>
          <p:nvPr/>
        </p:nvSpPr>
        <p:spPr>
          <a:xfrm>
            <a:off x="5050972" y="1195884"/>
            <a:ext cx="6455229" cy="5707203"/>
          </a:xfrm>
          <a:prstGeom prst="rect">
            <a:avLst/>
          </a:prstGeom>
        </p:spPr>
        <p:txBody>
          <a:bodyPr wrap="square">
            <a:spAutoFit/>
          </a:bodyPr>
          <a:lstStyle/>
          <a:p>
            <a:pPr>
              <a:spcAft>
                <a:spcPts val="750"/>
              </a:spcAft>
            </a:pPr>
            <a:r>
              <a:rPr lang="uk-UA" sz="20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Слайд № 1</a:t>
            </a:r>
            <a:r>
              <a:rPr lang="de-DE" sz="20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9</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endParaRPr lang="ru-RU" sz="20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de-DE" sz="2000" dirty="0">
                <a:latin typeface="Times New Roman" panose="02020603050405020304" pitchFamily="18" charset="0"/>
                <a:ea typeface="Calibri" panose="020F0502020204030204" pitchFamily="34" charset="0"/>
                <a:cs typeface="Times New Roman" panose="02020603050405020304" pitchFamily="18" charset="0"/>
              </a:rPr>
              <a:t>Ostern ist das wichtigste Fest des Jahres für </a:t>
            </a:r>
            <a:r>
              <a:rPr lang="de-DE" sz="20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die Ukrainer.</a:t>
            </a:r>
            <a:r>
              <a:rPr lang="de-DE" sz="20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de-DE" sz="2000" dirty="0">
                <a:latin typeface="Times New Roman" panose="02020603050405020304" pitchFamily="18" charset="0"/>
                <a:ea typeface="Calibri" panose="020F0502020204030204" pitchFamily="34" charset="0"/>
                <a:cs typeface="Times New Roman" panose="02020603050405020304" pitchFamily="18" charset="0"/>
              </a:rPr>
              <a:t>Die Vorbereitung zu Ostern beginnt vor 7 Wochen. Sehr früh gehen alle Menschen in die Kirche. Dort werden die Ostkuchen</a:t>
            </a:r>
            <a:r>
              <a:rPr lang="uk-UA" sz="2000" dirty="0">
                <a:latin typeface="Times New Roman" panose="02020603050405020304" pitchFamily="18" charset="0"/>
                <a:ea typeface="Calibri" panose="020F0502020204030204" pitchFamily="34" charset="0"/>
                <a:cs typeface="Times New Roman" panose="02020603050405020304" pitchFamily="18" charset="0"/>
              </a:rPr>
              <a:t> (</a:t>
            </a:r>
            <a:r>
              <a:rPr lang="de-DE" sz="2000" dirty="0">
                <a:latin typeface="Times New Roman" panose="02020603050405020304" pitchFamily="18" charset="0"/>
                <a:ea typeface="Calibri" panose="020F0502020204030204" pitchFamily="34" charset="0"/>
                <a:cs typeface="Times New Roman" panose="02020603050405020304" pitchFamily="18" charset="0"/>
              </a:rPr>
              <a:t>Pasken</a:t>
            </a:r>
            <a:r>
              <a:rPr lang="uk-UA" sz="2000" dirty="0">
                <a:latin typeface="Times New Roman" panose="02020603050405020304" pitchFamily="18" charset="0"/>
                <a:ea typeface="Calibri" panose="020F0502020204030204" pitchFamily="34" charset="0"/>
                <a:cs typeface="Times New Roman" panose="02020603050405020304" pitchFamily="18" charset="0"/>
              </a:rPr>
              <a:t>)</a:t>
            </a:r>
            <a:r>
              <a:rPr lang="de-DE" sz="2000" dirty="0">
                <a:latin typeface="Times New Roman" panose="02020603050405020304" pitchFamily="18" charset="0"/>
                <a:ea typeface="Calibri" panose="020F0502020204030204" pitchFamily="34" charset="0"/>
                <a:cs typeface="Times New Roman" panose="02020603050405020304" pitchFamily="18" charset="0"/>
              </a:rPr>
              <a:t>, Wurst, Salz, Butter, Meerrettich und unbedingt Eiergeweicht. Das Osterei ist ein sehr wichtiges Symbol des Osterfestes.</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de-DE" sz="2000" dirty="0">
                <a:latin typeface="Times New Roman" panose="02020603050405020304" pitchFamily="18" charset="0"/>
                <a:ea typeface="Calibri" panose="020F0502020204030204" pitchFamily="34" charset="0"/>
                <a:cs typeface="Times New Roman" panose="02020603050405020304" pitchFamily="18" charset="0"/>
              </a:rPr>
              <a:t>Man malt verschiedene Tiere, Zeichnungen oder geometrische Figuren. Alles hat einen Sinn.    Auch eine große Bedeutung tragen die Farben der Eier.</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de-DE" sz="2000" dirty="0">
                <a:latin typeface="Times New Roman" panose="02020603050405020304" pitchFamily="18" charset="0"/>
                <a:ea typeface="Calibri" panose="020F0502020204030204" pitchFamily="34" charset="0"/>
                <a:cs typeface="Times New Roman" panose="02020603050405020304" pitchFamily="18" charset="0"/>
              </a:rPr>
              <a:t>Das Rot bezeichnet das Leben, die Freude und die Liebe. </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de-DE" sz="2000" dirty="0">
                <a:latin typeface="Times New Roman" panose="02020603050405020304" pitchFamily="18" charset="0"/>
                <a:ea typeface="Calibri" panose="020F0502020204030204" pitchFamily="34" charset="0"/>
                <a:cs typeface="Times New Roman" panose="02020603050405020304" pitchFamily="18" charset="0"/>
              </a:rPr>
              <a:t>Das Rot mit dem Schwarz bedeutet die Erdgottheit. </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de-DE" sz="2000" dirty="0">
                <a:latin typeface="Times New Roman" panose="02020603050405020304" pitchFamily="18" charset="0"/>
                <a:ea typeface="Calibri" panose="020F0502020204030204" pitchFamily="34" charset="0"/>
                <a:cs typeface="Times New Roman" panose="02020603050405020304" pitchFamily="18" charset="0"/>
              </a:rPr>
              <a:t>Das Gelb ist der Mond, die Sterne und die gute Ernte.</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de-DE" sz="2000" dirty="0">
                <a:latin typeface="Times New Roman" panose="02020603050405020304" pitchFamily="18" charset="0"/>
                <a:ea typeface="Calibri" panose="020F0502020204030204" pitchFamily="34" charset="0"/>
                <a:cs typeface="Times New Roman" panose="02020603050405020304" pitchFamily="18" charset="0"/>
              </a:rPr>
              <a:t>Das Grün symbolisiert den Frühling. </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750"/>
              </a:spcAft>
            </a:pP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103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10D1EB-5E42-4175-9C3F-C64491FF3BF3}"/>
              </a:ext>
            </a:extLst>
          </p:cNvPr>
          <p:cNvSpPr>
            <a:spLocks noGrp="1"/>
          </p:cNvSpPr>
          <p:nvPr>
            <p:ph type="title"/>
          </p:nvPr>
        </p:nvSpPr>
        <p:spPr>
          <a:xfrm>
            <a:off x="838200" y="308854"/>
            <a:ext cx="10515600" cy="1325563"/>
          </a:xfrm>
        </p:spPr>
        <p:txBody>
          <a:bodyPr/>
          <a:lstStyle/>
          <a:p>
            <a:r>
              <a:rPr lang="de-DE" dirty="0">
                <a:solidFill>
                  <a:srgbClr val="FF0000"/>
                </a:solidFill>
              </a:rPr>
              <a:t>                </a:t>
            </a:r>
            <a:r>
              <a:rPr lang="de-DE" b="1" dirty="0">
                <a:solidFill>
                  <a:srgbClr val="00B050"/>
                </a:solidFill>
              </a:rPr>
              <a:t>Ostern in Australien</a:t>
            </a:r>
            <a:endParaRPr lang="ru-RU" b="1" dirty="0">
              <a:solidFill>
                <a:srgbClr val="00B050"/>
              </a:solidFill>
            </a:endParaRPr>
          </a:p>
        </p:txBody>
      </p:sp>
      <p:pic>
        <p:nvPicPr>
          <p:cNvPr id="6" name="Рисунок 5" descr="Праздник Пасхи в Австралии - Русская еженедельная газета «Единение»">
            <a:extLst>
              <a:ext uri="{FF2B5EF4-FFF2-40B4-BE49-F238E27FC236}">
                <a16:creationId xmlns:a16="http://schemas.microsoft.com/office/drawing/2014/main" id="{8B923310-C062-4E56-AFD4-9DDA5557D94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73192" y="4359728"/>
            <a:ext cx="3496679" cy="2498271"/>
          </a:xfrm>
          <a:prstGeom prst="rect">
            <a:avLst/>
          </a:prstGeom>
          <a:noFill/>
          <a:ln>
            <a:noFill/>
          </a:ln>
        </p:spPr>
      </p:pic>
      <p:pic>
        <p:nvPicPr>
          <p:cNvPr id="8" name="Объект 3" descr="Пасха в Австралии. События, традиции и особенности празднования">
            <a:extLst>
              <a:ext uri="{FF2B5EF4-FFF2-40B4-BE49-F238E27FC236}">
                <a16:creationId xmlns:a16="http://schemas.microsoft.com/office/drawing/2014/main" id="{6516EAD2-8551-487A-9B2F-7AC5FAC1B59C}"/>
              </a:ext>
            </a:extLst>
          </p:cNvPr>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73192" y="1634417"/>
            <a:ext cx="3496679" cy="2431397"/>
          </a:xfrm>
          <a:prstGeom prst="rect">
            <a:avLst/>
          </a:prstGeom>
          <a:noFill/>
          <a:ln>
            <a:noFill/>
          </a:ln>
        </p:spPr>
      </p:pic>
      <p:sp>
        <p:nvSpPr>
          <p:cNvPr id="3" name="Прямоугольник 2">
            <a:extLst>
              <a:ext uri="{FF2B5EF4-FFF2-40B4-BE49-F238E27FC236}">
                <a16:creationId xmlns:a16="http://schemas.microsoft.com/office/drawing/2014/main" id="{DC51BFEC-1B2F-49FE-A9CD-1D3C2B0C1EC4}"/>
              </a:ext>
            </a:extLst>
          </p:cNvPr>
          <p:cNvSpPr/>
          <p:nvPr/>
        </p:nvSpPr>
        <p:spPr>
          <a:xfrm>
            <a:off x="4034971" y="2500316"/>
            <a:ext cx="7213599" cy="1716688"/>
          </a:xfrm>
          <a:prstGeom prst="rect">
            <a:avLst/>
          </a:prstGeom>
        </p:spPr>
        <p:txBody>
          <a:bodyPr wrap="square">
            <a:spAutoFit/>
          </a:bodyPr>
          <a:lstStyle/>
          <a:p>
            <a:pPr marL="457200">
              <a:lnSpc>
                <a:spcPct val="107000"/>
              </a:lnSpc>
              <a:spcAft>
                <a:spcPts val="0"/>
              </a:spcAft>
            </a:pPr>
            <a:r>
              <a:rPr lang="uk-UA" sz="20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Слайд №2</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07000"/>
              </a:lnSpc>
              <a:spcAft>
                <a:spcPts val="800"/>
              </a:spcAft>
            </a:pPr>
            <a:r>
              <a:rPr lang="de-DE" sz="20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In Australien </a:t>
            </a:r>
            <a:r>
              <a:rPr lang="de-DE" sz="2000" dirty="0">
                <a:latin typeface="Times New Roman" panose="02020603050405020304" pitchFamily="18" charset="0"/>
                <a:ea typeface="Calibri" panose="020F0502020204030204" pitchFamily="34" charset="0"/>
                <a:cs typeface="Times New Roman" panose="02020603050405020304" pitchFamily="18" charset="0"/>
              </a:rPr>
              <a:t>soll es den Brauch geben, dass verlobte Paare an Ostern fließendes Wasser aus einem Bach schöpfen, und es bis zum Hochzeittag aufbewahren, besprengen sie sich gegenzeitig damit. Sie hoffen, dass dies</a:t>
            </a:r>
            <a:r>
              <a:rPr lang="uk-UA" sz="2000" dirty="0">
                <a:latin typeface="Times New Roman" panose="02020603050405020304" pitchFamily="18" charset="0"/>
                <a:ea typeface="Calibri" panose="020F0502020204030204" pitchFamily="34" charset="0"/>
                <a:cs typeface="Times New Roman" panose="02020603050405020304" pitchFamily="18" charset="0"/>
              </a:rPr>
              <a:t> ihrer</a:t>
            </a:r>
            <a:r>
              <a:rPr lang="de-DE" sz="2000" dirty="0">
                <a:latin typeface="Times New Roman" panose="02020603050405020304" pitchFamily="18" charset="0"/>
                <a:ea typeface="Calibri" panose="020F0502020204030204" pitchFamily="34" charset="0"/>
                <a:cs typeface="Times New Roman" panose="02020603050405020304" pitchFamily="18" charset="0"/>
              </a:rPr>
              <a:t> Ehe Glück bringt. </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43277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66187C-FFC8-423D-9FEF-278280BCE3BE}"/>
              </a:ext>
            </a:extLst>
          </p:cNvPr>
          <p:cNvSpPr>
            <a:spLocks noGrp="1"/>
          </p:cNvSpPr>
          <p:nvPr>
            <p:ph type="title"/>
          </p:nvPr>
        </p:nvSpPr>
        <p:spPr/>
        <p:txBody>
          <a:bodyPr/>
          <a:lstStyle/>
          <a:p>
            <a:r>
              <a:rPr lang="de-DE" b="1" dirty="0">
                <a:solidFill>
                  <a:srgbClr val="FF0000"/>
                </a:solidFill>
              </a:rPr>
              <a:t>                   </a:t>
            </a:r>
            <a:r>
              <a:rPr lang="de-DE" b="1" dirty="0">
                <a:solidFill>
                  <a:srgbClr val="00B050"/>
                </a:solidFill>
              </a:rPr>
              <a:t>Ostern in der Ukraine</a:t>
            </a:r>
            <a:endParaRPr lang="ru-RU" b="1" dirty="0">
              <a:solidFill>
                <a:srgbClr val="00B050"/>
              </a:solidFill>
            </a:endParaRPr>
          </a:p>
        </p:txBody>
      </p:sp>
      <p:sp>
        <p:nvSpPr>
          <p:cNvPr id="6" name="Объект 5">
            <a:extLst>
              <a:ext uri="{FF2B5EF4-FFF2-40B4-BE49-F238E27FC236}">
                <a16:creationId xmlns:a16="http://schemas.microsoft.com/office/drawing/2014/main" id="{81378228-4494-4705-9CE3-577D340F4894}"/>
              </a:ext>
            </a:extLst>
          </p:cNvPr>
          <p:cNvSpPr>
            <a:spLocks noGrp="1"/>
          </p:cNvSpPr>
          <p:nvPr>
            <p:ph idx="1"/>
          </p:nvPr>
        </p:nvSpPr>
        <p:spPr>
          <a:xfrm>
            <a:off x="838200" y="4851399"/>
            <a:ext cx="2095500" cy="1325564"/>
          </a:xfrm>
        </p:spPr>
        <p:txBody>
          <a:bodyPr/>
          <a:lstStyle/>
          <a:p>
            <a:endParaRPr lang="ru-RU" dirty="0"/>
          </a:p>
        </p:txBody>
      </p:sp>
      <p:pic>
        <p:nvPicPr>
          <p:cNvPr id="1026" name="Picture 2" descr="Когда в 202Когда Пасха в 2020 году и как ее праздновать в Украине в  условиях карантина0 году Пасха в Украине | Информатор Киев">
            <a:extLst>
              <a:ext uri="{FF2B5EF4-FFF2-40B4-BE49-F238E27FC236}">
                <a16:creationId xmlns:a16="http://schemas.microsoft.com/office/drawing/2014/main" id="{109920B7-1158-4EE9-AB6C-4B948875BA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470" y="1400965"/>
            <a:ext cx="3559628" cy="211183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Пасха в режиме онлайн — в Украине уже заказали 14 тысяч посылок с  освященными пасками | QHA Крымские Новости">
            <a:extLst>
              <a:ext uri="{FF2B5EF4-FFF2-40B4-BE49-F238E27FC236}">
                <a16:creationId xmlns:a16="http://schemas.microsoft.com/office/drawing/2014/main" id="{CA8E3552-65E2-486C-BCD5-3567A8A6B0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199" y="3626757"/>
            <a:ext cx="3559629" cy="300627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a:extLst>
              <a:ext uri="{FF2B5EF4-FFF2-40B4-BE49-F238E27FC236}">
                <a16:creationId xmlns:a16="http://schemas.microsoft.com/office/drawing/2014/main" id="{3DAE2B85-EE56-4E32-8DD8-2A054FDA1841}"/>
              </a:ext>
            </a:extLst>
          </p:cNvPr>
          <p:cNvSpPr/>
          <p:nvPr/>
        </p:nvSpPr>
        <p:spPr>
          <a:xfrm>
            <a:off x="4542971" y="2237189"/>
            <a:ext cx="7416799" cy="3136564"/>
          </a:xfrm>
          <a:prstGeom prst="rect">
            <a:avLst/>
          </a:prstGeom>
        </p:spPr>
        <p:txBody>
          <a:bodyPr wrap="square">
            <a:spAutoFit/>
          </a:bodyPr>
          <a:lstStyle/>
          <a:p>
            <a:pPr marL="457200">
              <a:lnSpc>
                <a:spcPct val="107000"/>
              </a:lnSpc>
              <a:spcAft>
                <a:spcPts val="800"/>
              </a:spcAft>
            </a:pPr>
            <a:r>
              <a:rPr lang="uk-UA" sz="20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Слайд № 20</a:t>
            </a:r>
            <a:r>
              <a:rPr lang="uk-UA" sz="2000" dirty="0">
                <a:latin typeface="Times New Roman" panose="02020603050405020304" pitchFamily="18" charset="0"/>
                <a:ea typeface="Calibri" panose="020F0502020204030204" pitchFamily="34" charset="0"/>
                <a:cs typeface="Times New Roman" panose="02020603050405020304" pitchFamily="18" charset="0"/>
              </a:rPr>
              <a:t> </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de-DE" sz="2000" dirty="0">
                <a:latin typeface="Times New Roman" panose="02020603050405020304" pitchFamily="18" charset="0"/>
                <a:ea typeface="Calibri" panose="020F0502020204030204" pitchFamily="34" charset="0"/>
                <a:cs typeface="Times New Roman" panose="02020603050405020304" pitchFamily="18" charset="0"/>
              </a:rPr>
              <a:t>Nach dem festlichen Gottesdienst kommen alle nach Hause, versammeln sich am festlichen Tisch und haben das festliche Frühstück. An diesem Tag schenken alle Menschen einander buntbemalte Eier. Sie symboliesieren das Leben und sollen Hoffnung aufs gute Leben und Glück geben. Der Hase steht als Symbol für Fruchtbarkeit, aber auch für Auferstehung, weil man ihm die Eigenschaften zuschrieb, nie zu schlafen. Der Hase hat keine Augenlider und schiebt deshalb zum Schlafen die Augenäpfel hoch.</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69909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E9611B5-B0E3-4467-926D-F9946F13500D}"/>
              </a:ext>
            </a:extLst>
          </p:cNvPr>
          <p:cNvSpPr>
            <a:spLocks noGrp="1"/>
          </p:cNvSpPr>
          <p:nvPr>
            <p:ph type="title"/>
          </p:nvPr>
        </p:nvSpPr>
        <p:spPr>
          <a:xfrm>
            <a:off x="838200" y="336990"/>
            <a:ext cx="10515600" cy="1325563"/>
          </a:xfrm>
        </p:spPr>
        <p:txBody>
          <a:bodyPr/>
          <a:lstStyle/>
          <a:p>
            <a:r>
              <a:rPr lang="de-DE" dirty="0"/>
              <a:t>                        </a:t>
            </a:r>
            <a:r>
              <a:rPr lang="de-DE" b="1" dirty="0">
                <a:solidFill>
                  <a:srgbClr val="00B050"/>
                </a:solidFill>
              </a:rPr>
              <a:t>Frohe Ostern!</a:t>
            </a:r>
            <a:endParaRPr lang="ru-RU" b="1" dirty="0">
              <a:solidFill>
                <a:srgbClr val="00B050"/>
              </a:solidFill>
            </a:endParaRPr>
          </a:p>
        </p:txBody>
      </p:sp>
      <p:pic>
        <p:nvPicPr>
          <p:cNvPr id="4" name="Объект 3" descr="http://sch22.edu.vn.ua/uploads/tiger-1433492679.jpg">
            <a:extLst>
              <a:ext uri="{FF2B5EF4-FFF2-40B4-BE49-F238E27FC236}">
                <a16:creationId xmlns:a16="http://schemas.microsoft.com/office/drawing/2014/main" id="{5B356059-6365-4DCB-A22A-E62B47CC8922}"/>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51693" y="1212042"/>
            <a:ext cx="3354893" cy="2645228"/>
          </a:xfrm>
          <a:prstGeom prst="rect">
            <a:avLst/>
          </a:prstGeom>
          <a:noFill/>
          <a:ln>
            <a:noFill/>
          </a:ln>
        </p:spPr>
      </p:pic>
      <p:pic>
        <p:nvPicPr>
          <p:cNvPr id="1026" name="Picture 2" descr="Найкращі привітання з Великоднем 2020 у віршах та прозі - Новости на KP.UA">
            <a:extLst>
              <a:ext uri="{FF2B5EF4-FFF2-40B4-BE49-F238E27FC236}">
                <a16:creationId xmlns:a16="http://schemas.microsoft.com/office/drawing/2014/main" id="{325C8F5A-F45A-41ED-A967-EF4F18DAF0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693" y="4012390"/>
            <a:ext cx="3354893" cy="2845609"/>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a:extLst>
              <a:ext uri="{FF2B5EF4-FFF2-40B4-BE49-F238E27FC236}">
                <a16:creationId xmlns:a16="http://schemas.microsoft.com/office/drawing/2014/main" id="{B246F617-0DF3-4598-A1B7-9C0A82609254}"/>
              </a:ext>
            </a:extLst>
          </p:cNvPr>
          <p:cNvSpPr/>
          <p:nvPr/>
        </p:nvSpPr>
        <p:spPr>
          <a:xfrm>
            <a:off x="4615542" y="3042484"/>
            <a:ext cx="4528457" cy="1776064"/>
          </a:xfrm>
          <a:prstGeom prst="rect">
            <a:avLst/>
          </a:prstGeom>
        </p:spPr>
        <p:txBody>
          <a:bodyPr wrap="square">
            <a:spAutoFit/>
          </a:bodyPr>
          <a:lstStyle/>
          <a:p>
            <a:pPr>
              <a:lnSpc>
                <a:spcPct val="107000"/>
              </a:lnSpc>
              <a:spcAft>
                <a:spcPts val="800"/>
              </a:spcAft>
            </a:pPr>
            <a:r>
              <a:rPr lang="uk-UA"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Слайд №21</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Alles Gute! Frohe Ostern! </a:t>
            </a:r>
            <a:endParaRPr lang="ru-RU" sz="4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84914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B84BFEE-0EB2-4EF3-9D02-C9FD68AD4124}"/>
              </a:ext>
            </a:extLst>
          </p:cNvPr>
          <p:cNvSpPr>
            <a:spLocks noGrp="1"/>
          </p:cNvSpPr>
          <p:nvPr>
            <p:ph type="title"/>
          </p:nvPr>
        </p:nvSpPr>
        <p:spPr/>
        <p:txBody>
          <a:bodyPr>
            <a:normAutofit fontScale="90000"/>
          </a:bodyPr>
          <a:lstStyle/>
          <a:p>
            <a:br>
              <a:rPr lang="de-DE" b="1" dirty="0"/>
            </a:br>
            <a:r>
              <a:rPr lang="de-DE" b="1" dirty="0">
                <a:solidFill>
                  <a:srgbClr val="00B050"/>
                </a:solidFill>
              </a:rPr>
              <a:t>    Ostern </a:t>
            </a:r>
            <a:r>
              <a:rPr lang="uk-UA" b="1" dirty="0">
                <a:solidFill>
                  <a:srgbClr val="00B050"/>
                </a:solidFill>
              </a:rPr>
              <a:t>  </a:t>
            </a:r>
            <a:r>
              <a:rPr lang="de-DE" b="1" dirty="0">
                <a:solidFill>
                  <a:srgbClr val="00B050"/>
                </a:solidFill>
              </a:rPr>
              <a:t>i</a:t>
            </a:r>
            <a:r>
              <a:rPr lang="uk-UA" b="1" dirty="0">
                <a:solidFill>
                  <a:srgbClr val="00B050"/>
                </a:solidFill>
              </a:rPr>
              <a:t>n</a:t>
            </a:r>
            <a:r>
              <a:rPr lang="de-DE" b="1" dirty="0">
                <a:solidFill>
                  <a:srgbClr val="00B050"/>
                </a:solidFill>
              </a:rPr>
              <a:t> der Dominikanischen Republik</a:t>
            </a:r>
            <a:br>
              <a:rPr lang="ru-RU" dirty="0"/>
            </a:br>
            <a:endParaRPr lang="ru-RU" dirty="0"/>
          </a:p>
        </p:txBody>
      </p:sp>
      <p:pic>
        <p:nvPicPr>
          <p:cNvPr id="6" name="Объект 3" descr="В Доминикане отмечают самый большой праздник - Семана Санта!">
            <a:extLst>
              <a:ext uri="{FF2B5EF4-FFF2-40B4-BE49-F238E27FC236}">
                <a16:creationId xmlns:a16="http://schemas.microsoft.com/office/drawing/2014/main" id="{63128472-CDBE-4258-B737-4800D146C52A}"/>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07963" y="1307206"/>
            <a:ext cx="4164038" cy="2828696"/>
          </a:xfrm>
          <a:prstGeom prst="rect">
            <a:avLst/>
          </a:prstGeom>
          <a:noFill/>
          <a:ln>
            <a:noFill/>
          </a:ln>
        </p:spPr>
      </p:pic>
      <p:pic>
        <p:nvPicPr>
          <p:cNvPr id="9" name="Рисунок 8" descr="Пасха">
            <a:extLst>
              <a:ext uri="{FF2B5EF4-FFF2-40B4-BE49-F238E27FC236}">
                <a16:creationId xmlns:a16="http://schemas.microsoft.com/office/drawing/2014/main" id="{8DC11E82-C06B-4EDD-BC5A-2D7D8F62FF7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07963" y="4357991"/>
            <a:ext cx="4164038" cy="2500010"/>
          </a:xfrm>
          <a:prstGeom prst="rect">
            <a:avLst/>
          </a:prstGeom>
          <a:noFill/>
          <a:ln>
            <a:noFill/>
          </a:ln>
        </p:spPr>
      </p:pic>
      <p:sp>
        <p:nvSpPr>
          <p:cNvPr id="3" name="Прямоугольник 2">
            <a:extLst>
              <a:ext uri="{FF2B5EF4-FFF2-40B4-BE49-F238E27FC236}">
                <a16:creationId xmlns:a16="http://schemas.microsoft.com/office/drawing/2014/main" id="{0F5B23C1-50DA-4D6F-8F20-897B2BD398BC}"/>
              </a:ext>
            </a:extLst>
          </p:cNvPr>
          <p:cNvSpPr/>
          <p:nvPr/>
        </p:nvSpPr>
        <p:spPr>
          <a:xfrm>
            <a:off x="5036457" y="2056509"/>
            <a:ext cx="6747579" cy="3039935"/>
          </a:xfrm>
          <a:prstGeom prst="rect">
            <a:avLst/>
          </a:prstGeom>
        </p:spPr>
        <p:txBody>
          <a:bodyPr wrap="square">
            <a:spAutoFit/>
          </a:bodyPr>
          <a:lstStyle/>
          <a:p>
            <a:pPr marL="457200">
              <a:lnSpc>
                <a:spcPct val="107000"/>
              </a:lnSpc>
              <a:spcAft>
                <a:spcPts val="0"/>
              </a:spcAft>
            </a:pPr>
            <a:r>
              <a:rPr lang="uk-UA" sz="20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Слайд №3</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07000"/>
              </a:lnSpc>
              <a:spcAft>
                <a:spcPts val="0"/>
              </a:spcAft>
            </a:pPr>
            <a:r>
              <a:rPr lang="uk-UA" sz="20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In</a:t>
            </a:r>
            <a:r>
              <a:rPr lang="de-DE" sz="20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der Dominikanischen Republik</a:t>
            </a:r>
            <a:r>
              <a:rPr lang="de-DE" sz="20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de-DE" sz="2000" dirty="0">
                <a:latin typeface="Times New Roman" panose="02020603050405020304" pitchFamily="18" charset="0"/>
                <a:ea typeface="Calibri" panose="020F0502020204030204" pitchFamily="34" charset="0"/>
                <a:cs typeface="Times New Roman" panose="02020603050405020304" pitchFamily="18" charset="0"/>
              </a:rPr>
              <a:t>muss man früh aufstehen,</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07000"/>
              </a:lnSpc>
              <a:spcAft>
                <a:spcPts val="0"/>
              </a:spcAft>
            </a:pPr>
            <a:r>
              <a:rPr lang="de-DE" sz="2000" dirty="0">
                <a:latin typeface="Times New Roman" panose="02020603050405020304" pitchFamily="18" charset="0"/>
                <a:ea typeface="Calibri" panose="020F0502020204030204" pitchFamily="34" charset="0"/>
                <a:cs typeface="Times New Roman" panose="02020603050405020304" pitchFamily="18" charset="0"/>
              </a:rPr>
              <a:t>darf man nicht sprechen bis man im Fluss gebadet hat. Es gibt keine Woche, in der man so viele Dominikaner am Strand sehen kann wie an Ostern. Und in der Stadt ist es ganz ruhig, weil die meisten Leute an den Strand gehen, </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07000"/>
              </a:lnSpc>
              <a:spcAft>
                <a:spcPts val="800"/>
              </a:spcAft>
            </a:pPr>
            <a:r>
              <a:rPr lang="de-DE" sz="2000" dirty="0">
                <a:latin typeface="Times New Roman" panose="02020603050405020304" pitchFamily="18" charset="0"/>
                <a:ea typeface="Calibri" panose="020F0502020204030204" pitchFamily="34" charset="0"/>
                <a:cs typeface="Times New Roman" panose="02020603050405020304" pitchFamily="18" charset="0"/>
              </a:rPr>
              <a:t> die Kirche besuchen oder die Familie. Im Haus wird viel gekocht, vor allem süße Bohnen.</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03361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67F5317-9FF9-4EC7-8467-5CBBF919F215}"/>
              </a:ext>
            </a:extLst>
          </p:cNvPr>
          <p:cNvSpPr>
            <a:spLocks noGrp="1"/>
          </p:cNvSpPr>
          <p:nvPr>
            <p:ph type="title"/>
          </p:nvPr>
        </p:nvSpPr>
        <p:spPr/>
        <p:txBody>
          <a:bodyPr/>
          <a:lstStyle/>
          <a:p>
            <a:r>
              <a:rPr lang="de-DE" dirty="0">
                <a:solidFill>
                  <a:srgbClr val="00B050"/>
                </a:solidFill>
              </a:rPr>
              <a:t>            Ostern in Deutschland</a:t>
            </a:r>
            <a:endParaRPr lang="ru-RU" dirty="0">
              <a:solidFill>
                <a:srgbClr val="00B050"/>
              </a:solidFill>
            </a:endParaRPr>
          </a:p>
        </p:txBody>
      </p:sp>
      <p:pic>
        <p:nvPicPr>
          <p:cNvPr id="4" name="Объект 3" descr="Пасха в Германии">
            <a:extLst>
              <a:ext uri="{FF2B5EF4-FFF2-40B4-BE49-F238E27FC236}">
                <a16:creationId xmlns:a16="http://schemas.microsoft.com/office/drawing/2014/main" id="{820B3666-33CD-4236-9FCC-BB3627A49EB6}"/>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8868" y="1690688"/>
            <a:ext cx="4632435" cy="2581767"/>
          </a:xfrm>
          <a:prstGeom prst="rect">
            <a:avLst/>
          </a:prstGeom>
          <a:noFill/>
          <a:ln>
            <a:noFill/>
          </a:ln>
        </p:spPr>
      </p:pic>
      <p:pic>
        <p:nvPicPr>
          <p:cNvPr id="6" name="Рисунок 5" descr="Пасха в Германии">
            <a:extLst>
              <a:ext uri="{FF2B5EF4-FFF2-40B4-BE49-F238E27FC236}">
                <a16:creationId xmlns:a16="http://schemas.microsoft.com/office/drawing/2014/main" id="{72C2B76A-7E26-476C-BF74-D95CE0C5679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18868" y="4477407"/>
            <a:ext cx="4632435" cy="2427890"/>
          </a:xfrm>
          <a:prstGeom prst="rect">
            <a:avLst/>
          </a:prstGeom>
          <a:noFill/>
          <a:ln>
            <a:noFill/>
          </a:ln>
        </p:spPr>
      </p:pic>
      <p:sp>
        <p:nvSpPr>
          <p:cNvPr id="3" name="Прямоугольник 2">
            <a:extLst>
              <a:ext uri="{FF2B5EF4-FFF2-40B4-BE49-F238E27FC236}">
                <a16:creationId xmlns:a16="http://schemas.microsoft.com/office/drawing/2014/main" id="{5D41CE4F-C75F-47E4-97D1-F08AF99A1DD7}"/>
              </a:ext>
            </a:extLst>
          </p:cNvPr>
          <p:cNvSpPr/>
          <p:nvPr/>
        </p:nvSpPr>
        <p:spPr>
          <a:xfrm>
            <a:off x="4951303" y="3521341"/>
            <a:ext cx="6516913" cy="1716688"/>
          </a:xfrm>
          <a:prstGeom prst="rect">
            <a:avLst/>
          </a:prstGeom>
        </p:spPr>
        <p:txBody>
          <a:bodyPr wrap="square">
            <a:spAutoFit/>
          </a:bodyPr>
          <a:lstStyle/>
          <a:p>
            <a:pPr marL="457200">
              <a:lnSpc>
                <a:spcPct val="107000"/>
              </a:lnSpc>
              <a:spcAft>
                <a:spcPts val="0"/>
              </a:spcAft>
            </a:pPr>
            <a:r>
              <a:rPr lang="ru-RU" sz="14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 </a:t>
            </a:r>
            <a:r>
              <a:rPr lang="uk-UA" sz="20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Слайд №4</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07000"/>
              </a:lnSpc>
              <a:spcAft>
                <a:spcPts val="800"/>
              </a:spcAft>
            </a:pPr>
            <a:r>
              <a:rPr lang="uk-UA" sz="20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In</a:t>
            </a:r>
            <a:r>
              <a:rPr lang="de-DE" sz="20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Deutschland </a:t>
            </a:r>
            <a:r>
              <a:rPr lang="de-DE" sz="2000" dirty="0">
                <a:latin typeface="Times New Roman" panose="02020603050405020304" pitchFamily="18" charset="0"/>
                <a:ea typeface="Calibri" panose="020F0502020204030204" pitchFamily="34" charset="0"/>
                <a:cs typeface="Times New Roman" panose="02020603050405020304" pitchFamily="18" charset="0"/>
              </a:rPr>
              <a:t>färbt man Eier, versteckt man sie im Garten und die Kinder suchen Eier. Viele Leute besuchen ihre Familien. Zusammen gehen sie in die Kirche, um die Kreuzigung und die Aufstehung Christi feiern.</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70249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C4B36A9-2E53-41F8-ACA8-9089A0A846EB}"/>
              </a:ext>
            </a:extLst>
          </p:cNvPr>
          <p:cNvSpPr>
            <a:spLocks noGrp="1"/>
          </p:cNvSpPr>
          <p:nvPr>
            <p:ph type="title"/>
          </p:nvPr>
        </p:nvSpPr>
        <p:spPr/>
        <p:txBody>
          <a:bodyPr/>
          <a:lstStyle/>
          <a:p>
            <a:r>
              <a:rPr lang="de-DE" dirty="0"/>
              <a:t>               </a:t>
            </a:r>
            <a:r>
              <a:rPr lang="de-DE" b="1" dirty="0">
                <a:solidFill>
                  <a:srgbClr val="00B050"/>
                </a:solidFill>
              </a:rPr>
              <a:t>Ostern in Deutschland</a:t>
            </a:r>
            <a:endParaRPr lang="ru-RU" b="1" dirty="0">
              <a:solidFill>
                <a:srgbClr val="00B050"/>
              </a:solidFill>
            </a:endParaRPr>
          </a:p>
        </p:txBody>
      </p:sp>
      <p:pic>
        <p:nvPicPr>
          <p:cNvPr id="1026" name="Picture 2" descr="Пасха в Германии: 10 занимательных фактов - Mein Deutsch">
            <a:extLst>
              <a:ext uri="{FF2B5EF4-FFF2-40B4-BE49-F238E27FC236}">
                <a16:creationId xmlns:a16="http://schemas.microsoft.com/office/drawing/2014/main" id="{6150DC5A-5E94-4638-A606-3A39CE9FE12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96686" y="1594317"/>
            <a:ext cx="3532518" cy="275874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Пасха в Германии. Обсуждение на LiveInternet - Российский Сервис  Онлайн-Дневников">
            <a:extLst>
              <a:ext uri="{FF2B5EF4-FFF2-40B4-BE49-F238E27FC236}">
                <a16:creationId xmlns:a16="http://schemas.microsoft.com/office/drawing/2014/main" id="{9FE0948F-F7BB-45A2-BB64-632BA028E0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686" y="4288220"/>
            <a:ext cx="3532518" cy="256978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a:extLst>
              <a:ext uri="{FF2B5EF4-FFF2-40B4-BE49-F238E27FC236}">
                <a16:creationId xmlns:a16="http://schemas.microsoft.com/office/drawing/2014/main" id="{E7F08960-FAF0-4D2A-AA58-FB336C8B453F}"/>
              </a:ext>
            </a:extLst>
          </p:cNvPr>
          <p:cNvSpPr/>
          <p:nvPr/>
        </p:nvSpPr>
        <p:spPr>
          <a:xfrm>
            <a:off x="4370718" y="2352135"/>
            <a:ext cx="7124596" cy="2375330"/>
          </a:xfrm>
          <a:prstGeom prst="rect">
            <a:avLst/>
          </a:prstGeom>
        </p:spPr>
        <p:txBody>
          <a:bodyPr wrap="square">
            <a:spAutoFit/>
          </a:bodyPr>
          <a:lstStyle/>
          <a:p>
            <a:pPr marL="457200">
              <a:lnSpc>
                <a:spcPct val="107000"/>
              </a:lnSpc>
              <a:spcAft>
                <a:spcPts val="0"/>
              </a:spcAft>
            </a:pPr>
            <a:r>
              <a:rPr lang="uk-UA" sz="20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Слайд №5</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07000"/>
              </a:lnSpc>
              <a:spcAft>
                <a:spcPts val="800"/>
              </a:spcAft>
            </a:pPr>
            <a:r>
              <a:rPr lang="de-DE" sz="2000" dirty="0">
                <a:latin typeface="Times New Roman" panose="02020603050405020304" pitchFamily="18" charset="0"/>
                <a:ea typeface="Calibri" panose="020F0502020204030204" pitchFamily="34" charset="0"/>
                <a:cs typeface="Times New Roman" panose="02020603050405020304" pitchFamily="18" charset="0"/>
              </a:rPr>
              <a:t>Es gibt auch einen modernen Brauch</a:t>
            </a:r>
            <a:r>
              <a:rPr lang="uk-UA" sz="2000" dirty="0">
                <a:latin typeface="Times New Roman" panose="02020603050405020304" pitchFamily="18" charset="0"/>
                <a:ea typeface="Calibri" panose="020F0502020204030204" pitchFamily="34" charset="0"/>
                <a:cs typeface="Times New Roman" panose="02020603050405020304" pitchFamily="18" charset="0"/>
              </a:rPr>
              <a:t>:</a:t>
            </a:r>
            <a:r>
              <a:rPr lang="de-DE" sz="2000" dirty="0">
                <a:latin typeface="Times New Roman" panose="02020603050405020304" pitchFamily="18" charset="0"/>
                <a:ea typeface="Calibri" panose="020F0502020204030204" pitchFamily="34" charset="0"/>
                <a:cs typeface="Times New Roman" panose="02020603050405020304" pitchFamily="18" charset="0"/>
              </a:rPr>
              <a:t> das Osterbaum schmücken. Ein Baum vor oder hinter dem Haus wird etwa eine Woche vor Ostern mit bunten Eiern geschmückt. Allgemein beliebt ist auch ein Strauß von Frühlingszweigen in der Wohnung, der mit kleinen Eiern oder anderen östlichen Figuren geschmückt wird.</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37464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2FFDC24-53A1-4BBF-9E48-E488AC14A278}"/>
              </a:ext>
            </a:extLst>
          </p:cNvPr>
          <p:cNvSpPr>
            <a:spLocks noGrp="1"/>
          </p:cNvSpPr>
          <p:nvPr>
            <p:ph type="title"/>
          </p:nvPr>
        </p:nvSpPr>
        <p:spPr>
          <a:xfrm>
            <a:off x="900332" y="365125"/>
            <a:ext cx="10453468" cy="1325563"/>
          </a:xfrm>
        </p:spPr>
        <p:txBody>
          <a:bodyPr/>
          <a:lstStyle/>
          <a:p>
            <a:r>
              <a:rPr lang="de-DE" dirty="0">
                <a:solidFill>
                  <a:srgbClr val="00B050"/>
                </a:solidFill>
              </a:rPr>
              <a:t>                    </a:t>
            </a:r>
            <a:r>
              <a:rPr lang="de-DE" b="1" dirty="0">
                <a:solidFill>
                  <a:srgbClr val="00B050"/>
                </a:solidFill>
              </a:rPr>
              <a:t>Ostern in Finnland</a:t>
            </a:r>
            <a:endParaRPr lang="ru-RU" b="1" dirty="0">
              <a:solidFill>
                <a:srgbClr val="00B050"/>
              </a:solidFill>
            </a:endParaRPr>
          </a:p>
        </p:txBody>
      </p:sp>
      <p:pic>
        <p:nvPicPr>
          <p:cNvPr id="4" name="Объект 3" descr="Моя Маленькая Финляндия : Пасха в Финляндии">
            <a:extLst>
              <a:ext uri="{FF2B5EF4-FFF2-40B4-BE49-F238E27FC236}">
                <a16:creationId xmlns:a16="http://schemas.microsoft.com/office/drawing/2014/main" id="{2D1D9DF2-4668-4807-9AC5-A5F8F7F8644F}"/>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00332" y="1350498"/>
            <a:ext cx="3573194" cy="2634809"/>
          </a:xfrm>
          <a:prstGeom prst="rect">
            <a:avLst/>
          </a:prstGeom>
          <a:noFill/>
          <a:ln>
            <a:noFill/>
          </a:ln>
        </p:spPr>
      </p:pic>
      <p:pic>
        <p:nvPicPr>
          <p:cNvPr id="5" name="Рисунок 4" descr="Пасха в Финляндии стоковое изображение. изображение насчитывающей - 87815299">
            <a:extLst>
              <a:ext uri="{FF2B5EF4-FFF2-40B4-BE49-F238E27FC236}">
                <a16:creationId xmlns:a16="http://schemas.microsoft.com/office/drawing/2014/main" id="{3A8717AD-7A1B-4C4A-B380-7E07219A28D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00332" y="4223191"/>
            <a:ext cx="3573194" cy="2634809"/>
          </a:xfrm>
          <a:prstGeom prst="rect">
            <a:avLst/>
          </a:prstGeom>
          <a:noFill/>
          <a:ln>
            <a:noFill/>
          </a:ln>
        </p:spPr>
      </p:pic>
      <p:sp>
        <p:nvSpPr>
          <p:cNvPr id="3" name="Прямоугольник 2">
            <a:extLst>
              <a:ext uri="{FF2B5EF4-FFF2-40B4-BE49-F238E27FC236}">
                <a16:creationId xmlns:a16="http://schemas.microsoft.com/office/drawing/2014/main" id="{212D890C-45F8-4763-A99A-3FAC9005E202}"/>
              </a:ext>
            </a:extLst>
          </p:cNvPr>
          <p:cNvSpPr/>
          <p:nvPr/>
        </p:nvSpPr>
        <p:spPr>
          <a:xfrm>
            <a:off x="4891314" y="2300839"/>
            <a:ext cx="6778172" cy="2477922"/>
          </a:xfrm>
          <a:prstGeom prst="rect">
            <a:avLst/>
          </a:prstGeom>
        </p:spPr>
        <p:txBody>
          <a:bodyPr wrap="square">
            <a:spAutoFit/>
          </a:bodyPr>
          <a:lstStyle/>
          <a:p>
            <a:pPr marL="457200">
              <a:lnSpc>
                <a:spcPct val="107000"/>
              </a:lnSpc>
              <a:spcAft>
                <a:spcPts val="800"/>
              </a:spcAft>
            </a:pPr>
            <a:r>
              <a:rPr lang="ru-RU"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uk-UA" sz="20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Слайд № 6</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uk-UA" sz="20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In</a:t>
            </a:r>
            <a:r>
              <a:rPr lang="de-DE" sz="20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Finnland </a:t>
            </a:r>
            <a:r>
              <a:rPr lang="de-DE" sz="2000" dirty="0">
                <a:latin typeface="Times New Roman" panose="02020603050405020304" pitchFamily="18" charset="0"/>
                <a:ea typeface="Calibri" panose="020F0502020204030204" pitchFamily="34" charset="0"/>
                <a:cs typeface="Times New Roman" panose="02020603050405020304" pitchFamily="18" charset="0"/>
              </a:rPr>
              <a:t>gibt es statt Picknick Schläge, aber nur sanfte</a:t>
            </a:r>
            <a:r>
              <a:rPr lang="uk-UA" sz="2000" dirty="0">
                <a:latin typeface="Times New Roman" panose="02020603050405020304" pitchFamily="18" charset="0"/>
                <a:ea typeface="Calibri" panose="020F0502020204030204" pitchFamily="34" charset="0"/>
                <a:cs typeface="Times New Roman" panose="02020603050405020304" pitchFamily="18" charset="0"/>
              </a:rPr>
              <a:t>:  </a:t>
            </a:r>
            <a:r>
              <a:rPr lang="de-DE" sz="2000" dirty="0">
                <a:latin typeface="Times New Roman" panose="02020603050405020304" pitchFamily="18" charset="0"/>
                <a:ea typeface="Calibri" panose="020F0502020204030204" pitchFamily="34" charset="0"/>
                <a:cs typeface="Times New Roman" panose="02020603050405020304" pitchFamily="18" charset="0"/>
              </a:rPr>
              <a:t>zur Erinnerung an die Palmwedel, mit denen Jesus in Jerusalem empfangen wurde, schlagen die Finnen ihre Freunde und Bekannten</a:t>
            </a:r>
            <a:r>
              <a:rPr lang="uk-UA" sz="2000" dirty="0">
                <a:latin typeface="Times New Roman" panose="02020603050405020304" pitchFamily="18" charset="0"/>
                <a:ea typeface="Calibri" panose="020F0502020204030204" pitchFamily="34" charset="0"/>
                <a:cs typeface="Times New Roman" panose="02020603050405020304" pitchFamily="18" charset="0"/>
              </a:rPr>
              <a:t>   </a:t>
            </a:r>
            <a:r>
              <a:rPr lang="de-DE" sz="2000" dirty="0">
                <a:latin typeface="Times New Roman" panose="02020603050405020304" pitchFamily="18" charset="0"/>
                <a:ea typeface="Calibri" panose="020F0502020204030204" pitchFamily="34" charset="0"/>
                <a:cs typeface="Times New Roman" panose="02020603050405020304" pitchFamily="18" charset="0"/>
              </a:rPr>
              <a:t>leicht mit einer Birkenrute. Am Ostersonntag sollte man sich die Ohren zuhalten</a:t>
            </a:r>
            <a:r>
              <a:rPr lang="uk-UA" sz="2000" dirty="0">
                <a:latin typeface="Times New Roman" panose="02020603050405020304" pitchFamily="18" charset="0"/>
                <a:ea typeface="Calibri" panose="020F0502020204030204" pitchFamily="34" charset="0"/>
                <a:cs typeface="Times New Roman" panose="02020603050405020304" pitchFamily="18" charset="0"/>
              </a:rPr>
              <a:t>:</a:t>
            </a:r>
            <a:r>
              <a:rPr lang="de-DE" sz="2000" dirty="0">
                <a:latin typeface="Times New Roman" panose="02020603050405020304" pitchFamily="18" charset="0"/>
                <a:ea typeface="Calibri" panose="020F0502020204030204" pitchFamily="34" charset="0"/>
                <a:cs typeface="Times New Roman" panose="02020603050405020304" pitchFamily="18" charset="0"/>
              </a:rPr>
              <a:t> Kinder ziehen mit Trommeln und Tröten durch die Straßen und   beenden die Zeit der Trauer.</a:t>
            </a:r>
            <a:r>
              <a:rPr lang="de-DE"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18506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249D362-BD72-48FB-9622-66C939F2248C}"/>
              </a:ext>
            </a:extLst>
          </p:cNvPr>
          <p:cNvSpPr>
            <a:spLocks noGrp="1"/>
          </p:cNvSpPr>
          <p:nvPr>
            <p:ph type="title"/>
          </p:nvPr>
        </p:nvSpPr>
        <p:spPr/>
        <p:txBody>
          <a:bodyPr/>
          <a:lstStyle/>
          <a:p>
            <a:r>
              <a:rPr lang="de-DE" dirty="0"/>
              <a:t>                 </a:t>
            </a:r>
            <a:r>
              <a:rPr lang="de-DE" b="1" dirty="0">
                <a:solidFill>
                  <a:srgbClr val="00B050"/>
                </a:solidFill>
              </a:rPr>
              <a:t>Ostern in Luxemburg</a:t>
            </a:r>
            <a:endParaRPr lang="ru-RU" b="1" dirty="0">
              <a:solidFill>
                <a:srgbClr val="00B050"/>
              </a:solidFill>
            </a:endParaRPr>
          </a:p>
        </p:txBody>
      </p:sp>
      <p:pic>
        <p:nvPicPr>
          <p:cNvPr id="4" name="Объект 3" descr="Презентация по немецкому языку на тему &quot;Люксембург-маленькая сказка&quot; (8  класс)">
            <a:extLst>
              <a:ext uri="{FF2B5EF4-FFF2-40B4-BE49-F238E27FC236}">
                <a16:creationId xmlns:a16="http://schemas.microsoft.com/office/drawing/2014/main" id="{A6ED32B5-C762-4AC2-AB3E-313041FBC18F}"/>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1690688"/>
            <a:ext cx="3481552" cy="2392581"/>
          </a:xfrm>
          <a:prstGeom prst="rect">
            <a:avLst/>
          </a:prstGeom>
          <a:noFill/>
          <a:ln>
            <a:noFill/>
          </a:ln>
        </p:spPr>
      </p:pic>
      <p:pic>
        <p:nvPicPr>
          <p:cNvPr id="1026" name="Picture 2" descr="Откуда у Пасхи уши растут: удивительные пасхальные традиции разных стран -  Вокруг Света">
            <a:extLst>
              <a:ext uri="{FF2B5EF4-FFF2-40B4-BE49-F238E27FC236}">
                <a16:creationId xmlns:a16="http://schemas.microsoft.com/office/drawing/2014/main" id="{9D3D035E-ACC8-4FB0-BD7E-F3BD783755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3162" y="4256690"/>
            <a:ext cx="3481552" cy="260131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a:extLst>
              <a:ext uri="{FF2B5EF4-FFF2-40B4-BE49-F238E27FC236}">
                <a16:creationId xmlns:a16="http://schemas.microsoft.com/office/drawing/2014/main" id="{7A167318-DAA8-4A7D-9C25-64484639995F}"/>
              </a:ext>
            </a:extLst>
          </p:cNvPr>
          <p:cNvSpPr/>
          <p:nvPr/>
        </p:nvSpPr>
        <p:spPr>
          <a:xfrm>
            <a:off x="4804228" y="2629358"/>
            <a:ext cx="6923315" cy="1755352"/>
          </a:xfrm>
          <a:prstGeom prst="rect">
            <a:avLst/>
          </a:prstGeom>
        </p:spPr>
        <p:txBody>
          <a:bodyPr wrap="square">
            <a:spAutoFit/>
          </a:bodyPr>
          <a:lstStyle/>
          <a:p>
            <a:pPr>
              <a:lnSpc>
                <a:spcPct val="107000"/>
              </a:lnSpc>
              <a:spcAft>
                <a:spcPts val="800"/>
              </a:spcAft>
            </a:pPr>
            <a:r>
              <a:rPr lang="uk-UA" sz="20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Слайд №7   </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r>
              <a:rPr lang="de-DE" sz="20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In Luxemburg </a:t>
            </a:r>
            <a:r>
              <a:rPr lang="de-DE" sz="2000" dirty="0">
                <a:latin typeface="Times New Roman" panose="02020603050405020304" pitchFamily="18" charset="0"/>
                <a:ea typeface="Calibri" panose="020F0502020204030204" pitchFamily="34" charset="0"/>
                <a:cs typeface="Times New Roman" panose="02020603050405020304" pitchFamily="18" charset="0"/>
              </a:rPr>
              <a:t>ziehen die Kinder am Karfreitag mit Schlehdorn Sträuchern, die mit bunten Bändern und Papierblumen geschmückt sind, ´ singend und klappernd durch die Straßen. Am Abend werden die Sträußchen traditionell verbrannt. </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2365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7E42046-24C8-4E37-928C-028581D19A71}"/>
              </a:ext>
            </a:extLst>
          </p:cNvPr>
          <p:cNvSpPr>
            <a:spLocks noGrp="1"/>
          </p:cNvSpPr>
          <p:nvPr>
            <p:ph type="title"/>
          </p:nvPr>
        </p:nvSpPr>
        <p:spPr>
          <a:xfrm>
            <a:off x="3750213" y="576141"/>
            <a:ext cx="10515600" cy="1325563"/>
          </a:xfrm>
        </p:spPr>
        <p:txBody>
          <a:bodyPr/>
          <a:lstStyle/>
          <a:p>
            <a:r>
              <a:rPr lang="de-DE" b="1" dirty="0">
                <a:solidFill>
                  <a:srgbClr val="00B050"/>
                </a:solidFill>
              </a:rPr>
              <a:t>Ostern in Mexiko</a:t>
            </a:r>
            <a:endParaRPr lang="ru-RU" b="1" dirty="0">
              <a:solidFill>
                <a:srgbClr val="00B050"/>
              </a:solidFill>
            </a:endParaRPr>
          </a:p>
        </p:txBody>
      </p:sp>
      <p:pic>
        <p:nvPicPr>
          <p:cNvPr id="4" name="Объект 3" descr="C:\Users\User\AppData\Local\Microsoft\Windows\INetCache\Content.MSO\A1C15CB1.tmp">
            <a:extLst>
              <a:ext uri="{FF2B5EF4-FFF2-40B4-BE49-F238E27FC236}">
                <a16:creationId xmlns:a16="http://schemas.microsoft.com/office/drawing/2014/main" id="{98EBCD16-B13F-420E-8899-6EACCCD291C9}"/>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72819" y="1653732"/>
            <a:ext cx="4052686" cy="2747787"/>
          </a:xfrm>
          <a:prstGeom prst="rect">
            <a:avLst/>
          </a:prstGeom>
          <a:noFill/>
          <a:ln>
            <a:noFill/>
          </a:ln>
        </p:spPr>
      </p:pic>
      <p:pic>
        <p:nvPicPr>
          <p:cNvPr id="1026" name="Picture 2" descr="Пасха в Мексике | Новости Mexico Experts Travel">
            <a:extLst>
              <a:ext uri="{FF2B5EF4-FFF2-40B4-BE49-F238E27FC236}">
                <a16:creationId xmlns:a16="http://schemas.microsoft.com/office/drawing/2014/main" id="{C862F28D-BD36-4326-A40E-F44F8B5834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819" y="4401519"/>
            <a:ext cx="4052686" cy="231699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a:extLst>
              <a:ext uri="{FF2B5EF4-FFF2-40B4-BE49-F238E27FC236}">
                <a16:creationId xmlns:a16="http://schemas.microsoft.com/office/drawing/2014/main" id="{57A1A230-E09D-470E-85CB-428558821E91}"/>
              </a:ext>
            </a:extLst>
          </p:cNvPr>
          <p:cNvSpPr/>
          <p:nvPr/>
        </p:nvSpPr>
        <p:spPr>
          <a:xfrm>
            <a:off x="5050971" y="1592600"/>
            <a:ext cx="6668209" cy="3118803"/>
          </a:xfrm>
          <a:prstGeom prst="rect">
            <a:avLst/>
          </a:prstGeom>
        </p:spPr>
        <p:txBody>
          <a:bodyPr wrap="square">
            <a:spAutoFit/>
          </a:bodyPr>
          <a:lstStyle/>
          <a:p>
            <a:pPr>
              <a:spcAft>
                <a:spcPts val="1950"/>
              </a:spcAft>
            </a:pPr>
            <a:r>
              <a:rPr lang="uk-UA" sz="2000" b="1" dirty="0">
                <a:solidFill>
                  <a:srgbClr val="00B050"/>
                </a:solidFill>
                <a:latin typeface="Times New Roman" panose="02020603050405020304" pitchFamily="18" charset="0"/>
                <a:ea typeface="Times New Roman" panose="02020603050405020304" pitchFamily="18" charset="0"/>
              </a:rPr>
              <a:t>Слайд №8</a:t>
            </a:r>
            <a:endParaRPr lang="ru-RU" sz="2000" dirty="0">
              <a:latin typeface="Times New Roman" panose="02020603050405020304" pitchFamily="18" charset="0"/>
              <a:ea typeface="Times New Roman" panose="02020603050405020304" pitchFamily="18" charset="0"/>
            </a:endParaRPr>
          </a:p>
          <a:p>
            <a:pPr>
              <a:spcAft>
                <a:spcPts val="1950"/>
              </a:spcAft>
            </a:pPr>
            <a:r>
              <a:rPr lang="de-DE" sz="2000" dirty="0">
                <a:solidFill>
                  <a:srgbClr val="222222"/>
                </a:solidFill>
                <a:latin typeface="Times New Roman" panose="02020603050405020304" pitchFamily="18" charset="0"/>
                <a:ea typeface="Times New Roman" panose="02020603050405020304" pitchFamily="18" charset="0"/>
              </a:rPr>
              <a:t>Für das stark katholisch geprägte Mexiko, stellt Ostern neben der Weihnachtszeit, das wichtigste Fest des Jahres dar. Im ganzen Land finden bunte Prozessionen und Passionsspiele statt, die den Leidensweg Christi vor der Kreuzigung darstellen</a:t>
            </a:r>
            <a:r>
              <a:rPr lang="uk-UA" sz="2000" dirty="0">
                <a:solidFill>
                  <a:srgbClr val="222222"/>
                </a:solidFill>
                <a:latin typeface="Times New Roman" panose="02020603050405020304" pitchFamily="18" charset="0"/>
                <a:ea typeface="Times New Roman" panose="02020603050405020304" pitchFamily="18" charset="0"/>
              </a:rPr>
              <a:t>.</a:t>
            </a:r>
            <a:r>
              <a:rPr lang="de-DE" sz="2000" dirty="0">
                <a:solidFill>
                  <a:srgbClr val="222222"/>
                </a:solidFill>
                <a:latin typeface="Times New Roman" panose="02020603050405020304" pitchFamily="18" charset="0"/>
                <a:ea typeface="Times New Roman" panose="02020603050405020304" pitchFamily="18" charset="0"/>
              </a:rPr>
              <a:t>   In Mexiko ist die Osterwoche die </a:t>
            </a:r>
            <a:r>
              <a:rPr lang="de-DE" sz="2000" b="1" dirty="0">
                <a:solidFill>
                  <a:srgbClr val="222222"/>
                </a:solidFill>
                <a:latin typeface="Times New Roman" panose="02020603050405020304" pitchFamily="18" charset="0"/>
                <a:ea typeface="Times New Roman" panose="02020603050405020304" pitchFamily="18" charset="0"/>
              </a:rPr>
              <a:t>Hauptferienzeit des Jahres</a:t>
            </a:r>
            <a:r>
              <a:rPr lang="de-DE" sz="2000" dirty="0">
                <a:solidFill>
                  <a:srgbClr val="222222"/>
                </a:solidFill>
                <a:latin typeface="Times New Roman" panose="02020603050405020304" pitchFamily="18" charset="0"/>
                <a:ea typeface="Times New Roman" panose="02020603050405020304" pitchFamily="18" charset="0"/>
              </a:rPr>
              <a:t>. Schulen und oft auch Geschäfte schließen in dieser Zeit und viele mexikanische Familien machen während der </a:t>
            </a:r>
            <a:r>
              <a:rPr lang="de-DE" sz="2000" i="1" dirty="0">
                <a:latin typeface="Times New Roman" panose="02020603050405020304" pitchFamily="18" charset="0"/>
                <a:ea typeface="Times New Roman" panose="02020603050405020304" pitchFamily="18" charset="0"/>
              </a:rPr>
              <a:t>Semana Santa</a:t>
            </a:r>
            <a:r>
              <a:rPr lang="de-DE" sz="2000" dirty="0">
                <a:latin typeface="Times New Roman" panose="02020603050405020304" pitchFamily="18" charset="0"/>
                <a:ea typeface="Times New Roman" panose="02020603050405020304" pitchFamily="18" charset="0"/>
              </a:rPr>
              <a:t> und Ostern </a:t>
            </a:r>
            <a:r>
              <a:rPr lang="de-DE" dirty="0">
                <a:latin typeface="Times New Roman" panose="02020603050405020304" pitchFamily="18" charset="0"/>
                <a:ea typeface="Times New Roman" panose="02020603050405020304" pitchFamily="18" charset="0"/>
              </a:rPr>
              <a:t>Urlaub.</a:t>
            </a:r>
            <a:endParaRPr lang="ru-RU" sz="11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85806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2C0EF09-1082-49C1-9240-C6C16691370D}"/>
              </a:ext>
            </a:extLst>
          </p:cNvPr>
          <p:cNvSpPr>
            <a:spLocks noGrp="1"/>
          </p:cNvSpPr>
          <p:nvPr>
            <p:ph type="title"/>
          </p:nvPr>
        </p:nvSpPr>
        <p:spPr/>
        <p:txBody>
          <a:bodyPr/>
          <a:lstStyle/>
          <a:p>
            <a:r>
              <a:rPr lang="de-DE" b="1" dirty="0"/>
              <a:t>                       </a:t>
            </a:r>
            <a:r>
              <a:rPr lang="de-DE" dirty="0">
                <a:solidFill>
                  <a:srgbClr val="00B050"/>
                </a:solidFill>
              </a:rPr>
              <a:t>Ostern in Mauretanien</a:t>
            </a:r>
            <a:br>
              <a:rPr lang="ru-RU" dirty="0">
                <a:solidFill>
                  <a:srgbClr val="FF0000"/>
                </a:solidFill>
              </a:rPr>
            </a:br>
            <a:endParaRPr lang="ru-RU" dirty="0">
              <a:solidFill>
                <a:srgbClr val="FF0000"/>
              </a:solidFill>
            </a:endParaRPr>
          </a:p>
        </p:txBody>
      </p:sp>
      <p:pic>
        <p:nvPicPr>
          <p:cNvPr id="4" name="Объект 3" descr="ТОП-7 рецептов творожной пасхи">
            <a:extLst>
              <a:ext uri="{FF2B5EF4-FFF2-40B4-BE49-F238E27FC236}">
                <a16:creationId xmlns:a16="http://schemas.microsoft.com/office/drawing/2014/main" id="{7B1E56DF-1931-48B8-8E95-B9BEC33E6422}"/>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7193" y="1108954"/>
            <a:ext cx="4809011" cy="2684834"/>
          </a:xfrm>
          <a:prstGeom prst="rect">
            <a:avLst/>
          </a:prstGeom>
          <a:noFill/>
          <a:ln>
            <a:noFill/>
          </a:ln>
        </p:spPr>
      </p:pic>
      <p:pic>
        <p:nvPicPr>
          <p:cNvPr id="1026" name="Picture 2" descr="Откуда у Пасхи уши растут: удивительные пасхальные традиции разных стран -  Вокруг Света">
            <a:extLst>
              <a:ext uri="{FF2B5EF4-FFF2-40B4-BE49-F238E27FC236}">
                <a16:creationId xmlns:a16="http://schemas.microsoft.com/office/drawing/2014/main" id="{3D40C4FE-AFA7-4453-A335-C5304EC1E7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193" y="3988340"/>
            <a:ext cx="4809011" cy="286966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a:extLst>
              <a:ext uri="{FF2B5EF4-FFF2-40B4-BE49-F238E27FC236}">
                <a16:creationId xmlns:a16="http://schemas.microsoft.com/office/drawing/2014/main" id="{97920BB9-57C9-44DB-A1DF-B74C6BFF85D2}"/>
              </a:ext>
            </a:extLst>
          </p:cNvPr>
          <p:cNvSpPr/>
          <p:nvPr/>
        </p:nvSpPr>
        <p:spPr>
          <a:xfrm>
            <a:off x="5486400" y="2397724"/>
            <a:ext cx="6139542" cy="2580515"/>
          </a:xfrm>
          <a:prstGeom prst="rect">
            <a:avLst/>
          </a:prstGeom>
        </p:spPr>
        <p:txBody>
          <a:bodyPr wrap="square">
            <a:spAutoFit/>
          </a:bodyPr>
          <a:lstStyle/>
          <a:p>
            <a:pPr>
              <a:lnSpc>
                <a:spcPct val="107000"/>
              </a:lnSpc>
              <a:spcAft>
                <a:spcPts val="800"/>
              </a:spcAft>
            </a:pPr>
            <a:r>
              <a:rPr lang="de-DE" sz="20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C</a:t>
            </a:r>
            <a:r>
              <a:rPr lang="uk-UA" sz="20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лайд № 9</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de-DE" sz="20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In Mauretanien</a:t>
            </a:r>
            <a:r>
              <a:rPr lang="de-DE" sz="20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de-DE" sz="2000" dirty="0">
                <a:latin typeface="Times New Roman" panose="02020603050405020304" pitchFamily="18" charset="0"/>
                <a:ea typeface="Calibri" panose="020F0502020204030204" pitchFamily="34" charset="0"/>
                <a:cs typeface="Times New Roman" panose="02020603050405020304" pitchFamily="18" charset="0"/>
              </a:rPr>
              <a:t>kommen alle Hirten ins Dorf, um zu zeigen, dass ihre Tiere gepflegt sind. Alle Leute schauen zu. Die Frauen bewerfen die Hirten am Kopf mit Butter. Jeder Hirte schlachtet ein Schaf und schenkt es den Leuten.</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de-DE" sz="2000" dirty="0">
                <a:latin typeface="Times New Roman" panose="02020603050405020304" pitchFamily="18" charset="0"/>
                <a:ea typeface="Calibri" panose="020F0502020204030204" pitchFamily="34" charset="0"/>
                <a:cs typeface="Times New Roman" panose="02020603050405020304" pitchFamily="18" charset="0"/>
              </a:rPr>
              <a:t>Anschließend wird zusammen gegessen.</a:t>
            </a:r>
            <a:r>
              <a:rPr lang="de-DE"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7334063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TotalTime>
  <Words>1388</Words>
  <Application>Microsoft Office PowerPoint</Application>
  <PresentationFormat>Широкоэкранный</PresentationFormat>
  <Paragraphs>91</Paragraphs>
  <Slides>21</Slides>
  <Notes>11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21</vt:i4>
      </vt:variant>
    </vt:vector>
  </HeadingPairs>
  <TitlesOfParts>
    <vt:vector size="28" baseType="lpstr">
      <vt:lpstr>Arial</vt:lpstr>
      <vt:lpstr>Calibri</vt:lpstr>
      <vt:lpstr>Calibri Light</vt:lpstr>
      <vt:lpstr>Google Sans</vt:lpstr>
      <vt:lpstr>Times New Roman</vt:lpstr>
      <vt:lpstr>Verdana</vt:lpstr>
      <vt:lpstr>Тема Office</vt:lpstr>
      <vt:lpstr>                Ostern International</vt:lpstr>
      <vt:lpstr>                Ostern in Australien</vt:lpstr>
      <vt:lpstr>     Ostern   in der Dominikanischen Republik </vt:lpstr>
      <vt:lpstr>            Ostern in Deutschland</vt:lpstr>
      <vt:lpstr>               Ostern in Deutschland</vt:lpstr>
      <vt:lpstr>                    Ostern in Finnland</vt:lpstr>
      <vt:lpstr>                 Ostern in Luxemburg</vt:lpstr>
      <vt:lpstr>Ostern in Mexiko</vt:lpstr>
      <vt:lpstr>                       Ostern in Mauretanien </vt:lpstr>
      <vt:lpstr>                       Ostern in Schweden</vt:lpstr>
      <vt:lpstr>                    Ostern in Amerika</vt:lpstr>
      <vt:lpstr>                  Ostern in Frankreich</vt:lpstr>
      <vt:lpstr>                      Ostern in Frankreich</vt:lpstr>
      <vt:lpstr>               Ostern in Großbritannien</vt:lpstr>
      <vt:lpstr>                    Ostern in   Österreich</vt:lpstr>
      <vt:lpstr>                  Ostern in der Schweiz</vt:lpstr>
      <vt:lpstr>                          Ostern in Japan</vt:lpstr>
      <vt:lpstr>                   Оstern in   Georgien</vt:lpstr>
      <vt:lpstr>                   Ostern in der Ukraine</vt:lpstr>
      <vt:lpstr>                   Ostern in der Ukraine</vt:lpstr>
      <vt:lpstr>                        Frohe Ostern!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Пользователь</cp:lastModifiedBy>
  <cp:revision>99</cp:revision>
  <dcterms:created xsi:type="dcterms:W3CDTF">2021-04-04T07:22:32Z</dcterms:created>
  <dcterms:modified xsi:type="dcterms:W3CDTF">2021-04-23T02:35:12Z</dcterms:modified>
</cp:coreProperties>
</file>