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8" r:id="rId3"/>
    <p:sldId id="289" r:id="rId4"/>
    <p:sldId id="277" r:id="rId5"/>
    <p:sldId id="275" r:id="rId6"/>
    <p:sldId id="257" r:id="rId7"/>
    <p:sldId id="276" r:id="rId8"/>
    <p:sldId id="267" r:id="rId9"/>
    <p:sldId id="283" r:id="rId10"/>
    <p:sldId id="266" r:id="rId11"/>
    <p:sldId id="260" r:id="rId12"/>
    <p:sldId id="261" r:id="rId13"/>
    <p:sldId id="278" r:id="rId14"/>
    <p:sldId id="279" r:id="rId15"/>
    <p:sldId id="263" r:id="rId16"/>
    <p:sldId id="282" r:id="rId17"/>
    <p:sldId id="274" r:id="rId18"/>
    <p:sldId id="280" r:id="rId19"/>
    <p:sldId id="264" r:id="rId20"/>
    <p:sldId id="284" r:id="rId21"/>
    <p:sldId id="285" r:id="rId22"/>
    <p:sldId id="286" r:id="rId23"/>
    <p:sldId id="287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6600"/>
    <a:srgbClr val="FF3300"/>
    <a:srgbClr val="0000FF"/>
    <a:srgbClr val="FF0066"/>
    <a:srgbClr val="6600FF"/>
    <a:srgbClr val="009900"/>
    <a:srgbClr val="3333CC"/>
    <a:srgbClr val="EBFFB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C839D3-0DED-4DE1-8FE4-3DC3934491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7508EF-C18E-4BA2-9C78-922BCA1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43852" cy="30735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«ІННОВАЦІЙНІ ЗДОРОВ’ЯЗБЕРІГАЮЧІ ТЕХНОЛОГІЇ  </a:t>
            </a:r>
            <a:r>
              <a:rPr lang="uk-UA" sz="3600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uk-UA" sz="3600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ОЗДОРОВЧІЙ </a:t>
            </a:r>
            <a:r>
              <a:rPr lang="uk-UA" sz="3600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РОБОТІ </a:t>
            </a:r>
            <a:r>
              <a:rPr lang="uk-UA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ДОШКІЛЬНИКАМИ»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304834"/>
            <a:ext cx="5688632" cy="1584176"/>
          </a:xfrm>
          <a:ln>
            <a:noFill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Підготувала: </a:t>
            </a:r>
          </a:p>
          <a:p>
            <a:pPr algn="ctr"/>
            <a:r>
              <a:rPr lang="uk-UA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ихователь-методист ЗДО № 9 «</a:t>
            </a:r>
            <a:r>
              <a:rPr lang="uk-UA" sz="3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Десняночка</a:t>
            </a:r>
            <a:r>
              <a:rPr lang="uk-UA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uk-UA" sz="3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Васильєва Наталія Аркадіївна</a:t>
            </a:r>
            <a:endParaRPr lang="ru-RU" sz="3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27" y="3940703"/>
            <a:ext cx="3618168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59025" y="49188"/>
            <a:ext cx="8229600" cy="78752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ЛОГОРИТМІКА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124" y="786262"/>
            <a:ext cx="823169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Л</a:t>
            </a:r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</a:rPr>
              <a:t>огоритміка</a:t>
            </a: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</a:rPr>
              <a:t>ц</a:t>
            </a:r>
            <a:r>
              <a:rPr lang="ru-RU" sz="2400" dirty="0" smtClean="0">
                <a:latin typeface="Calibri" pitchFamily="34" charset="0"/>
              </a:rPr>
              <a:t>е </a:t>
            </a:r>
            <a:r>
              <a:rPr lang="ru-RU" sz="2400" dirty="0">
                <a:latin typeface="Calibri" pitchFamily="34" charset="0"/>
              </a:rPr>
              <a:t>система </a:t>
            </a:r>
            <a:r>
              <a:rPr lang="ru-RU" sz="2400" dirty="0" err="1">
                <a:latin typeface="Calibri" pitchFamily="34" charset="0"/>
              </a:rPr>
              <a:t>рухів</a:t>
            </a:r>
            <a:r>
              <a:rPr lang="ru-RU" sz="2400" dirty="0">
                <a:latin typeface="Calibri" pitchFamily="34" charset="0"/>
              </a:rPr>
              <a:t> в </a:t>
            </a:r>
            <a:r>
              <a:rPr lang="ru-RU" sz="2400" dirty="0" err="1">
                <a:latin typeface="Calibri" pitchFamily="34" charset="0"/>
              </a:rPr>
              <a:t>поєднанні</a:t>
            </a:r>
            <a:r>
              <a:rPr lang="ru-RU" sz="2400" dirty="0">
                <a:latin typeface="Calibri" pitchFamily="34" charset="0"/>
              </a:rPr>
              <a:t> з </a:t>
            </a:r>
            <a:r>
              <a:rPr lang="ru-RU" sz="2400" dirty="0" err="1">
                <a:latin typeface="Calibri" pitchFamily="34" charset="0"/>
              </a:rPr>
              <a:t>музикою</a:t>
            </a:r>
            <a:r>
              <a:rPr lang="ru-RU" sz="2400" dirty="0">
                <a:latin typeface="Calibri" pitchFamily="34" charset="0"/>
              </a:rPr>
              <a:t> і словом</a:t>
            </a:r>
            <a:r>
              <a:rPr lang="uk-UA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зміцню</a:t>
            </a:r>
            <a:r>
              <a:rPr lang="uk-UA" sz="2400" dirty="0">
                <a:latin typeface="Calibri" pitchFamily="34" charset="0"/>
              </a:rPr>
              <a:t>є</a:t>
            </a:r>
            <a:r>
              <a:rPr lang="ru-RU" sz="2400" dirty="0">
                <a:latin typeface="Calibri" pitchFamily="34" charset="0"/>
              </a:rPr>
              <a:t> у </a:t>
            </a:r>
            <a:r>
              <a:rPr lang="ru-RU" sz="2400" dirty="0" err="1">
                <a:latin typeface="Calibri" pitchFamily="34" charset="0"/>
              </a:rPr>
              <a:t>дітей</a:t>
            </a:r>
            <a:r>
              <a:rPr lang="ru-RU" sz="2400" dirty="0">
                <a:latin typeface="Calibri" pitchFamily="34" charset="0"/>
              </a:rPr>
              <a:t> з </a:t>
            </a:r>
            <a:r>
              <a:rPr lang="ru-RU" sz="2400" dirty="0" err="1">
                <a:latin typeface="Calibri" pitchFamily="34" charset="0"/>
              </a:rPr>
              <a:t>мовними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порушеннями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кістково-м’язовий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апарат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розвива</a:t>
            </a:r>
            <a:r>
              <a:rPr lang="uk-UA" sz="2400" dirty="0">
                <a:latin typeface="Calibri" pitchFamily="34" charset="0"/>
              </a:rPr>
              <a:t>є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дихання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вихову</a:t>
            </a:r>
            <a:r>
              <a:rPr lang="uk-UA" sz="2400" dirty="0">
                <a:latin typeface="Calibri" pitchFamily="34" charset="0"/>
              </a:rPr>
              <a:t>є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правильну</a:t>
            </a:r>
            <a:r>
              <a:rPr lang="ru-RU" sz="2400" dirty="0">
                <a:latin typeface="Calibri" pitchFamily="34" charset="0"/>
              </a:rPr>
              <a:t> поставу.</a:t>
            </a:r>
          </a:p>
        </p:txBody>
      </p:sp>
      <p:pic>
        <p:nvPicPr>
          <p:cNvPr id="4098" name="Picture 2" descr="C:\Users\admin\Desktop\deti-dvigayutsya-pod-akkompanement-fortepi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2" y="2636912"/>
            <a:ext cx="377633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etsad-115225-1507142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84984"/>
            <a:ext cx="378701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ПСИХОГІМНАСТИКА, ПСИХОЛОГІЧНІ ЕТЮДИ</a:t>
            </a:r>
            <a:endParaRPr lang="ru-RU" sz="2800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05064"/>
            <a:ext cx="792088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000" b="1" dirty="0" err="1">
                <a:solidFill>
                  <a:srgbClr val="FF0000"/>
                </a:solidFill>
                <a:latin typeface="Calibri" pitchFamily="34" charset="0"/>
              </a:rPr>
              <a:t>Психогімнастика</a:t>
            </a:r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, психологічні етюди. </a:t>
            </a:r>
            <a:r>
              <a:rPr lang="uk-UA" sz="2000" b="1" dirty="0">
                <a:latin typeface="Calibri" pitchFamily="34" charset="0"/>
              </a:rPr>
              <a:t>Ігровий </a:t>
            </a:r>
            <a:r>
              <a:rPr lang="uk-UA" sz="2000" b="1" dirty="0" err="1">
                <a:latin typeface="Calibri" pitchFamily="34" charset="0"/>
              </a:rPr>
              <a:t>психогімнастичний</a:t>
            </a:r>
            <a:r>
              <a:rPr lang="uk-UA" sz="2000" b="1" dirty="0">
                <a:latin typeface="Calibri" pitchFamily="34" charset="0"/>
              </a:rPr>
              <a:t> зміст вправ сприяє процесу оволодіння навичками контролю рухової та емоційної сфери. Таке чергування рухів у поєднанні зі словом рефлекторно впливає на гармонізацію психічної діяльності мозку: впорядковується психічна й рухова активність дитини, покращується її настрій. 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5122" name="Picture 2" descr="C:\Users\admin\Desktop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9168"/>
            <a:ext cx="4113287" cy="256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6813"/>
            <a:ext cx="3960440" cy="2643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ТЕХНІКА ЛФК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43" y="764704"/>
            <a:ext cx="8640960" cy="2195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latin typeface="Calibri" pitchFamily="34" charset="0"/>
              </a:rPr>
              <a:t>У </a:t>
            </a:r>
            <a:r>
              <a:rPr lang="ru-RU" sz="2000" b="1" dirty="0" err="1">
                <a:latin typeface="Calibri" pitchFamily="34" charset="0"/>
              </a:rPr>
              <a:t>техніці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ЛФК</a:t>
            </a:r>
            <a:r>
              <a:rPr lang="ru-RU" sz="2000" b="1" dirty="0">
                <a:latin typeface="Calibri" pitchFamily="34" charset="0"/>
              </a:rPr>
              <a:t> по </a:t>
            </a:r>
            <a:r>
              <a:rPr lang="ru-RU" sz="2000" b="1" dirty="0" err="1">
                <a:latin typeface="Calibri" pitchFamily="34" charset="0"/>
              </a:rPr>
              <a:t>роботі</a:t>
            </a:r>
            <a:r>
              <a:rPr lang="ru-RU" sz="2000" b="1" dirty="0">
                <a:latin typeface="Calibri" pitchFamily="34" charset="0"/>
              </a:rPr>
              <a:t> з </a:t>
            </a:r>
            <a:r>
              <a:rPr lang="ru-RU" sz="2000" b="1" dirty="0" err="1">
                <a:latin typeface="Calibri" pitchFamily="34" charset="0"/>
              </a:rPr>
              <a:t>дітьми</a:t>
            </a:r>
            <a:r>
              <a:rPr lang="ru-RU" sz="2000" b="1" dirty="0">
                <a:latin typeface="Calibri" pitchFamily="34" charset="0"/>
              </a:rPr>
              <a:t> часто </a:t>
            </a:r>
            <a:r>
              <a:rPr lang="ru-RU" sz="2000" b="1" dirty="0" err="1">
                <a:latin typeface="Calibri" pitchFamily="34" charset="0"/>
              </a:rPr>
              <a:t>використовують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елементи</a:t>
            </a:r>
            <a:r>
              <a:rPr lang="ru-RU" sz="2000" b="1" dirty="0">
                <a:latin typeface="Calibri" pitchFamily="34" charset="0"/>
              </a:rPr>
              <a:t> пластичного балету за методикою М. </a:t>
            </a:r>
            <a:r>
              <a:rPr lang="ru-RU" sz="2000" b="1" dirty="0" err="1">
                <a:latin typeface="Calibri" pitchFamily="34" charset="0"/>
              </a:rPr>
              <a:t>Єфименка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елементи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психогімнастики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логоритміка</a:t>
            </a:r>
            <a:r>
              <a:rPr lang="ru-RU" sz="2000" b="1" dirty="0">
                <a:latin typeface="Calibri" pitchFamily="34" charset="0"/>
              </a:rPr>
              <a:t>. В </a:t>
            </a:r>
            <a:r>
              <a:rPr lang="ru-RU" sz="2000" b="1" dirty="0" err="1">
                <a:latin typeface="Calibri" pitchFamily="34" charset="0"/>
              </a:rPr>
              <a:t>цілому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такий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комплексний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підхід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забезпечує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розвиток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дихальної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системи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м’язового</a:t>
            </a:r>
            <a:r>
              <a:rPr lang="ru-RU" sz="2000" b="1" dirty="0">
                <a:latin typeface="Calibri" pitchFamily="34" charset="0"/>
              </a:rPr>
              <a:t> тонусу, </a:t>
            </a:r>
            <a:r>
              <a:rPr lang="ru-RU" sz="2000" b="1" dirty="0" err="1">
                <a:latin typeface="Calibri" pitchFamily="34" charset="0"/>
              </a:rPr>
              <a:t>мовленнєвого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апарату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сприяє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зняттю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психоемоційного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напруження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розвиває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почуття</a:t>
            </a:r>
            <a:r>
              <a:rPr lang="ru-RU" sz="2000" b="1" dirty="0">
                <a:latin typeface="Calibri" pitchFamily="34" charset="0"/>
              </a:rPr>
              <a:t> ритму у </a:t>
            </a:r>
            <a:r>
              <a:rPr lang="ru-RU" sz="2000" b="1" dirty="0" err="1">
                <a:latin typeface="Calibri" pitchFamily="34" charset="0"/>
              </a:rPr>
              <a:t>дітей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C:\Users\admin\Desktop\shutterstock_522295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50" y="3933056"/>
            <a:ext cx="3155567" cy="2101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0" y="3140968"/>
            <a:ext cx="3508995" cy="233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1_1430542368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35" y="3140968"/>
            <a:ext cx="242757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depositphotos_136655438-stock-illustration-girl-engaged-in-physical-exer - копия (3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97" y="5085184"/>
            <a:ext cx="1608677" cy="14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depositphotos_136655438-stock-illustration-girl-engaged-in-physical-exer - копия (2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94" y="2886633"/>
            <a:ext cx="1266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СУ-ДЖОК ТЕРАПІЯ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550" y="1042256"/>
            <a:ext cx="4752528" cy="1944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uk-UA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algn="just"/>
            <a:r>
              <a:rPr lang="uk-UA" sz="2000" b="1" dirty="0" smtClean="0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у</a:t>
            </a:r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-Д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</a:rPr>
              <a:t>жок-терапія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ru-RU" sz="2000" b="1" dirty="0" err="1">
                <a:latin typeface="Calibri" pitchFamily="34" charset="0"/>
              </a:rPr>
              <a:t>Такий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терапевтичний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прийом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має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тактильний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вплив</a:t>
            </a:r>
            <a:r>
              <a:rPr lang="ru-RU" sz="2000" b="1" dirty="0">
                <a:latin typeface="Calibri" pitchFamily="34" charset="0"/>
              </a:rPr>
              <a:t> на </a:t>
            </a:r>
            <a:r>
              <a:rPr lang="ru-RU" sz="2000" b="1" dirty="0" err="1">
                <a:latin typeface="Calibri" pitchFamily="34" charset="0"/>
              </a:rPr>
              <a:t>стимулювання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спеціальних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точок</a:t>
            </a:r>
            <a:r>
              <a:rPr lang="ru-RU" sz="2000" b="1" dirty="0">
                <a:latin typeface="Calibri" pitchFamily="34" charset="0"/>
              </a:rPr>
              <a:t> і </a:t>
            </a:r>
            <a:r>
              <a:rPr lang="ru-RU" sz="2000" b="1" dirty="0" err="1">
                <a:latin typeface="Calibri" pitchFamily="34" charset="0"/>
              </a:rPr>
              <a:t>натільних</a:t>
            </a:r>
            <a:r>
              <a:rPr lang="ru-RU" sz="2000" b="1" dirty="0">
                <a:latin typeface="Calibri" pitchFamily="34" charset="0"/>
              </a:rPr>
              <a:t> зон </a:t>
            </a:r>
            <a:r>
              <a:rPr lang="ru-RU" sz="2000" b="1" dirty="0" err="1">
                <a:latin typeface="Calibri" pitchFamily="34" charset="0"/>
              </a:rPr>
              <a:t>задля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профілактики</a:t>
            </a:r>
            <a:r>
              <a:rPr lang="ru-RU" sz="2000" b="1" dirty="0">
                <a:latin typeface="Calibri" pitchFamily="34" charset="0"/>
              </a:rPr>
              <a:t> та </a:t>
            </a:r>
            <a:r>
              <a:rPr lang="ru-RU" sz="2000" b="1" dirty="0" err="1">
                <a:latin typeface="Calibri" pitchFamily="34" charset="0"/>
              </a:rPr>
              <a:t>корекції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різних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захворювань</a:t>
            </a:r>
            <a:r>
              <a:rPr lang="ru-RU" sz="2000" b="1" dirty="0">
                <a:latin typeface="Calibri" pitchFamily="34" charset="0"/>
              </a:rPr>
              <a:t>.</a:t>
            </a:r>
          </a:p>
          <a:p>
            <a:pPr algn="just"/>
            <a:endParaRPr lang="ru-RU" sz="2000" dirty="0"/>
          </a:p>
        </p:txBody>
      </p:sp>
      <p:pic>
        <p:nvPicPr>
          <p:cNvPr id="7170" name="Picture 2" descr="C:\Users\admin\Desktop\65847.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37" y="1238406"/>
            <a:ext cx="2139663" cy="1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65847.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1238406"/>
            <a:ext cx="2543005" cy="15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detsad-378732-1445085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1887"/>
            <a:ext cx="3205163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G:\МЕТОДИЧНА РОБОТА\ПЛАНИ РОБОТИ\ПЛАН РОБОТИ НА 2020-2021 навч. рік\ПЛАН РОБОТИ НА 2020-2021 навч. рік\СЕМІНАРИ\unname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71" y="4183924"/>
            <a:ext cx="3204126" cy="2412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detsad-137620-14762932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7835"/>
            <a:ext cx="3011034" cy="2011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1660" y="0"/>
            <a:ext cx="6264696" cy="504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ХАТХА-ЙОГА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8841" y="3501264"/>
            <a:ext cx="7403599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endParaRPr lang="ru-RU" sz="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algn="just"/>
            <a:r>
              <a:rPr lang="ru-RU" sz="2100" b="1" dirty="0" err="1" smtClean="0">
                <a:solidFill>
                  <a:srgbClr val="FF0000"/>
                </a:solidFill>
                <a:latin typeface="Calibri" pitchFamily="34" charset="0"/>
              </a:rPr>
              <a:t>Хатха</a:t>
            </a:r>
            <a:r>
              <a:rPr lang="uk-UA" sz="2100" b="1" dirty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йога </a:t>
            </a:r>
            <a:r>
              <a:rPr lang="ru-RU" sz="2100" b="1" dirty="0">
                <a:latin typeface="Calibri" pitchFamily="34" charset="0"/>
              </a:rPr>
              <a:t>– </a:t>
            </a:r>
            <a:r>
              <a:rPr lang="ru-RU" sz="2100" b="1" dirty="0" err="1">
                <a:latin typeface="Calibri" pitchFamily="34" charset="0"/>
              </a:rPr>
              <a:t>це</a:t>
            </a:r>
            <a:r>
              <a:rPr lang="ru-RU" sz="2100" b="1" dirty="0">
                <a:latin typeface="Calibri" pitchFamily="34" charset="0"/>
              </a:rPr>
              <a:t> система </a:t>
            </a:r>
            <a:r>
              <a:rPr lang="ru-RU" sz="2100" b="1" dirty="0" err="1">
                <a:latin typeface="Calibri" pitchFamily="34" charset="0"/>
              </a:rPr>
              <a:t>виховання</a:t>
            </a:r>
            <a:r>
              <a:rPr lang="ru-RU" sz="2100" b="1" dirty="0">
                <a:latin typeface="Calibri" pitchFamily="34" charset="0"/>
              </a:rPr>
              <a:t> здорового </a:t>
            </a:r>
            <a:r>
              <a:rPr lang="ru-RU" sz="2100" b="1" dirty="0" err="1">
                <a:latin typeface="Calibri" pitchFamily="34" charset="0"/>
              </a:rPr>
              <a:t>тіла</a:t>
            </a:r>
            <a:r>
              <a:rPr lang="ru-RU" sz="2100" b="1" dirty="0">
                <a:latin typeface="Calibri" pitchFamily="34" charset="0"/>
              </a:rPr>
              <a:t> і </a:t>
            </a:r>
            <a:r>
              <a:rPr lang="ru-RU" sz="2100" b="1" dirty="0" err="1">
                <a:latin typeface="Calibri" pitchFamily="34" charset="0"/>
              </a:rPr>
              <a:t>здорової</a:t>
            </a:r>
            <a:r>
              <a:rPr lang="ru-RU" sz="2100" b="1" dirty="0">
                <a:latin typeface="Calibri" pitchFamily="34" charset="0"/>
              </a:rPr>
              <a:t> </a:t>
            </a:r>
            <a:r>
              <a:rPr lang="ru-RU" sz="2100" b="1" dirty="0" err="1">
                <a:latin typeface="Calibri" pitchFamily="34" charset="0"/>
              </a:rPr>
              <a:t>психіки</a:t>
            </a:r>
            <a:r>
              <a:rPr lang="ru-RU" sz="2100" b="1" dirty="0">
                <a:latin typeface="Calibri" pitchFamily="34" charset="0"/>
              </a:rPr>
              <a:t> за </a:t>
            </a:r>
            <a:r>
              <a:rPr lang="ru-RU" sz="2100" b="1" dirty="0" err="1">
                <a:latin typeface="Calibri" pitchFamily="34" charset="0"/>
              </a:rPr>
              <a:t>допомогою</a:t>
            </a:r>
            <a:r>
              <a:rPr lang="ru-RU" sz="2100" b="1" dirty="0">
                <a:latin typeface="Calibri" pitchFamily="34" charset="0"/>
              </a:rPr>
              <a:t> </a:t>
            </a:r>
            <a:r>
              <a:rPr lang="ru-RU" sz="2100" b="1" dirty="0" err="1">
                <a:latin typeface="Calibri" pitchFamily="34" charset="0"/>
              </a:rPr>
              <a:t>вправ</a:t>
            </a:r>
            <a:r>
              <a:rPr lang="ru-RU" sz="2100" b="1" dirty="0">
                <a:latin typeface="Calibri" pitchFamily="34" charset="0"/>
              </a:rPr>
              <a:t>, </a:t>
            </a:r>
            <a:r>
              <a:rPr lang="ru-RU" sz="2100" b="1" dirty="0" err="1">
                <a:latin typeface="Calibri" pitchFamily="34" charset="0"/>
              </a:rPr>
              <a:t>релаксації</a:t>
            </a:r>
            <a:r>
              <a:rPr lang="ru-RU" sz="2100" b="1" dirty="0">
                <a:latin typeface="Calibri" pitchFamily="34" charset="0"/>
              </a:rPr>
              <a:t>, </a:t>
            </a:r>
            <a:r>
              <a:rPr lang="ru-RU" sz="2100" b="1" dirty="0" err="1">
                <a:latin typeface="Calibri" pitchFamily="34" charset="0"/>
              </a:rPr>
              <a:t>психотерапії</a:t>
            </a:r>
            <a:r>
              <a:rPr lang="ru-RU" sz="2100" b="1" dirty="0" smtClean="0">
                <a:latin typeface="Calibri" pitchFamily="34" charset="0"/>
              </a:rPr>
              <a:t>.</a:t>
            </a:r>
          </a:p>
          <a:p>
            <a:pPr lvl="0" algn="just"/>
            <a:endParaRPr lang="ru-RU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195" name="Picture 3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64" y="808342"/>
            <a:ext cx="3388265" cy="225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foto0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08342"/>
            <a:ext cx="3397757" cy="2277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unnam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87" y="4621321"/>
            <a:ext cx="3095609" cy="20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depositphotos_136655438-stock-illustration-girl-engaged-in-physical-exercis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72" y="1924318"/>
            <a:ext cx="1224136" cy="18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512" y="134393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АНІМАЛОТЕРАПІЯ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3909" y="738318"/>
            <a:ext cx="3331634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000" b="1" dirty="0" err="1">
                <a:solidFill>
                  <a:srgbClr val="FF0000"/>
                </a:solidFill>
                <a:latin typeface="Calibri" pitchFamily="34" charset="0"/>
              </a:rPr>
              <a:t>Анімалотерапія</a:t>
            </a:r>
            <a:r>
              <a:rPr lang="uk-UA" sz="2000" b="1" dirty="0">
                <a:latin typeface="Calibri" pitchFamily="34" charset="0"/>
              </a:rPr>
              <a:t> як вид нетрадиційних технік збереження здоров’я дошкільників набуває дедалі більшої популярності. Це </a:t>
            </a:r>
            <a:r>
              <a:rPr lang="uk-UA" sz="2000" b="1" dirty="0" smtClean="0">
                <a:latin typeface="Calibri" pitchFamily="34" charset="0"/>
              </a:rPr>
              <a:t>науковий метод </a:t>
            </a:r>
            <a:r>
              <a:rPr lang="uk-UA" sz="2000" b="1" dirty="0">
                <a:latin typeface="Calibri" pitchFamily="34" charset="0"/>
              </a:rPr>
              <a:t>лікування та профілактики серйозних захворювань, який ґрунтується на використанні різних можливостей тварин та їхніх образів </a:t>
            </a:r>
            <a:r>
              <a:rPr lang="uk-UA" sz="2000" b="1" i="1" dirty="0">
                <a:latin typeface="Calibri" pitchFamily="34" charset="0"/>
              </a:rPr>
              <a:t>(малюнків, казкових персонажів, іграшок, а також живих тварин, спілкування з якими безпечне</a:t>
            </a:r>
            <a:r>
              <a:rPr lang="uk-UA" sz="2000" b="1" i="1" dirty="0" smtClean="0">
                <a:latin typeface="Calibri" pitchFamily="34" charset="0"/>
              </a:rPr>
              <a:t>).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C:\User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45" y="773489"/>
            <a:ext cx="4014700" cy="267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admin\Desktop\дельфі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3972402" cy="2644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dmin\Desktop\deti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89617"/>
            <a:ext cx="1800200" cy="248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77463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100" b="1" dirty="0">
                <a:solidFill>
                  <a:srgbClr val="FF0000"/>
                </a:solidFill>
                <a:latin typeface="Calibri" pitchFamily="34" charset="0"/>
              </a:rPr>
              <a:t>«Арт-терапія»</a:t>
            </a:r>
            <a:r>
              <a:rPr lang="uk-UA" sz="21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100" dirty="0">
                <a:latin typeface="Calibri" pitchFamily="34" charset="0"/>
              </a:rPr>
              <a:t>- терапія мистецтвом - («</a:t>
            </a:r>
            <a:r>
              <a:rPr lang="ru-RU" sz="2100" dirty="0" err="1">
                <a:latin typeface="Calibri" pitchFamily="34" charset="0"/>
              </a:rPr>
              <a:t>art</a:t>
            </a:r>
            <a:r>
              <a:rPr lang="uk-UA" sz="2100" dirty="0">
                <a:latin typeface="Calibri" pitchFamily="34" charset="0"/>
              </a:rPr>
              <a:t>» – мистецтво, «</a:t>
            </a:r>
            <a:r>
              <a:rPr lang="ru-RU" sz="2100" dirty="0" err="1">
                <a:latin typeface="Calibri" pitchFamily="34" charset="0"/>
              </a:rPr>
              <a:t>art</a:t>
            </a:r>
            <a:r>
              <a:rPr lang="uk-UA" sz="2100" dirty="0">
                <a:latin typeface="Calibri" pitchFamily="34" charset="0"/>
              </a:rPr>
              <a:t>-</a:t>
            </a:r>
            <a:r>
              <a:rPr lang="ru-RU" sz="2100" dirty="0" err="1">
                <a:latin typeface="Calibri" pitchFamily="34" charset="0"/>
              </a:rPr>
              <a:t>therapy</a:t>
            </a:r>
            <a:r>
              <a:rPr lang="uk-UA" sz="2100" dirty="0">
                <a:latin typeface="Calibri" pitchFamily="34" charset="0"/>
              </a:rPr>
              <a:t>» – терапія мистецтвом). Арт-терапія здатна простими й екологічними засобами актуалізувати внутрішній потенціал кожної дитини, сприяти зціленню і встановленню гармонії особистості, формувати її творчу позицію. </a:t>
            </a:r>
            <a:r>
              <a:rPr lang="uk-UA" sz="2100" b="1" dirty="0">
                <a:latin typeface="Calibri" pitchFamily="34" charset="0"/>
              </a:rPr>
              <a:t>Різновидами цієї техніки є: </a:t>
            </a:r>
            <a:r>
              <a:rPr lang="uk-UA" sz="2100" b="1" dirty="0">
                <a:solidFill>
                  <a:srgbClr val="FF0000"/>
                </a:solidFill>
                <a:latin typeface="Calibri" pitchFamily="34" charset="0"/>
              </a:rPr>
              <a:t>піскова, </a:t>
            </a:r>
            <a:r>
              <a:rPr lang="uk-UA" sz="2100" b="1" dirty="0" err="1">
                <a:solidFill>
                  <a:srgbClr val="FF0000"/>
                </a:solidFill>
                <a:latin typeface="Calibri" pitchFamily="34" charset="0"/>
              </a:rPr>
              <a:t>казко-</a:t>
            </a:r>
            <a:r>
              <a:rPr lang="uk-UA" sz="2100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uk-UA" sz="2100" b="1" dirty="0" err="1">
                <a:solidFill>
                  <a:srgbClr val="FF0000"/>
                </a:solidFill>
                <a:latin typeface="Calibri" pitchFamily="34" charset="0"/>
              </a:rPr>
              <a:t>ігро-</a:t>
            </a:r>
            <a:r>
              <a:rPr lang="uk-UA" sz="2100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uk-UA" sz="2100" b="1" dirty="0" err="1">
                <a:solidFill>
                  <a:srgbClr val="FF0000"/>
                </a:solidFill>
                <a:latin typeface="Calibri" pitchFamily="34" charset="0"/>
              </a:rPr>
              <a:t>сміхо-</a:t>
            </a:r>
            <a:r>
              <a:rPr lang="uk-UA" sz="2100" b="1" dirty="0">
                <a:solidFill>
                  <a:srgbClr val="FF0000"/>
                </a:solidFill>
                <a:latin typeface="Calibri" pitchFamily="34" charset="0"/>
              </a:rPr>
              <a:t> та музикотерапія.</a:t>
            </a:r>
            <a:endParaRPr lang="ru-RU" sz="21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32679" y="116632"/>
            <a:ext cx="8229600" cy="504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АРТ-ТЕРАПІЯ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Users\admin\Desktop\img1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00" y="4246211"/>
            <a:ext cx="2820252" cy="1864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images_ku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364932" cy="3241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6267"/>
            <a:ext cx="3338767" cy="2232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69261118_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41054"/>
            <a:ext cx="1556773" cy="16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136903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</a:rPr>
              <a:t>І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гри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з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</a:rPr>
              <a:t>піском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є </a:t>
            </a:r>
            <a:r>
              <a:rPr lang="ru-RU" sz="2000" b="1" dirty="0" err="1" smtClean="0">
                <a:latin typeface="Calibri" pitchFamily="34" charset="0"/>
              </a:rPr>
              <a:t>ефективним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засобом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всебічного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розвитку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дітей</a:t>
            </a:r>
            <a:r>
              <a:rPr lang="ru-RU" sz="2000" b="1" dirty="0">
                <a:latin typeface="Calibri" pitchFamily="34" charset="0"/>
              </a:rPr>
              <a:t> у </a:t>
            </a:r>
            <a:r>
              <a:rPr lang="ru-RU" sz="2000" b="1" dirty="0" err="1">
                <a:latin typeface="Calibri" pitchFamily="34" charset="0"/>
              </a:rPr>
              <a:t>цілому</a:t>
            </a:r>
            <a:r>
              <a:rPr lang="ru-RU" sz="2000" b="1" dirty="0">
                <a:latin typeface="Calibri" pitchFamily="34" charset="0"/>
              </a:rPr>
              <a:t> і </a:t>
            </a:r>
            <a:r>
              <a:rPr lang="ru-RU" sz="2000" b="1" dirty="0" err="1">
                <a:latin typeface="Calibri" pitchFamily="34" charset="0"/>
              </a:rPr>
              <a:t>творчих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здібностей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зокрема</a:t>
            </a:r>
            <a:r>
              <a:rPr lang="ru-RU" sz="2000" b="1" dirty="0">
                <a:latin typeface="Calibri" pitchFamily="34" charset="0"/>
              </a:rPr>
              <a:t>. </a:t>
            </a:r>
            <a:r>
              <a:rPr lang="ru-RU" sz="2000" b="1" dirty="0" err="1">
                <a:latin typeface="Calibri" pitchFamily="34" charset="0"/>
              </a:rPr>
              <a:t>Багаторічна</a:t>
            </a:r>
            <a:r>
              <a:rPr lang="ru-RU" sz="2000" b="1" dirty="0">
                <a:latin typeface="Calibri" pitchFamily="34" charset="0"/>
              </a:rPr>
              <a:t> практика </a:t>
            </a:r>
            <a:r>
              <a:rPr lang="ru-RU" sz="2000" b="1" dirty="0" err="1">
                <a:latin typeface="Calibri" pitchFamily="34" charset="0"/>
              </a:rPr>
              <a:t>свідчить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що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ігри</a:t>
            </a:r>
            <a:r>
              <a:rPr lang="ru-RU" sz="2000" b="1" dirty="0">
                <a:latin typeface="Calibri" pitchFamily="34" charset="0"/>
              </a:rPr>
              <a:t> з </a:t>
            </a:r>
            <a:r>
              <a:rPr lang="ru-RU" sz="2000" b="1" dirty="0" err="1">
                <a:latin typeface="Calibri" pitchFamily="34" charset="0"/>
              </a:rPr>
              <a:t>піском</a:t>
            </a:r>
            <a:r>
              <a:rPr lang="ru-RU" sz="2000" b="1" dirty="0">
                <a:latin typeface="Calibri" pitchFamily="34" charset="0"/>
              </a:rPr>
              <a:t> позитивно </a:t>
            </a:r>
            <a:r>
              <a:rPr lang="ru-RU" sz="2000" b="1" dirty="0" err="1" smtClean="0">
                <a:latin typeface="Calibri" pitchFamily="34" charset="0"/>
              </a:rPr>
              <a:t>впливають</a:t>
            </a:r>
            <a:r>
              <a:rPr lang="ru-RU" sz="2000" b="1" dirty="0" smtClean="0">
                <a:latin typeface="Calibri" pitchFamily="34" charset="0"/>
              </a:rPr>
              <a:t> на </a:t>
            </a:r>
            <a:r>
              <a:rPr lang="ru-RU" sz="2000" b="1" dirty="0" err="1">
                <a:latin typeface="Calibri" pitchFamily="34" charset="0"/>
              </a:rPr>
              <a:t>емоційне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благополуччя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дітей</a:t>
            </a:r>
            <a:r>
              <a:rPr lang="ru-RU" sz="2000" b="1" dirty="0" smtClean="0">
                <a:latin typeface="Calibri" pitchFamily="34" charset="0"/>
              </a:rPr>
              <a:t>.</a:t>
            </a:r>
          </a:p>
          <a:p>
            <a:pPr lvl="0" algn="just"/>
            <a:r>
              <a:rPr lang="ru-RU" sz="2000" b="1" dirty="0" err="1">
                <a:latin typeface="Calibri" pitchFamily="34" charset="0"/>
              </a:rPr>
              <a:t>Пісочна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терапія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дає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можливість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торкнутися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внутрішнього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справжнього</a:t>
            </a:r>
            <a:r>
              <a:rPr lang="ru-RU" sz="2000" b="1" dirty="0" smtClean="0">
                <a:latin typeface="Calibri" pitchFamily="34" charset="0"/>
              </a:rPr>
              <a:t> «</a:t>
            </a:r>
            <a:r>
              <a:rPr lang="ru-RU" sz="2000" b="1" dirty="0">
                <a:latin typeface="Calibri" pitchFamily="34" charset="0"/>
              </a:rPr>
              <a:t>Я</a:t>
            </a:r>
            <a:r>
              <a:rPr lang="ru-RU" sz="2000" b="1" dirty="0" smtClean="0">
                <a:latin typeface="Calibri" pitchFamily="34" charset="0"/>
              </a:rPr>
              <a:t>», </a:t>
            </a:r>
            <a:r>
              <a:rPr lang="ru-RU" sz="2000" b="1" dirty="0" err="1" smtClean="0">
                <a:latin typeface="Calibri" pitchFamily="34" charset="0"/>
              </a:rPr>
              <a:t>відновити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свою </a:t>
            </a:r>
            <a:r>
              <a:rPr lang="ru-RU" sz="2000" b="1" dirty="0" err="1">
                <a:latin typeface="Calibri" pitchFamily="34" charset="0"/>
              </a:rPr>
              <a:t>психічну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цілісність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32679" y="116632"/>
            <a:ext cx="8229600" cy="504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ПІСКО-ТЕРАПІЯ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Users\admin\Desktop\malyuvannya_mankoyu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65" y="2582488"/>
            <a:ext cx="2109845" cy="1928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pso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2" y="2828765"/>
            <a:ext cx="2861557" cy="1908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C:\Users\admin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85" y="2896502"/>
            <a:ext cx="2772308" cy="1848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1" name="Picture 7" descr="C:\Users\admin\Desktop\znakomimsya-s-manko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19" y="4744707"/>
            <a:ext cx="2758466" cy="184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837-8377373_sand-art-and-play-clip-art-clipart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1110820" cy="11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760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ДИТЯЧИЙ ТУРИЗМ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94751"/>
            <a:ext cx="806489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Туризм. </a:t>
            </a:r>
            <a:r>
              <a:rPr lang="uk-UA" sz="2000" b="1" dirty="0">
                <a:latin typeface="Calibri" pitchFamily="34" charset="0"/>
              </a:rPr>
              <a:t>Оздоровлює дитячий організм, вдосконалює рухові навички, розвиває фізичні якості (силу, спритність, швидкість, витривалість), розвиває координаційні здібності.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2050" name="Picture 2" descr="C:\Users\admin\Desktop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47" y="4365104"/>
            <a:ext cx="3278406" cy="2184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2" y="2420887"/>
            <a:ext cx="3240360" cy="242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158386" y="2318474"/>
            <a:ext cx="475252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b="1" dirty="0" err="1" smtClean="0">
                <a:latin typeface="Calibri" pitchFamily="34" charset="0"/>
              </a:rPr>
              <a:t>Під</a:t>
            </a:r>
            <a:r>
              <a:rPr lang="ru-RU" b="1" dirty="0" smtClean="0">
                <a:latin typeface="Calibri" pitchFamily="34" charset="0"/>
              </a:rPr>
              <a:t> час </a:t>
            </a:r>
            <a:r>
              <a:rPr lang="ru-RU" b="1" dirty="0" err="1" smtClean="0">
                <a:latin typeface="Calibri" pitchFamily="34" charset="0"/>
              </a:rPr>
              <a:t>походів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використовують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вправи</a:t>
            </a:r>
            <a:r>
              <a:rPr lang="ru-RU" b="1" dirty="0" smtClean="0">
                <a:latin typeface="Calibri" pitchFamily="34" charset="0"/>
              </a:rPr>
              <a:t> з </a:t>
            </a:r>
            <a:r>
              <a:rPr lang="ru-RU" b="1" dirty="0" err="1" smtClean="0">
                <a:latin typeface="Calibri" pitchFamily="34" charset="0"/>
              </a:rPr>
              <a:t>основних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рухів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рухливі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ігри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з </a:t>
            </a:r>
            <a:r>
              <a:rPr lang="ru-RU" b="1" dirty="0" err="1" smtClean="0">
                <a:latin typeface="Calibri" pitchFamily="34" charset="0"/>
              </a:rPr>
              <a:t>використанням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дрібних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фізкультур</a:t>
            </a:r>
            <a:r>
              <a:rPr lang="ru-RU" b="1" dirty="0" smtClean="0">
                <a:latin typeface="Calibri" pitchFamily="34" charset="0"/>
              </a:rPr>
              <a:t>-них </a:t>
            </a:r>
            <a:r>
              <a:rPr lang="ru-RU" b="1" dirty="0" err="1" smtClean="0">
                <a:latin typeface="Calibri" pitchFamily="34" charset="0"/>
              </a:rPr>
              <a:t>знарядь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природних</a:t>
            </a:r>
            <a:r>
              <a:rPr lang="ru-RU" b="1" dirty="0" smtClean="0">
                <a:latin typeface="Calibri" pitchFamily="34" charset="0"/>
              </a:rPr>
              <a:t> умов, </a:t>
            </a:r>
            <a:r>
              <a:rPr lang="ru-RU" b="1" dirty="0" err="1" smtClean="0">
                <a:latin typeface="Calibri" pitchFamily="34" charset="0"/>
              </a:rPr>
              <a:t>спостереження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бесіди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дидактичні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ігри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екологічного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краєзнавчого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спрямування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тощо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052" name="Picture 4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0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37095"/>
            <a:ext cx="2732810" cy="22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04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ФІТБОЛГІМНАСТИКА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08720"/>
            <a:ext cx="8039677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200" b="1" dirty="0" err="1" smtClean="0">
                <a:solidFill>
                  <a:srgbClr val="CC0066"/>
                </a:solidFill>
                <a:latin typeface="Calibri" pitchFamily="34" charset="0"/>
              </a:rPr>
              <a:t>Фітболгімнастика</a:t>
            </a:r>
            <a:r>
              <a:rPr lang="uk-UA" sz="2200" b="1" dirty="0" smtClean="0">
                <a:latin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</a:rPr>
              <a:t>сприяє </a:t>
            </a:r>
            <a:r>
              <a:rPr lang="uk-UA" sz="2200" dirty="0">
                <a:latin typeface="Calibri" pitchFamily="34" charset="0"/>
              </a:rPr>
              <a:t>гармонійному розвитку всієї опорно-рухової системи, зміцненню основних груп м’язів, покращують роботу серцево-судинної та дихальної системи, нормалізує обмін речовин й інтенсивність процесів травлення, підвищує витривалість і зміцнюють організм у цілому.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3074" name="Picture 2" descr="C:\Users\admin\Desktop\detsad-406995-1487041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1348"/>
            <a:ext cx="3502720" cy="2625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453_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0" y="2940815"/>
            <a:ext cx="3670794" cy="244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C:\Users\admin\Desktop\116418546_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48" y="2225668"/>
            <a:ext cx="1744812" cy="1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22390" y="260648"/>
            <a:ext cx="5688632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АКТУАЛЬНІСТЬ ПРОБЛЕМИ</a:t>
            </a:r>
            <a:endParaRPr lang="ru-RU" sz="3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976" y="980728"/>
            <a:ext cx="8595457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200" b="1" dirty="0" err="1">
                <a:latin typeface="Calibri" pitchFamily="34" charset="0"/>
              </a:rPr>
              <a:t>Актуальність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даної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проблеми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обумовлена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труднощами</a:t>
            </a:r>
            <a:r>
              <a:rPr lang="ru-RU" sz="2200" b="1" dirty="0">
                <a:latin typeface="Calibri" pitchFamily="34" charset="0"/>
              </a:rPr>
              <a:t> в </a:t>
            </a:r>
            <a:r>
              <a:rPr lang="ru-RU" sz="2200" b="1" dirty="0" err="1" smtClean="0">
                <a:latin typeface="Calibri" pitchFamily="34" charset="0"/>
              </a:rPr>
              <a:t>забезпеченні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загальної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грамотності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сучасного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суспільства</a:t>
            </a:r>
            <a:r>
              <a:rPr lang="ru-RU" sz="2200" b="1" dirty="0">
                <a:latin typeface="Calibri" pitchFamily="34" charset="0"/>
              </a:rPr>
              <a:t> в </a:t>
            </a:r>
            <a:r>
              <a:rPr lang="ru-RU" sz="2200" b="1" dirty="0" err="1">
                <a:latin typeface="Calibri" pitchFamily="34" charset="0"/>
              </a:rPr>
              <a:t>питаннях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solidFill>
                  <a:srgbClr val="CC0066"/>
                </a:solidFill>
                <a:latin typeface="Calibri" pitchFamily="34" charset="0"/>
              </a:rPr>
              <a:t>здоровʼязбереження</a:t>
            </a:r>
            <a:r>
              <a:rPr lang="ru-RU" sz="2200" b="1" dirty="0" smtClean="0">
                <a:latin typeface="Calibri" pitchFamily="34" charset="0"/>
              </a:rPr>
              <a:t>. У </a:t>
            </a:r>
            <a:r>
              <a:rPr lang="ru-RU" sz="2200" b="1" dirty="0" err="1">
                <a:latin typeface="Calibri" pitchFamily="34" charset="0"/>
              </a:rPr>
              <a:t>сучасному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суспільстві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життя</a:t>
            </a:r>
            <a:r>
              <a:rPr lang="ru-RU" sz="2200" b="1" dirty="0">
                <a:latin typeface="Calibri" pitchFamily="34" charset="0"/>
              </a:rPr>
              <a:t> й </a:t>
            </a:r>
            <a:r>
              <a:rPr lang="ru-RU" sz="2200" b="1" dirty="0" err="1">
                <a:latin typeface="Calibri" pitchFamily="34" charset="0"/>
              </a:rPr>
              <a:t>здоров’я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людини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визначаються</a:t>
            </a:r>
            <a:r>
              <a:rPr lang="ru-RU" sz="2200" b="1" dirty="0">
                <a:latin typeface="Calibri" pitchFamily="34" charset="0"/>
              </a:rPr>
              <a:t> як </a:t>
            </a:r>
            <a:r>
              <a:rPr lang="ru-RU" sz="2200" b="1" dirty="0" err="1" smtClean="0">
                <a:solidFill>
                  <a:srgbClr val="CC0066"/>
                </a:solidFill>
                <a:latin typeface="Calibri" pitchFamily="34" charset="0"/>
              </a:rPr>
              <a:t>найвищі</a:t>
            </a:r>
            <a:r>
              <a:rPr lang="ru-RU" sz="2200" b="1" dirty="0" smtClean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CC0066"/>
                </a:solidFill>
                <a:latin typeface="Calibri" pitchFamily="34" charset="0"/>
              </a:rPr>
              <a:t>людські</a:t>
            </a:r>
            <a:r>
              <a:rPr lang="ru-RU" sz="2200" b="1" dirty="0" smtClean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200" b="1" dirty="0" err="1">
                <a:solidFill>
                  <a:srgbClr val="CC0066"/>
                </a:solidFill>
                <a:latin typeface="Calibri" pitchFamily="34" charset="0"/>
              </a:rPr>
              <a:t>цінності</a:t>
            </a:r>
            <a:r>
              <a:rPr lang="ru-RU" sz="2200" b="1" dirty="0">
                <a:latin typeface="Calibri" pitchFamily="34" charset="0"/>
              </a:rPr>
              <a:t>. В </a:t>
            </a:r>
            <a:r>
              <a:rPr lang="ru-RU" sz="2200" b="1" dirty="0" err="1">
                <a:latin typeface="Calibri" pitchFamily="34" charset="0"/>
              </a:rPr>
              <a:t>Україні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набуто</a:t>
            </a:r>
            <a:r>
              <a:rPr lang="ru-RU" sz="2200" b="1" dirty="0">
                <a:latin typeface="Calibri" pitchFamily="34" charset="0"/>
              </a:rPr>
              <a:t> й </a:t>
            </a:r>
            <a:r>
              <a:rPr lang="ru-RU" sz="2200" b="1" dirty="0" err="1">
                <a:latin typeface="Calibri" pitchFamily="34" charset="0"/>
              </a:rPr>
              <a:t>збережено</a:t>
            </a:r>
            <a:r>
              <a:rPr lang="ru-RU" sz="2200" b="1" dirty="0">
                <a:latin typeface="Calibri" pitchFamily="34" charset="0"/>
              </a:rPr>
              <a:t> великий </a:t>
            </a:r>
            <a:r>
              <a:rPr lang="ru-RU" sz="2200" b="1" dirty="0" err="1">
                <a:latin typeface="Calibri" pitchFamily="34" charset="0"/>
              </a:rPr>
              <a:t>досвід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пропаганди</a:t>
            </a:r>
            <a:r>
              <a:rPr lang="ru-RU" sz="2200" b="1" dirty="0" smtClean="0">
                <a:latin typeface="Calibri" pitchFamily="34" charset="0"/>
              </a:rPr>
              <a:t> здорового </a:t>
            </a:r>
            <a:r>
              <a:rPr lang="ru-RU" sz="2200" b="1" dirty="0">
                <a:latin typeface="Calibri" pitchFamily="34" charset="0"/>
              </a:rPr>
              <a:t>способу </a:t>
            </a:r>
            <a:r>
              <a:rPr lang="ru-RU" sz="2200" b="1" dirty="0" err="1">
                <a:latin typeface="Calibri" pitchFamily="34" charset="0"/>
              </a:rPr>
              <a:t>життя</a:t>
            </a:r>
            <a:r>
              <a:rPr lang="ru-RU" sz="2200" b="1" dirty="0">
                <a:latin typeface="Calibri" pitchFamily="34" charset="0"/>
              </a:rPr>
              <a:t>, </a:t>
            </a:r>
            <a:r>
              <a:rPr lang="ru-RU" sz="2200" b="1" dirty="0" err="1">
                <a:latin typeface="Calibri" pitchFamily="34" charset="0"/>
              </a:rPr>
              <a:t>котрий</a:t>
            </a:r>
            <a:r>
              <a:rPr lang="ru-RU" sz="2200" b="1" dirty="0">
                <a:latin typeface="Calibri" pitchFamily="34" charset="0"/>
              </a:rPr>
              <a:t> і </a:t>
            </a:r>
            <a:r>
              <a:rPr lang="ru-RU" sz="2200" b="1" dirty="0" err="1">
                <a:latin typeface="Calibri" pitchFamily="34" charset="0"/>
              </a:rPr>
              <a:t>сьогодні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використовують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численні</a:t>
            </a:r>
            <a:r>
              <a:rPr lang="ru-RU" sz="2200" b="1" dirty="0" smtClean="0">
                <a:latin typeface="Calibri" pitchFamily="34" charset="0"/>
              </a:rPr>
              <a:t> установи </a:t>
            </a:r>
            <a:r>
              <a:rPr lang="ru-RU" sz="2200" b="1" dirty="0">
                <a:latin typeface="Calibri" pitchFamily="34" charset="0"/>
              </a:rPr>
              <a:t>й </a:t>
            </a:r>
            <a:r>
              <a:rPr lang="ru-RU" sz="2200" b="1" dirty="0" err="1">
                <a:latin typeface="Calibri" pitchFamily="34" charset="0"/>
              </a:rPr>
              <a:t>організації</a:t>
            </a:r>
            <a:r>
              <a:rPr lang="ru-RU" sz="2200" b="1" dirty="0">
                <a:latin typeface="Calibri" pitchFamily="34" charset="0"/>
              </a:rPr>
              <a:t>. Але </a:t>
            </a:r>
            <a:r>
              <a:rPr lang="ru-RU" sz="2200" b="1" dirty="0" err="1">
                <a:latin typeface="Calibri" pitchFamily="34" charset="0"/>
              </a:rPr>
              <a:t>соціальна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ситуація</a:t>
            </a:r>
            <a:r>
              <a:rPr lang="ru-RU" sz="2200" b="1" dirty="0">
                <a:latin typeface="Calibri" pitchFamily="34" charset="0"/>
              </a:rPr>
              <a:t> в </a:t>
            </a:r>
            <a:r>
              <a:rPr lang="ru-RU" sz="2200" b="1" dirty="0" err="1">
                <a:latin typeface="Calibri" pitchFamily="34" charset="0"/>
              </a:rPr>
              <a:t>суспільстві</a:t>
            </a:r>
            <a:r>
              <a:rPr lang="ru-RU" sz="2200" b="1" dirty="0">
                <a:latin typeface="Calibri" pitchFamily="34" charset="0"/>
              </a:rPr>
              <a:t>, </a:t>
            </a:r>
            <a:r>
              <a:rPr lang="ru-RU" sz="2200" b="1" dirty="0" err="1">
                <a:latin typeface="Calibri" pitchFamily="34" charset="0"/>
              </a:rPr>
              <a:t>що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динамічно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змінюється</a:t>
            </a:r>
            <a:r>
              <a:rPr lang="ru-RU" sz="2200" b="1" dirty="0">
                <a:latin typeface="Calibri" pitchFamily="34" charset="0"/>
              </a:rPr>
              <a:t>, </a:t>
            </a:r>
            <a:r>
              <a:rPr lang="ru-RU" sz="2200" b="1" dirty="0" err="1">
                <a:latin typeface="Calibri" pitchFamily="34" charset="0"/>
              </a:rPr>
              <a:t>актуалізує</a:t>
            </a:r>
            <a:r>
              <a:rPr lang="ru-RU" sz="2200" b="1" dirty="0">
                <a:latin typeface="Calibri" pitchFamily="34" charset="0"/>
              </a:rPr>
              <a:t> потребу перегляду </a:t>
            </a:r>
            <a:r>
              <a:rPr lang="ru-RU" sz="2200" b="1" dirty="0" err="1">
                <a:solidFill>
                  <a:srgbClr val="CC0066"/>
                </a:solidFill>
                <a:latin typeface="Calibri" pitchFamily="34" charset="0"/>
              </a:rPr>
              <a:t>традиційних</a:t>
            </a:r>
            <a:r>
              <a:rPr lang="ru-RU" sz="22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200" b="1" dirty="0" err="1">
                <a:solidFill>
                  <a:srgbClr val="CC0066"/>
                </a:solidFill>
                <a:latin typeface="Calibri" pitchFamily="34" charset="0"/>
              </a:rPr>
              <a:t>технологій</a:t>
            </a:r>
            <a:r>
              <a:rPr lang="ru-RU" sz="22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CC0066"/>
                </a:solidFill>
                <a:latin typeface="Calibri" pitchFamily="34" charset="0"/>
              </a:rPr>
              <a:t>навчання</a:t>
            </a:r>
            <a:r>
              <a:rPr lang="ru-RU" sz="2200" b="1" dirty="0" smtClean="0">
                <a:solidFill>
                  <a:srgbClr val="CC0066"/>
                </a:solidFill>
                <a:latin typeface="Calibri" pitchFamily="34" charset="0"/>
              </a:rPr>
              <a:t> та </a:t>
            </a:r>
            <a:r>
              <a:rPr lang="ru-RU" sz="2200" b="1" dirty="0" err="1">
                <a:solidFill>
                  <a:srgbClr val="CC0066"/>
                </a:solidFill>
                <a:latin typeface="Calibri" pitchFamily="34" charset="0"/>
              </a:rPr>
              <a:t>виховання</a:t>
            </a:r>
            <a:r>
              <a:rPr lang="ru-RU" sz="2200" b="1" dirty="0">
                <a:latin typeface="Calibri" pitchFamily="34" charset="0"/>
              </a:rPr>
              <a:t>, </a:t>
            </a:r>
            <a:r>
              <a:rPr lang="ru-RU" sz="2200" b="1" dirty="0" err="1">
                <a:latin typeface="Calibri" pitchFamily="34" charset="0"/>
              </a:rPr>
              <a:t>внесення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елементів</a:t>
            </a:r>
            <a:r>
              <a:rPr lang="ru-RU" sz="2200" b="1" dirty="0">
                <a:latin typeface="Calibri" pitchFamily="34" charset="0"/>
              </a:rPr>
              <a:t> нового, </a:t>
            </a:r>
            <a:r>
              <a:rPr lang="ru-RU" sz="2200" b="1" dirty="0" err="1">
                <a:latin typeface="Calibri" pitchFamily="34" charset="0"/>
              </a:rPr>
              <a:t>врахування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нових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smtClean="0">
                <a:latin typeface="Calibri" pitchFamily="34" charset="0"/>
              </a:rPr>
              <a:t>форм </a:t>
            </a:r>
            <a:r>
              <a:rPr lang="ru-RU" sz="2200" b="1" dirty="0" err="1" smtClean="0">
                <a:latin typeface="Calibri" pitchFamily="34" charset="0"/>
              </a:rPr>
              <a:t>комунікативних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зв’язків</a:t>
            </a:r>
            <a:r>
              <a:rPr lang="ru-RU" sz="2200" b="1" dirty="0">
                <a:latin typeface="Calibri" pitchFamily="34" charset="0"/>
              </a:rPr>
              <a:t> і </a:t>
            </a:r>
            <a:r>
              <a:rPr lang="ru-RU" sz="2200" b="1" dirty="0" err="1">
                <a:latin typeface="Calibri" pitchFamily="34" charset="0"/>
              </a:rPr>
              <a:t>способів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соціальної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організації</a:t>
            </a:r>
            <a:r>
              <a:rPr lang="ru-RU" sz="2200" b="1" dirty="0" smtClean="0">
                <a:latin typeface="Calibri" pitchFamily="34" charset="0"/>
              </a:rPr>
              <a:t>.</a:t>
            </a:r>
          </a:p>
          <a:p>
            <a:pPr lvl="0" algn="just"/>
            <a:endParaRPr lang="ru-RU" sz="2000" b="1" dirty="0">
              <a:effectLst/>
              <a:latin typeface="Calibri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I:\К+А+Р+Т+И+Н+К+И\вОПРОСИТЕЛЬНИЙ ЗНАК\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3"/>
            <a:ext cx="1697242" cy="20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СТЕПАЕРОБИКА</a:t>
            </a:r>
            <a:endParaRPr lang="ru-RU" sz="2800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948292"/>
            <a:ext cx="4752528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srgbClr val="CC0066"/>
                </a:solidFill>
                <a:latin typeface="Calibri" pitchFamily="34" charset="0"/>
              </a:rPr>
              <a:t>Степ-</a:t>
            </a:r>
            <a:r>
              <a:rPr lang="ru-RU" sz="2200" b="1" dirty="0" err="1" smtClean="0">
                <a:solidFill>
                  <a:srgbClr val="CC0066"/>
                </a:solidFill>
                <a:latin typeface="Calibri" pitchFamily="34" charset="0"/>
              </a:rPr>
              <a:t>аеробика</a:t>
            </a:r>
            <a:r>
              <a:rPr lang="ru-RU" sz="2200" b="1" dirty="0" smtClean="0">
                <a:latin typeface="Calibri" pitchFamily="34" charset="0"/>
              </a:rPr>
              <a:t> – комплекс </a:t>
            </a:r>
            <a:r>
              <a:rPr lang="ru-RU" sz="2200" b="1" dirty="0" err="1" smtClean="0">
                <a:latin typeface="Calibri" pitchFamily="34" charset="0"/>
              </a:rPr>
              <a:t>ритмічних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рухів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під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музичний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супровід</a:t>
            </a:r>
            <a:r>
              <a:rPr lang="ru-RU" sz="2200" b="1" dirty="0" smtClean="0">
                <a:latin typeface="Calibri" pitchFamily="34" charset="0"/>
              </a:rPr>
              <a:t> з </a:t>
            </a:r>
            <a:r>
              <a:rPr lang="ru-RU" sz="2200" b="1" dirty="0" err="1" smtClean="0">
                <a:latin typeface="Calibri" pitchFamily="34" charset="0"/>
              </a:rPr>
              <a:t>використанням</a:t>
            </a:r>
            <a:r>
              <a:rPr lang="ru-RU" sz="2200" b="1" dirty="0" smtClean="0">
                <a:latin typeface="Calibri" pitchFamily="34" charset="0"/>
              </a:rPr>
              <a:t> степ-платформ. </a:t>
            </a:r>
            <a:r>
              <a:rPr lang="ru-RU" sz="2200" b="1" dirty="0" err="1" smtClean="0">
                <a:latin typeface="Calibri" pitchFamily="34" charset="0"/>
              </a:rPr>
              <a:t>Під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</a:rPr>
              <a:t>час занять на степ-платформах </a:t>
            </a:r>
            <a:r>
              <a:rPr lang="ru-RU" sz="2200" b="1" dirty="0" err="1">
                <a:latin typeface="Calibri" pitchFamily="34" charset="0"/>
              </a:rPr>
              <a:t>покращується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вентиляція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легенів</a:t>
            </a:r>
            <a:r>
              <a:rPr lang="ru-RU" sz="2200" b="1" dirty="0">
                <a:latin typeface="Calibri" pitchFamily="34" charset="0"/>
              </a:rPr>
              <a:t>, </a:t>
            </a:r>
            <a:r>
              <a:rPr lang="ru-RU" sz="2200" b="1" dirty="0" err="1">
                <a:latin typeface="Calibri" pitchFamily="34" charset="0"/>
              </a:rPr>
              <a:t>поступово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формуються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навички</a:t>
            </a:r>
            <a:r>
              <a:rPr lang="ru-RU" sz="2200" b="1" dirty="0">
                <a:latin typeface="Calibri" pitchFamily="34" charset="0"/>
              </a:rPr>
              <a:t> правильного </a:t>
            </a:r>
            <a:r>
              <a:rPr lang="ru-RU" sz="2200" b="1" dirty="0" err="1">
                <a:latin typeface="Calibri" pitchFamily="34" charset="0"/>
              </a:rPr>
              <a:t>дихання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під</a:t>
            </a:r>
            <a:r>
              <a:rPr lang="ru-RU" sz="2200" b="1" dirty="0">
                <a:latin typeface="Calibri" pitchFamily="34" charset="0"/>
              </a:rPr>
              <a:t> час </a:t>
            </a:r>
            <a:r>
              <a:rPr lang="ru-RU" sz="2200" b="1" dirty="0" err="1">
                <a:latin typeface="Calibri" pitchFamily="34" charset="0"/>
              </a:rPr>
              <a:t>рухів</a:t>
            </a:r>
            <a:r>
              <a:rPr lang="ru-RU" sz="2200" b="1" dirty="0">
                <a:latin typeface="Calibri" pitchFamily="34" charset="0"/>
              </a:rPr>
              <a:t>.</a:t>
            </a:r>
          </a:p>
        </p:txBody>
      </p:sp>
      <p:pic>
        <p:nvPicPr>
          <p:cNvPr id="4099" name="Picture 3" descr="C:\Users\admin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77" y="3695538"/>
            <a:ext cx="357491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3926"/>
            <a:ext cx="3521394" cy="234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C:\Users\admin\Desktop\5f965ac32d0d4043220ec3e0611cc78b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" y="972313"/>
            <a:ext cx="344085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depositphotos_136655438-stock-illustration-girl-engaged-in-physical-exer - копия (4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631208"/>
            <a:ext cx="1027267" cy="11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СА-ФІ-ДАНСЕ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43" y="764704"/>
            <a:ext cx="8640960" cy="18412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000" b="1" dirty="0" err="1">
                <a:solidFill>
                  <a:srgbClr val="CC0066"/>
                </a:solidFill>
                <a:latin typeface="Calibri" pitchFamily="34" charset="0"/>
              </a:rPr>
              <a:t>Танцювально-ігровая</a:t>
            </a:r>
            <a:r>
              <a:rPr lang="uk-UA" sz="2000" b="1" dirty="0">
                <a:solidFill>
                  <a:srgbClr val="CC0066"/>
                </a:solidFill>
                <a:latin typeface="Calibri" pitchFamily="34" charset="0"/>
              </a:rPr>
              <a:t> гімнастика «</a:t>
            </a:r>
            <a:r>
              <a:rPr lang="uk-UA" sz="2000" b="1" dirty="0" err="1">
                <a:solidFill>
                  <a:srgbClr val="CC0066"/>
                </a:solidFill>
                <a:latin typeface="Calibri" pitchFamily="34" charset="0"/>
              </a:rPr>
              <a:t>Са-Фі-Дансе</a:t>
            </a:r>
            <a:r>
              <a:rPr lang="uk-UA" sz="2000" b="1" dirty="0">
                <a:solidFill>
                  <a:srgbClr val="CC0066"/>
                </a:solidFill>
                <a:latin typeface="Calibri" pitchFamily="34" charset="0"/>
              </a:rPr>
              <a:t>» </a:t>
            </a:r>
            <a:r>
              <a:rPr lang="uk-UA" sz="2000" b="1" i="1" dirty="0">
                <a:latin typeface="Calibri" pitchFamily="34" charset="0"/>
              </a:rPr>
              <a:t>(автори Ж.Є. </a:t>
            </a:r>
            <a:r>
              <a:rPr lang="uk-UA" sz="2000" b="1" i="1" dirty="0" err="1">
                <a:latin typeface="Calibri" pitchFamily="34" charset="0"/>
              </a:rPr>
              <a:t>Фірільова</a:t>
            </a:r>
            <a:r>
              <a:rPr lang="uk-UA" sz="2000" b="1" i="1" dirty="0">
                <a:latin typeface="Calibri" pitchFamily="34" charset="0"/>
              </a:rPr>
              <a:t>, О.Г. </a:t>
            </a:r>
            <a:r>
              <a:rPr lang="uk-UA" sz="2000" b="1" i="1" dirty="0" err="1">
                <a:latin typeface="Calibri" pitchFamily="34" charset="0"/>
              </a:rPr>
              <a:t>Сайкіна</a:t>
            </a:r>
            <a:r>
              <a:rPr lang="uk-UA" sz="2000" b="1" i="1" dirty="0" smtClean="0">
                <a:latin typeface="Calibri" pitchFamily="34" charset="0"/>
              </a:rPr>
              <a:t>) </a:t>
            </a:r>
            <a:r>
              <a:rPr lang="uk-UA" sz="2000" b="1" dirty="0" smtClean="0">
                <a:latin typeface="Calibri" pitchFamily="34" charset="0"/>
              </a:rPr>
              <a:t>спрямована </a:t>
            </a:r>
            <a:r>
              <a:rPr lang="uk-UA" sz="2000" b="1" dirty="0">
                <a:latin typeface="Calibri" pitchFamily="34" charset="0"/>
              </a:rPr>
              <a:t>на </a:t>
            </a:r>
            <a:r>
              <a:rPr lang="uk-UA" sz="2000" b="1" dirty="0" smtClean="0">
                <a:latin typeface="Calibri" pitchFamily="34" charset="0"/>
              </a:rPr>
              <a:t>зміцнення здоров’я дошкільників, розвиток рухової активності, </a:t>
            </a:r>
            <a:r>
              <a:rPr lang="uk-UA" sz="2000" b="1" dirty="0">
                <a:latin typeface="Calibri" pitchFamily="34" charset="0"/>
              </a:rPr>
              <a:t>творчих, музично-танцювальних здібностей дітей та життєво-необхідних умінь і навичок на фоні позитивного психологічного настрою</a:t>
            </a:r>
            <a:r>
              <a:rPr lang="uk-UA" sz="2000" b="1" dirty="0" smtClean="0">
                <a:latin typeface="Calibri" pitchFamily="34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5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87" y="5883072"/>
            <a:ext cx="2448272" cy="7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80925"/>
            <a:ext cx="3816424" cy="2564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admin\Desktop\seminar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71475"/>
            <a:ext cx="3817117" cy="2536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depositphotos_136655438-stock-illustration-girl-engaged-in-physical-exer - копия (2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89" y="2295097"/>
            <a:ext cx="1266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ІГРОВИЙ СТРЕТЧИНГ</a:t>
            </a:r>
            <a:endParaRPr lang="ru-RU" sz="2800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4752528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000" b="1" dirty="0">
                <a:solidFill>
                  <a:srgbClr val="CC0066"/>
                </a:solidFill>
                <a:latin typeface="Calibri" pitchFamily="34" charset="0"/>
              </a:rPr>
              <a:t>Ігровий с</a:t>
            </a:r>
            <a:r>
              <a:rPr lang="ru-RU" sz="2000" b="1" dirty="0" err="1" smtClean="0">
                <a:solidFill>
                  <a:srgbClr val="CC0066"/>
                </a:solidFill>
                <a:latin typeface="Calibri" pitchFamily="34" charset="0"/>
              </a:rPr>
              <a:t>третчинг</a:t>
            </a:r>
            <a:r>
              <a:rPr lang="ru-RU" sz="2000" b="1" dirty="0" smtClean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- </a:t>
            </a:r>
            <a:r>
              <a:rPr lang="ru-RU" sz="2000" b="1" dirty="0" err="1" smtClean="0">
                <a:latin typeface="Calibri" pitchFamily="34" charset="0"/>
              </a:rPr>
              <a:t>це</a:t>
            </a:r>
            <a:r>
              <a:rPr lang="uk-UA" sz="2000" b="1" dirty="0" smtClean="0">
                <a:latin typeface="Calibri" pitchFamily="34" charset="0"/>
              </a:rPr>
              <a:t> с</a:t>
            </a:r>
            <a:r>
              <a:rPr lang="ru-RU" sz="2000" b="1" dirty="0" err="1" smtClean="0">
                <a:latin typeface="Calibri" pitchFamily="34" charset="0"/>
              </a:rPr>
              <a:t>истема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вправ</a:t>
            </a:r>
            <a:r>
              <a:rPr lang="ru-RU" sz="2000" b="1" dirty="0">
                <a:latin typeface="Calibri" pitchFamily="34" charset="0"/>
              </a:rPr>
              <a:t> на </a:t>
            </a:r>
            <a:r>
              <a:rPr lang="ru-RU" sz="2000" b="1" dirty="0" err="1">
                <a:latin typeface="Calibri" pitchFamily="34" charset="0"/>
              </a:rPr>
              <a:t>статичне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розтягнення</a:t>
            </a:r>
            <a:r>
              <a:rPr lang="ru-RU" sz="2000" b="1" dirty="0">
                <a:latin typeface="Calibri" pitchFamily="34" charset="0"/>
              </a:rPr>
              <a:t> хребта та </a:t>
            </a:r>
            <a:r>
              <a:rPr lang="ru-RU" sz="2000" b="1" dirty="0" err="1">
                <a:latin typeface="Calibri" pitchFamily="34" charset="0"/>
              </a:rPr>
              <a:t>м’язів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тіла</a:t>
            </a:r>
            <a:r>
              <a:rPr lang="ru-RU" sz="2000" b="1" dirty="0">
                <a:latin typeface="Calibri" pitchFamily="34" charset="0"/>
              </a:rPr>
              <a:t>. </a:t>
            </a:r>
            <a:r>
              <a:rPr lang="ru-RU" sz="2000" b="1" dirty="0" err="1">
                <a:latin typeface="Calibri" pitchFamily="34" charset="0"/>
              </a:rPr>
              <a:t>Ці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вправи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дають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змогу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запобігати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порушенню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постави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мають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оздоровчий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вплив</a:t>
            </a:r>
            <a:r>
              <a:rPr lang="ru-RU" sz="2000" b="1" dirty="0">
                <a:latin typeface="Calibri" pitchFamily="34" charset="0"/>
              </a:rPr>
              <a:t> на весь </a:t>
            </a:r>
            <a:r>
              <a:rPr lang="ru-RU" sz="2000" b="1" dirty="0" err="1">
                <a:latin typeface="Calibri" pitchFamily="34" charset="0"/>
              </a:rPr>
              <a:t>організм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допомагають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активізувати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його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захисні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сили</a:t>
            </a:r>
            <a:r>
              <a:rPr lang="ru-RU" sz="2000" b="1" dirty="0">
                <a:latin typeface="Calibri" pitchFamily="34" charset="0"/>
              </a:rPr>
              <a:t>. </a:t>
            </a:r>
            <a:r>
              <a:rPr lang="ru-RU" sz="2000" b="1" dirty="0" err="1">
                <a:latin typeface="Calibri" pitchFamily="34" charset="0"/>
              </a:rPr>
              <a:t>Крім</a:t>
            </a:r>
            <a:r>
              <a:rPr lang="ru-RU" sz="2000" b="1" dirty="0">
                <a:latin typeface="Calibri" pitchFamily="34" charset="0"/>
              </a:rPr>
              <a:t> того, </a:t>
            </a:r>
            <a:r>
              <a:rPr lang="ru-RU" sz="2000" b="1" dirty="0" err="1">
                <a:latin typeface="Calibri" pitchFamily="34" charset="0"/>
              </a:rPr>
              <a:t>стретчинг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використовується</a:t>
            </a:r>
            <a:r>
              <a:rPr lang="ru-RU" sz="2000" b="1" dirty="0">
                <a:latin typeface="Calibri" pitchFamily="34" charset="0"/>
              </a:rPr>
              <a:t> для </a:t>
            </a:r>
            <a:r>
              <a:rPr lang="ru-RU" sz="2000" b="1" dirty="0" err="1">
                <a:latin typeface="Calibri" pitchFamily="34" charset="0"/>
              </a:rPr>
              <a:t>профілактики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плоскостопості</a:t>
            </a:r>
            <a:r>
              <a:rPr lang="ru-RU" sz="2000" b="1" dirty="0">
                <a:latin typeface="Calibri" pitchFamily="34" charset="0"/>
              </a:rPr>
              <a:t>.</a:t>
            </a:r>
          </a:p>
        </p:txBody>
      </p:sp>
      <p:pic>
        <p:nvPicPr>
          <p:cNvPr id="6146" name="Picture 2" descr="C:\User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50" y="915292"/>
            <a:ext cx="3091253" cy="2801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ІГРОВИЙ СТРЕТЧИНГ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29" y="3933056"/>
            <a:ext cx="3791694" cy="253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ІГРОВИЙ СТРЕТЧИН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73" y="3742393"/>
            <a:ext cx="3644083" cy="243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stretching-deti-mitin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14" y="2979453"/>
            <a:ext cx="4448027" cy="11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ДИХАЛЬНА І ЗВУКОВА ГІМНАСТИКА</a:t>
            </a:r>
            <a:endParaRPr lang="ru-RU" sz="2800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05064"/>
            <a:ext cx="792088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err="1">
                <a:latin typeface="Calibri" pitchFamily="34" charset="0"/>
              </a:rPr>
              <a:t>Важливим</a:t>
            </a:r>
            <a:r>
              <a:rPr lang="ru-RU" sz="2000" b="1" dirty="0">
                <a:latin typeface="Calibri" pitchFamily="34" charset="0"/>
              </a:rPr>
              <a:t> аспектом у </a:t>
            </a:r>
            <a:r>
              <a:rPr lang="ru-RU" sz="2000" b="1" dirty="0" err="1">
                <a:latin typeface="Calibri" pitchFamily="34" charset="0"/>
              </a:rPr>
              <a:t>фізичному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становленні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дошкільників</a:t>
            </a:r>
            <a:r>
              <a:rPr lang="ru-RU" sz="2000" b="1" dirty="0">
                <a:latin typeface="Calibri" pitchFamily="34" charset="0"/>
              </a:rPr>
              <a:t> є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 err="1">
                <a:latin typeface="Calibri" pitchFamily="34" charset="0"/>
              </a:rPr>
              <a:t>вміння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регулювати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своє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дихання</a:t>
            </a:r>
            <a:r>
              <a:rPr lang="ru-RU" sz="2000" b="1" dirty="0">
                <a:latin typeface="Calibri" pitchFamily="34" charset="0"/>
              </a:rPr>
              <a:t>. </a:t>
            </a:r>
            <a:r>
              <a:rPr lang="ru-RU" sz="2000" b="1" dirty="0" err="1">
                <a:latin typeface="Calibri" pitchFamily="34" charset="0"/>
              </a:rPr>
              <a:t>Таку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фізіологічну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здатність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забезпечують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вправи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що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пов’язані</a:t>
            </a:r>
            <a:r>
              <a:rPr lang="ru-RU" sz="2000" b="1" dirty="0">
                <a:latin typeface="Calibri" pitchFamily="34" charset="0"/>
              </a:rPr>
              <a:t> з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дихальною</a:t>
            </a:r>
            <a:r>
              <a:rPr lang="ru-RU" sz="2000" b="1" dirty="0">
                <a:latin typeface="Calibri" pitchFamily="34" charset="0"/>
              </a:rPr>
              <a:t> та 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звуковою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гімнастикою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якіє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своєрідною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розрядкою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нервової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системи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допомагають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долати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емоційне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напруження</a:t>
            </a:r>
            <a:r>
              <a:rPr lang="ru-RU" sz="2000" b="1" dirty="0">
                <a:latin typeface="Calibri" pitchFamily="34" charset="0"/>
              </a:rPr>
              <a:t>, а </a:t>
            </a:r>
            <a:r>
              <a:rPr lang="ru-RU" sz="2000" b="1" dirty="0" err="1">
                <a:latin typeface="Calibri" pitchFamily="34" charset="0"/>
              </a:rPr>
              <a:t>також</a:t>
            </a:r>
            <a:r>
              <a:rPr lang="ru-RU" sz="2000" b="1" dirty="0">
                <a:latin typeface="Calibri" pitchFamily="34" charset="0"/>
              </a:rPr>
              <a:t> є хорошим </a:t>
            </a:r>
            <a:r>
              <a:rPr lang="ru-RU" sz="2000" b="1" dirty="0" err="1">
                <a:latin typeface="Calibri" pitchFamily="34" charset="0"/>
              </a:rPr>
              <a:t>засобом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профілактики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захворювань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верхніх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дихальних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шляхів</a:t>
            </a:r>
            <a:r>
              <a:rPr lang="ru-RU" sz="2000" b="1" dirty="0">
                <a:latin typeface="Calibri" pitchFamily="34" charset="0"/>
              </a:rPr>
              <a:t>.</a:t>
            </a:r>
          </a:p>
        </p:txBody>
      </p:sp>
      <p:pic>
        <p:nvPicPr>
          <p:cNvPr id="7170" name="Picture 2" descr="C:\Users\admin\Desktop\deti-sidya-na-kovre-duyut-na-igrushechnye-chashech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56511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admin\Desktop\437400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5242"/>
            <a:ext cx="4024936" cy="275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ПК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24733"/>
            <a:ext cx="21431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7920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6264"/>
            <a:ext cx="8542973" cy="60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63688" y="188641"/>
            <a:ext cx="5688632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ЗДОРОВ’ЯЗБЕРЕЖЕННЯ</a:t>
            </a:r>
            <a:endParaRPr lang="ru-RU" sz="3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978" y="836712"/>
            <a:ext cx="8595457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err="1">
                <a:latin typeface="Calibri" pitchFamily="34" charset="0"/>
              </a:rPr>
              <a:t>Модернізація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освітньої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галузі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що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відбувається</a:t>
            </a:r>
            <a:r>
              <a:rPr lang="ru-RU" sz="2000" b="1" dirty="0">
                <a:latin typeface="Calibri" pitchFamily="34" charset="0"/>
              </a:rPr>
              <a:t> в </a:t>
            </a:r>
            <a:r>
              <a:rPr lang="ru-RU" sz="2000" b="1" dirty="0" err="1">
                <a:latin typeface="Calibri" pitchFamily="34" charset="0"/>
              </a:rPr>
              <a:t>державі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має</a:t>
            </a:r>
            <a:r>
              <a:rPr lang="ru-RU" sz="2000" b="1" dirty="0">
                <a:latin typeface="Calibri" pitchFamily="34" charset="0"/>
              </a:rPr>
              <a:t> на </a:t>
            </a:r>
            <a:r>
              <a:rPr lang="ru-RU" sz="2000" b="1" dirty="0" err="1">
                <a:latin typeface="Calibri" pitchFamily="34" charset="0"/>
              </a:rPr>
              <a:t>меті</a:t>
            </a:r>
            <a:r>
              <a:rPr lang="ru-RU" sz="2000" b="1" dirty="0">
                <a:latin typeface="Calibri" pitchFamily="34" charset="0"/>
              </a:rPr>
              <a:t/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створення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умов для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особистісного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розвитку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та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самореалізації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кожного</a:t>
            </a:r>
            <a:br>
              <a:rPr lang="ru-RU" sz="2000" b="1" dirty="0">
                <a:solidFill>
                  <a:srgbClr val="CC0066"/>
                </a:solidFill>
                <a:latin typeface="Calibri" pitchFamily="34" charset="0"/>
              </a:rPr>
            </a:b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громадянина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України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.</a:t>
            </a:r>
            <a:r>
              <a:rPr lang="ru-RU" sz="2000" b="1" dirty="0">
                <a:latin typeface="Calibri" pitchFamily="34" charset="0"/>
              </a:rPr>
              <a:t> Одним </a:t>
            </a:r>
            <a:r>
              <a:rPr lang="ru-RU" sz="2000" b="1" dirty="0" err="1">
                <a:latin typeface="Calibri" pitchFamily="34" charset="0"/>
              </a:rPr>
              <a:t>із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шляхів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досягнення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цієї</a:t>
            </a:r>
            <a:r>
              <a:rPr lang="ru-RU" sz="2000" b="1" dirty="0">
                <a:latin typeface="Calibri" pitchFamily="34" charset="0"/>
              </a:rPr>
              <a:t> мети є </a:t>
            </a:r>
            <a:r>
              <a:rPr lang="ru-RU" sz="2000" b="1" dirty="0" err="1">
                <a:latin typeface="Calibri" pitchFamily="34" charset="0"/>
              </a:rPr>
              <a:t>виховання</a:t>
            </a:r>
            <a:r>
              <a:rPr lang="ru-RU" sz="2000" b="1" dirty="0">
                <a:latin typeface="Calibri" pitchFamily="34" charset="0"/>
              </a:rPr>
              <a:t> у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 err="1">
                <a:latin typeface="Calibri" pitchFamily="34" charset="0"/>
              </a:rPr>
              <a:t>молоді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відповідального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ставлення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до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власного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здоров’я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та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здоров’я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інших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CC0066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людей </a:t>
            </a:r>
            <a:r>
              <a:rPr lang="ru-RU" sz="2000" b="1" dirty="0">
                <a:latin typeface="Calibri" pitchFamily="34" charset="0"/>
              </a:rPr>
              <a:t>як до </a:t>
            </a:r>
            <a:r>
              <a:rPr lang="ru-RU" sz="2000" b="1" dirty="0" err="1">
                <a:latin typeface="Calibri" pitchFamily="34" charset="0"/>
              </a:rPr>
              <a:t>найвищої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індивідуальної</a:t>
            </a:r>
            <a:r>
              <a:rPr lang="ru-RU" sz="2000" b="1" dirty="0">
                <a:latin typeface="Calibri" pitchFamily="34" charset="0"/>
              </a:rPr>
              <a:t> і </a:t>
            </a:r>
            <a:r>
              <a:rPr lang="ru-RU" sz="2000" b="1" dirty="0" err="1">
                <a:latin typeface="Calibri" pitchFamily="34" charset="0"/>
              </a:rPr>
              <a:t>суспільної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цінності</a:t>
            </a:r>
            <a:r>
              <a:rPr lang="ru-RU" sz="2000" b="1" dirty="0">
                <a:latin typeface="Calibri" pitchFamily="34" charset="0"/>
              </a:rPr>
              <a:t>. </a:t>
            </a:r>
            <a:endParaRPr lang="ru-RU" sz="2000" b="1" dirty="0" smtClean="0">
              <a:latin typeface="Calibri" pitchFamily="34" charset="0"/>
            </a:endParaRPr>
          </a:p>
          <a:p>
            <a:pPr lvl="0" algn="just"/>
            <a:r>
              <a:rPr lang="ru-RU" sz="2000" b="1" dirty="0" err="1" smtClean="0">
                <a:latin typeface="Calibri" pitchFamily="34" charset="0"/>
              </a:rPr>
              <a:t>Однак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smtClean="0">
                <a:latin typeface="Calibri" pitchFamily="34" charset="0"/>
              </a:rPr>
              <a:t>на </a:t>
            </a:r>
            <a:r>
              <a:rPr lang="ru-RU" sz="2000" b="1" dirty="0" err="1" smtClean="0">
                <a:latin typeface="Calibri" pitchFamily="34" charset="0"/>
              </a:rPr>
              <a:t>сьогодні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гостро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стає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питання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впровадження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здоров’язбережувальних </a:t>
            </a:r>
            <a:r>
              <a:rPr lang="ru-RU" sz="2000" b="1" dirty="0" err="1" smtClean="0">
                <a:latin typeface="Calibri" pitchFamily="34" charset="0"/>
              </a:rPr>
              <a:t>педагогічних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технологій</a:t>
            </a:r>
            <a:r>
              <a:rPr lang="ru-RU" sz="2000" b="1" dirty="0">
                <a:latin typeface="Calibri" pitchFamily="34" charset="0"/>
              </a:rPr>
              <a:t> в </a:t>
            </a:r>
            <a:r>
              <a:rPr lang="ru-RU" sz="2000" b="1" dirty="0" err="1">
                <a:latin typeface="Calibri" pitchFamily="34" charset="0"/>
              </a:rPr>
              <a:t>освітнє</a:t>
            </a:r>
            <a:r>
              <a:rPr lang="ru-RU" sz="2000" b="1" dirty="0">
                <a:latin typeface="Calibri" pitchFamily="34" charset="0"/>
              </a:rPr>
              <a:t> та </a:t>
            </a:r>
            <a:r>
              <a:rPr lang="ru-RU" sz="2000" b="1" dirty="0" err="1">
                <a:latin typeface="Calibri" pitchFamily="34" charset="0"/>
              </a:rPr>
              <a:t>виховнє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середовище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навчального</a:t>
            </a:r>
            <a:r>
              <a:rPr lang="ru-RU" sz="2000" b="1" dirty="0" smtClean="0">
                <a:latin typeface="Calibri" pitchFamily="34" charset="0"/>
              </a:rPr>
              <a:t> закладу</a:t>
            </a:r>
            <a:r>
              <a:rPr lang="ru-RU" sz="2000" b="1" dirty="0">
                <a:latin typeface="Calibri" pitchFamily="34" charset="0"/>
              </a:rPr>
              <a:t>.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Здоровʼязбережувальні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технології</a:t>
            </a:r>
            <a:r>
              <a:rPr lang="ru-RU" sz="2000" b="1" dirty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- </a:t>
            </a:r>
            <a:r>
              <a:rPr lang="ru-RU" sz="2000" b="1" dirty="0" err="1">
                <a:latin typeface="Calibri" pitchFamily="34" charset="0"/>
              </a:rPr>
              <a:t>це</a:t>
            </a:r>
            <a:r>
              <a:rPr lang="ru-RU" sz="2000" b="1" dirty="0">
                <a:latin typeface="Calibri" pitchFamily="34" charset="0"/>
              </a:rPr>
              <a:t> система </a:t>
            </a:r>
            <a:r>
              <a:rPr lang="ru-RU" sz="2000" b="1" dirty="0" err="1">
                <a:latin typeface="Calibri" pitchFamily="34" charset="0"/>
              </a:rPr>
              <a:t>заходів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що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включає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взаємозвʼязок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і </a:t>
            </a:r>
            <a:r>
              <a:rPr lang="ru-RU" sz="2000" b="1" dirty="0" err="1">
                <a:latin typeface="Calibri" pitchFamily="34" charset="0"/>
              </a:rPr>
              <a:t>взаємодію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всіх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факторів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освітнього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середовища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спрямованих</a:t>
            </a:r>
            <a:r>
              <a:rPr lang="ru-RU" sz="2000" b="1" dirty="0" smtClean="0">
                <a:latin typeface="Calibri" pitchFamily="34" charset="0"/>
              </a:rPr>
              <a:t> на </a:t>
            </a:r>
            <a:r>
              <a:rPr lang="ru-RU" sz="2000" b="1" dirty="0" err="1">
                <a:latin typeface="Calibri" pitchFamily="34" charset="0"/>
              </a:rPr>
              <a:t>збереження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здоров'я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дитини</a:t>
            </a:r>
            <a:r>
              <a:rPr lang="ru-RU" sz="2000" b="1" dirty="0">
                <a:latin typeface="Calibri" pitchFamily="34" charset="0"/>
              </a:rPr>
              <a:t> на </a:t>
            </a:r>
            <a:r>
              <a:rPr lang="ru-RU" sz="2000" b="1" dirty="0" err="1">
                <a:latin typeface="Calibri" pitchFamily="34" charset="0"/>
              </a:rPr>
              <a:t>всіх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етапах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її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навчання</a:t>
            </a:r>
            <a:r>
              <a:rPr lang="ru-RU" sz="2000" b="1" dirty="0">
                <a:latin typeface="Calibri" pitchFamily="34" charset="0"/>
              </a:rPr>
              <a:t> і </a:t>
            </a:r>
            <a:r>
              <a:rPr lang="ru-RU" sz="2000" b="1" dirty="0" err="1">
                <a:latin typeface="Calibri" pitchFamily="34" charset="0"/>
              </a:rPr>
              <a:t>розвитку</a:t>
            </a:r>
            <a:r>
              <a:rPr lang="ru-RU" sz="2000" b="1" dirty="0">
                <a:latin typeface="Calibri" pitchFamily="34" charset="0"/>
              </a:rPr>
              <a:t>. </a:t>
            </a:r>
            <a:endParaRPr lang="ru-RU" sz="2000" b="1" dirty="0" smtClean="0">
              <a:latin typeface="Calibri" pitchFamily="34" charset="0"/>
            </a:endParaRPr>
          </a:p>
          <a:p>
            <a:pPr lvl="0" algn="just"/>
            <a:r>
              <a:rPr lang="ru-RU" sz="2000" b="1" dirty="0" smtClean="0">
                <a:latin typeface="Calibri" pitchFamily="34" charset="0"/>
              </a:rPr>
              <a:t>Система </a:t>
            </a:r>
            <a:r>
              <a:rPr lang="ru-RU" sz="2000" b="1" dirty="0" err="1">
                <a:latin typeface="Calibri" pitchFamily="34" charset="0"/>
              </a:rPr>
              <a:t>профілактичної</a:t>
            </a:r>
            <a:r>
              <a:rPr lang="ru-RU" sz="2000" b="1" dirty="0">
                <a:latin typeface="Calibri" pitchFamily="34" charset="0"/>
              </a:rPr>
              <a:t> та </a:t>
            </a:r>
            <a:r>
              <a:rPr lang="ru-RU" sz="2000" b="1" dirty="0" err="1">
                <a:latin typeface="Calibri" pitchFamily="34" charset="0"/>
              </a:rPr>
              <a:t>корекційної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роботи</a:t>
            </a:r>
            <a:r>
              <a:rPr lang="ru-RU" sz="2000" b="1" dirty="0">
                <a:latin typeface="Calibri" pitchFamily="34" charset="0"/>
              </a:rPr>
              <a:t> з </a:t>
            </a:r>
            <a:r>
              <a:rPr lang="ru-RU" sz="2000" b="1" dirty="0" err="1">
                <a:latin typeface="Calibri" pitchFamily="34" charset="0"/>
              </a:rPr>
              <a:t>оздоровлення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дошкільнят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приділяє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особливу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увагу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впровадженню</a:t>
            </a:r>
            <a:r>
              <a:rPr lang="ru-RU" sz="2000" b="1" dirty="0">
                <a:latin typeface="Calibri" pitchFamily="34" charset="0"/>
              </a:rPr>
              <a:t> в </a:t>
            </a:r>
            <a:r>
              <a:rPr lang="ru-RU" sz="2000" b="1" dirty="0" err="1">
                <a:latin typeface="Calibri" pitchFamily="34" charset="0"/>
              </a:rPr>
              <a:t>освітньо-виховний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процес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CC0066"/>
                </a:solidFill>
                <a:latin typeface="Calibri" pitchFamily="34" charset="0"/>
              </a:rPr>
              <a:t>інноваційних</a:t>
            </a:r>
            <a:r>
              <a:rPr lang="ru-RU" sz="2000" b="1" dirty="0" smtClean="0">
                <a:solidFill>
                  <a:srgbClr val="CC0066"/>
                </a:solidFill>
                <a:latin typeface="Calibri" pitchFamily="34" charset="0"/>
              </a:rPr>
              <a:t> здоров’язбережувальних </a:t>
            </a:r>
            <a:r>
              <a:rPr lang="ru-RU" sz="2000" b="1" dirty="0" err="1">
                <a:solidFill>
                  <a:srgbClr val="CC0066"/>
                </a:solidFill>
                <a:latin typeface="Calibri" pitchFamily="34" charset="0"/>
              </a:rPr>
              <a:t>технологій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які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забезпечують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можливість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проводити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оздоровлення</a:t>
            </a:r>
            <a:r>
              <a:rPr lang="ru-RU" sz="2000" b="1" dirty="0">
                <a:latin typeface="Calibri" pitchFamily="34" charset="0"/>
              </a:rPr>
              <a:t> в </a:t>
            </a:r>
            <a:r>
              <a:rPr lang="ru-RU" sz="2000" b="1" dirty="0" err="1">
                <a:latin typeface="Calibri" pitchFamily="34" charset="0"/>
              </a:rPr>
              <a:t>цікавих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різноманітних</a:t>
            </a:r>
            <a:r>
              <a:rPr lang="ru-RU" sz="2000" b="1" dirty="0">
                <a:latin typeface="Calibri" pitchFamily="34" charset="0"/>
              </a:rPr>
              <a:t> формах, </a:t>
            </a:r>
            <a:r>
              <a:rPr lang="ru-RU" sz="2000" b="1" dirty="0" err="1">
                <a:latin typeface="Calibri" pitchFamily="34" charset="0"/>
              </a:rPr>
              <a:t>забезпечують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фізичне</a:t>
            </a:r>
            <a:r>
              <a:rPr lang="ru-RU" sz="2000" b="1" dirty="0">
                <a:latin typeface="Calibri" pitchFamily="34" charset="0"/>
              </a:rPr>
              <a:t> та </a:t>
            </a:r>
            <a:r>
              <a:rPr lang="ru-RU" sz="2000" b="1" dirty="0" err="1">
                <a:latin typeface="Calibri" pitchFamily="34" charset="0"/>
              </a:rPr>
              <a:t>психічне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здоров’я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малюків</a:t>
            </a:r>
            <a:r>
              <a:rPr lang="ru-RU" sz="2000" b="1" dirty="0">
                <a:latin typeface="Calibri" pitchFamily="34" charset="0"/>
              </a:rPr>
              <a:t>.</a:t>
            </a:r>
            <a:endParaRPr lang="ru-RU" sz="2000" b="1" dirty="0" smtClean="0">
              <a:latin typeface="Calibri" pitchFamily="34" charset="0"/>
            </a:endParaRPr>
          </a:p>
        </p:txBody>
      </p:sp>
      <p:pic>
        <p:nvPicPr>
          <p:cNvPr id="2050" name="Picture 2" descr="I:\К+А+Р+Т+И+Н+К+И\вОПРОСИТЕЛЬНИЙ ЗНАК\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78933"/>
            <a:ext cx="829444" cy="122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63688" y="188641"/>
            <a:ext cx="5688632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ФІТОТЕРАПІЯ</a:t>
            </a:r>
            <a:endParaRPr lang="ru-RU" sz="3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978" y="836712"/>
            <a:ext cx="8595457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Одним із різновидів новітніх засобів здоров’язберігаючих технологій є </a:t>
            </a:r>
            <a:r>
              <a:rPr lang="uk-UA" sz="20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фітотерапія</a:t>
            </a:r>
            <a:r>
              <a:rPr lang="uk-UA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застосування якої пов’язане із використанням лікарських рослин, настоїв, чаїв. Такі заходи </a:t>
            </a:r>
            <a:r>
              <a:rPr lang="uk-UA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перспектичного</a:t>
            </a:r>
            <a:r>
              <a:rPr lang="uk-UA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оздоровлення, як</a:t>
            </a:r>
            <a:br>
              <a:rPr lang="uk-UA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правило, спрямовані на профілактичне зміцнення та збереження не </a:t>
            </a:r>
            <a:r>
              <a:rPr lang="uk-UA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лише фізичного </a:t>
            </a:r>
            <a:r>
              <a:rPr lang="uk-UA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самопочуття дошкільників, але і забезпечення емоційної рівноваги в нервовій системі, покращення роботи фізіологічних структур дитячого організму.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Техніка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супроводжується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релаксаційним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ефектом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забезпечує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душевний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спокій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гармонію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внутрішньому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світі</a:t>
            </a:r>
            <a:r>
              <a:rPr lang="ru-RU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дитини</a:t>
            </a:r>
            <a:r>
              <a:rPr lang="ru-RU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5" descr="C:\Users\admin\Desktop\1_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1" y="3645024"/>
            <a:ext cx="3667114" cy="2452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89110"/>
            <a:ext cx="3624305" cy="2428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645024"/>
            <a:ext cx="8329642" cy="27926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  </a:t>
            </a:r>
            <a:endParaRPr lang="ru-RU" sz="2800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МАСАЖ</a:t>
            </a:r>
            <a:br>
              <a:rPr lang="uk-UA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526" y="764704"/>
            <a:ext cx="854995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4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uk-UA" sz="24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менш корисним та цікавим для дошкільників є </a:t>
            </a:r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масаж</a:t>
            </a:r>
            <a:r>
              <a:rPr lang="uk-UA" sz="24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4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який виступає </a:t>
            </a:r>
            <a:r>
              <a:rPr lang="uk-UA" sz="24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пасивним видом гімнастики, сприяє формуванню </a:t>
            </a:r>
            <a:r>
              <a:rPr lang="uk-UA" sz="24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опорно-рухового </a:t>
            </a:r>
            <a:r>
              <a:rPr lang="uk-UA" sz="24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апарату, підвищує тонус м’язів дитячого організму, </a:t>
            </a:r>
            <a:r>
              <a:rPr lang="uk-UA" sz="24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забезпечує розвиток </a:t>
            </a:r>
            <a:r>
              <a:rPr lang="uk-UA" sz="24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пластики тіла. </a:t>
            </a:r>
            <a:endParaRPr lang="ru-RU" sz="24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Users\admin\Desktop\1448880114_img_2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6" y="3490417"/>
            <a:ext cx="3321115" cy="2214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C:\Users\admin\Desktop\1448880362_img_239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60" y="2564904"/>
            <a:ext cx="3280708" cy="2187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1448880199_img_23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30" y="4301961"/>
            <a:ext cx="3035575" cy="2026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501008"/>
            <a:ext cx="8329642" cy="2232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lvl="0" indent="0" algn="just">
              <a:buNone/>
            </a:pPr>
            <a:r>
              <a:rPr lang="uk-UA" sz="2000" b="1" dirty="0">
                <a:latin typeface="Calibri" pitchFamily="34" charset="0"/>
              </a:rPr>
              <a:t>Модернізованим підходом на сьогодні вважається використання</a:t>
            </a:r>
            <a:br>
              <a:rPr lang="uk-UA" sz="2000" b="1" dirty="0">
                <a:latin typeface="Calibri" pitchFamily="34" charset="0"/>
              </a:rPr>
            </a:br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спелеотерапії</a:t>
            </a:r>
            <a:r>
              <a:rPr lang="uk-UA" sz="2000" b="1" dirty="0">
                <a:latin typeface="Calibri" pitchFamily="34" charset="0"/>
              </a:rPr>
              <a:t>, яка є </a:t>
            </a:r>
            <a:r>
              <a:rPr lang="uk-UA" sz="2000" b="1" dirty="0" err="1">
                <a:latin typeface="Calibri" pitchFamily="34" charset="0"/>
              </a:rPr>
              <a:t>немедикаментозним</a:t>
            </a:r>
            <a:r>
              <a:rPr lang="uk-UA" sz="2000" b="1" dirty="0">
                <a:latin typeface="Calibri" pitchFamily="34" charset="0"/>
              </a:rPr>
              <a:t> методом лікування, різновидом </a:t>
            </a:r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кліматотерапії</a:t>
            </a:r>
            <a:r>
              <a:rPr lang="uk-UA" sz="2000" b="1" dirty="0">
                <a:latin typeface="Calibri" pitchFamily="34" charset="0"/>
              </a:rPr>
              <a:t>. </a:t>
            </a:r>
            <a:r>
              <a:rPr lang="ru-RU" sz="2000" b="1" dirty="0">
                <a:latin typeface="Calibri" pitchFamily="34" charset="0"/>
              </a:rPr>
              <a:t>Вона </a:t>
            </a:r>
            <a:r>
              <a:rPr lang="ru-RU" sz="2000" b="1" dirty="0" err="1">
                <a:latin typeface="Calibri" pitchFamily="34" charset="0"/>
              </a:rPr>
              <a:t>полягає</a:t>
            </a:r>
            <a:r>
              <a:rPr lang="ru-RU" sz="2000" b="1" dirty="0">
                <a:latin typeface="Calibri" pitchFamily="34" charset="0"/>
              </a:rPr>
              <a:t> у </a:t>
            </a:r>
            <a:r>
              <a:rPr lang="ru-RU" sz="2000" b="1" dirty="0" err="1">
                <a:latin typeface="Calibri" pitchFamily="34" charset="0"/>
              </a:rPr>
              <a:t>тривалому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перебуванні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дітей</a:t>
            </a:r>
            <a:r>
              <a:rPr lang="ru-RU" sz="2000" b="1" dirty="0" smtClean="0">
                <a:latin typeface="Calibri" pitchFamily="34" charset="0"/>
              </a:rPr>
              <a:t> в </a:t>
            </a:r>
            <a:r>
              <a:rPr lang="ru-RU" sz="2000" b="1" dirty="0" err="1" smtClean="0">
                <a:latin typeface="Calibri" pitchFamily="34" charset="0"/>
              </a:rPr>
              <a:t>умовах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мікроклімату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печер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гротів</a:t>
            </a:r>
            <a:r>
              <a:rPr lang="ru-RU" sz="2000" b="1" dirty="0">
                <a:latin typeface="Calibri" pitchFamily="34" charset="0"/>
              </a:rPr>
              <a:t>, шахт. Як правило, </a:t>
            </a:r>
            <a:r>
              <a:rPr lang="ru-RU" sz="2000" b="1" dirty="0" err="1" smtClean="0">
                <a:latin typeface="Calibri" pitchFamily="34" charset="0"/>
              </a:rPr>
              <a:t>спелеотерапія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слугує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для </a:t>
            </a:r>
            <a:r>
              <a:rPr lang="ru-RU" sz="2000" b="1" dirty="0" err="1">
                <a:latin typeface="Calibri" pitchFamily="34" charset="0"/>
              </a:rPr>
              <a:t>профілактики</a:t>
            </a:r>
            <a:r>
              <a:rPr lang="ru-RU" sz="2000" b="1" dirty="0">
                <a:latin typeface="Calibri" pitchFamily="34" charset="0"/>
              </a:rPr>
              <a:t> та </a:t>
            </a:r>
            <a:r>
              <a:rPr lang="ru-RU" sz="2000" b="1" dirty="0" err="1">
                <a:latin typeface="Calibri" pitchFamily="34" charset="0"/>
              </a:rPr>
              <a:t>лікування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захворювань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дихальних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шляхів</a:t>
            </a:r>
            <a:r>
              <a:rPr lang="ru-RU" sz="2000" b="1" dirty="0" smtClean="0">
                <a:latin typeface="Calibri" pitchFamily="34" charset="0"/>
              </a:rPr>
              <a:t>, позитивно </a:t>
            </a:r>
            <a:r>
              <a:rPr lang="ru-RU" sz="2000" b="1" dirty="0" err="1">
                <a:latin typeface="Calibri" pitchFamily="34" charset="0"/>
              </a:rPr>
              <a:t>впливає</a:t>
            </a:r>
            <a:r>
              <a:rPr lang="ru-RU" sz="2000" b="1" dirty="0">
                <a:latin typeface="Calibri" pitchFamily="34" charset="0"/>
              </a:rPr>
              <a:t> на </a:t>
            </a:r>
            <a:r>
              <a:rPr lang="ru-RU" sz="2000" b="1" dirty="0" err="1">
                <a:latin typeface="Calibri" pitchFamily="34" charset="0"/>
              </a:rPr>
              <a:t>фізіологічні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процеси</a:t>
            </a:r>
            <a:r>
              <a:rPr lang="ru-RU" sz="2000" b="1" dirty="0">
                <a:latin typeface="Calibri" pitchFamily="34" charset="0"/>
              </a:rPr>
              <a:t> в </a:t>
            </a:r>
            <a:r>
              <a:rPr lang="ru-RU" sz="2000" b="1" dirty="0" err="1">
                <a:latin typeface="Calibri" pitchFamily="34" charset="0"/>
              </a:rPr>
              <a:t>нервовій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системі</a:t>
            </a:r>
            <a:r>
              <a:rPr lang="ru-RU" sz="2000" b="1" dirty="0">
                <a:latin typeface="Calibri" pitchFamily="34" charset="0"/>
              </a:rPr>
              <a:t>, </a:t>
            </a:r>
            <a:r>
              <a:rPr lang="ru-RU" sz="2000" b="1" dirty="0" err="1">
                <a:latin typeface="Calibri" pitchFamily="34" charset="0"/>
              </a:rPr>
              <a:t>покращує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розвиток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пізнавальних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</a:rPr>
              <a:t>мозкових</a:t>
            </a:r>
            <a:r>
              <a:rPr lang="ru-RU" sz="2000" b="1" dirty="0">
                <a:latin typeface="Calibri" pitchFamily="34" charset="0"/>
              </a:rPr>
              <a:t> структур.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611446" cy="221457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1" name="Picture 3" descr="C:\User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40696" cy="2555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180"/>
            <a:ext cx="3834557" cy="2546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СПЕЛЕОКІМНАТА</a:t>
            </a:r>
            <a:b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874824"/>
            <a:ext cx="4201756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Соляна лампа: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3333CC"/>
                </a:solidFill>
                <a:latin typeface="Calibri" pitchFamily="34" charset="0"/>
              </a:rPr>
              <a:t>зміцнює</a:t>
            </a:r>
            <a:r>
              <a:rPr lang="ru-RU" sz="2000" b="1" dirty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3333CC"/>
                </a:solidFill>
                <a:latin typeface="Calibri" pitchFamily="34" charset="0"/>
              </a:rPr>
              <a:t>імунітет</a:t>
            </a:r>
            <a:r>
              <a:rPr lang="ru-RU" sz="2000" b="1" dirty="0">
                <a:solidFill>
                  <a:srgbClr val="3333CC"/>
                </a:solidFill>
                <a:latin typeface="Calibri" pitchFamily="34" charset="0"/>
              </a:rPr>
              <a:t> і </a:t>
            </a:r>
            <a:r>
              <a:rPr lang="ru-RU" sz="2000" b="1" dirty="0" err="1">
                <a:solidFill>
                  <a:srgbClr val="3333CC"/>
                </a:solidFill>
                <a:latin typeface="Calibri" pitchFamily="34" charset="0"/>
              </a:rPr>
              <a:t>сприяє</a:t>
            </a:r>
            <a:r>
              <a:rPr lang="ru-RU" sz="2000" b="1" dirty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3333CC"/>
                </a:solidFill>
                <a:latin typeface="Calibri" pitchFamily="34" charset="0"/>
              </a:rPr>
              <a:t>зростанню</a:t>
            </a:r>
            <a:r>
              <a:rPr lang="ru-RU" sz="2000" b="1" dirty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3333CC"/>
                </a:solidFill>
                <a:latin typeface="Calibri" pitchFamily="34" charset="0"/>
              </a:rPr>
              <a:t>життєвого</a:t>
            </a:r>
            <a:r>
              <a:rPr lang="ru-RU" sz="2000" b="1" dirty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3333CC"/>
                </a:solidFill>
                <a:latin typeface="Calibri" pitchFamily="34" charset="0"/>
              </a:rPr>
              <a:t>тонусу;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9900"/>
                </a:solidFill>
                <a:latin typeface="Calibri" pitchFamily="34" charset="0"/>
              </a:rPr>
              <a:t>нормалізує</a:t>
            </a:r>
            <a:r>
              <a:rPr lang="ru-RU" sz="20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9900"/>
                </a:solidFill>
                <a:latin typeface="Calibri" pitchFamily="34" charset="0"/>
              </a:rPr>
              <a:t>гармонію</a:t>
            </a:r>
            <a:r>
              <a:rPr lang="ru-RU" sz="2000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9900"/>
                </a:solidFill>
                <a:latin typeface="Calibri" pitchFamily="34" charset="0"/>
              </a:rPr>
              <a:t>психічного</a:t>
            </a:r>
            <a:r>
              <a:rPr lang="ru-RU" sz="2000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  <a:latin typeface="Calibri" pitchFamily="34" charset="0"/>
              </a:rPr>
              <a:t>самопочуття</a:t>
            </a:r>
            <a:r>
              <a:rPr lang="ru-RU" sz="2000" b="1" dirty="0" smtClean="0">
                <a:solidFill>
                  <a:srgbClr val="009900"/>
                </a:solidFill>
                <a:latin typeface="Calibri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ініціює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</a:rPr>
              <a:t>опірність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</a:rPr>
              <a:t>організму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до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</a:rPr>
              <a:t>різного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роду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захворювань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;</a:t>
            </a:r>
            <a:endParaRPr lang="ru-RU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00FF"/>
                </a:solidFill>
                <a:latin typeface="Calibri" pitchFamily="34" charset="0"/>
              </a:rPr>
              <a:t>а </a:t>
            </a:r>
            <a:r>
              <a:rPr lang="ru-RU" sz="2000" b="1" dirty="0" err="1">
                <a:solidFill>
                  <a:srgbClr val="6600FF"/>
                </a:solidFill>
                <a:latin typeface="Calibri" pitchFamily="34" charset="0"/>
              </a:rPr>
              <a:t>також</a:t>
            </a:r>
            <a:r>
              <a:rPr lang="ru-RU" sz="2000" b="1" dirty="0">
                <a:solidFill>
                  <a:srgbClr val="6600FF"/>
                </a:solidFill>
                <a:latin typeface="Calibri" pitchFamily="34" charset="0"/>
              </a:rPr>
              <a:t> вельми </a:t>
            </a:r>
            <a:r>
              <a:rPr lang="ru-RU" sz="2000" b="1" dirty="0" err="1">
                <a:solidFill>
                  <a:srgbClr val="6600FF"/>
                </a:solidFill>
                <a:latin typeface="Calibri" pitchFamily="34" charset="0"/>
              </a:rPr>
              <a:t>дієва</a:t>
            </a:r>
            <a:r>
              <a:rPr lang="ru-RU" sz="2000" b="1" dirty="0">
                <a:solidFill>
                  <a:srgbClr val="6600FF"/>
                </a:solidFill>
                <a:latin typeface="Calibri" pitchFamily="34" charset="0"/>
              </a:rPr>
              <a:t> у </a:t>
            </a:r>
            <a:r>
              <a:rPr lang="ru-RU" sz="2000" b="1" dirty="0" err="1">
                <a:solidFill>
                  <a:srgbClr val="6600FF"/>
                </a:solidFill>
                <a:latin typeface="Calibri" pitchFamily="34" charset="0"/>
              </a:rPr>
              <a:t>боротьбі</a:t>
            </a:r>
            <a:r>
              <a:rPr lang="ru-RU" sz="2000" b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6600FF"/>
                </a:solidFill>
                <a:latin typeface="Calibri" pitchFamily="34" charset="0"/>
              </a:rPr>
              <a:t>зі</a:t>
            </a:r>
            <a:r>
              <a:rPr lang="ru-RU" sz="2000" b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6600FF"/>
                </a:solidFill>
                <a:latin typeface="Calibri" pitchFamily="34" charset="0"/>
              </a:rPr>
              <a:t>стресами</a:t>
            </a:r>
            <a:r>
              <a:rPr lang="ru-RU" sz="2000" b="1" dirty="0">
                <a:solidFill>
                  <a:srgbClr val="6600FF"/>
                </a:solidFill>
                <a:latin typeface="Calibri" pitchFamily="34" charset="0"/>
              </a:rPr>
              <a:t>, </a:t>
            </a:r>
            <a:r>
              <a:rPr lang="ru-RU" sz="2000" b="1" dirty="0" err="1">
                <a:solidFill>
                  <a:srgbClr val="6600FF"/>
                </a:solidFill>
                <a:latin typeface="Calibri" pitchFamily="34" charset="0"/>
              </a:rPr>
              <a:t>нервовими</a:t>
            </a:r>
            <a:r>
              <a:rPr lang="ru-RU" sz="2000" b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6600FF"/>
                </a:solidFill>
                <a:latin typeface="Calibri" pitchFamily="34" charset="0"/>
              </a:rPr>
              <a:t>потрясіннями</a:t>
            </a:r>
            <a:r>
              <a:rPr lang="ru-RU" sz="2000" b="1" dirty="0" smtClean="0">
                <a:solidFill>
                  <a:srgbClr val="6600FF"/>
                </a:solidFill>
                <a:latin typeface="Calibri" pitchFamily="34" charset="0"/>
              </a:rPr>
              <a:t>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FF0066"/>
                </a:solidFill>
                <a:latin typeface="Calibri" pitchFamily="34" charset="0"/>
              </a:rPr>
              <a:t>сприяє</a:t>
            </a:r>
            <a:r>
              <a:rPr lang="ru-RU" sz="2000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FF0066"/>
                </a:solidFill>
                <a:latin typeface="Calibri" pitchFamily="34" charset="0"/>
              </a:rPr>
              <a:t>спокійному</a:t>
            </a:r>
            <a:r>
              <a:rPr lang="ru-RU" sz="20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FF0066"/>
                </a:solidFill>
                <a:latin typeface="Calibri" pitchFamily="34" charset="0"/>
              </a:rPr>
              <a:t>дитячому</a:t>
            </a:r>
            <a:r>
              <a:rPr lang="ru-RU" sz="20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F0066"/>
                </a:solidFill>
                <a:latin typeface="Calibri" pitchFamily="34" charset="0"/>
              </a:rPr>
              <a:t>сну;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</a:rPr>
              <a:t>заглушає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вплив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електромагнітних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полів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створюються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при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роботі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різноманітних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приладів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пристроїв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</a:rPr>
              <a:t>механізмів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FF3300"/>
                </a:solidFill>
                <a:latin typeface="Calibri" pitchFamily="34" charset="0"/>
              </a:rPr>
              <a:t>знімає</a:t>
            </a:r>
            <a:r>
              <a:rPr lang="ru-RU" sz="2000" b="1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</a:rPr>
              <a:t>втому</a:t>
            </a:r>
            <a:r>
              <a:rPr lang="ru-RU" sz="2000" b="1" dirty="0" smtClean="0">
                <a:solidFill>
                  <a:srgbClr val="FF3300"/>
                </a:solidFill>
                <a:latin typeface="Calibri" pitchFamily="34" charset="0"/>
              </a:rPr>
              <a:t>.</a:t>
            </a:r>
            <a:endParaRPr lang="ru-RU" sz="2000" b="1" dirty="0">
              <a:solidFill>
                <a:srgbClr val="FF33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052736"/>
            <a:ext cx="3682752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alibri" pitchFamily="34" charset="0"/>
            </a:endParaRPr>
          </a:p>
          <a:p>
            <a:pPr algn="just"/>
            <a:endParaRPr lang="ru-RU" b="1" dirty="0" smtClean="0">
              <a:latin typeface="Calibri" pitchFamily="34" charset="0"/>
            </a:endParaRPr>
          </a:p>
          <a:p>
            <a:pPr algn="just"/>
            <a:endParaRPr lang="ru-RU" b="1" dirty="0" smtClean="0">
              <a:latin typeface="Calibri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Спелеокімната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це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приміщення</a:t>
            </a:r>
            <a:r>
              <a:rPr lang="ru-RU" b="1" dirty="0">
                <a:latin typeface="Calibri" pitchFamily="34" charset="0"/>
              </a:rPr>
              <a:t> в </a:t>
            </a:r>
            <a:r>
              <a:rPr lang="ru-RU" b="1" dirty="0" err="1">
                <a:latin typeface="Calibri" pitchFamily="34" charset="0"/>
              </a:rPr>
              <a:t>якому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знаходяться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соляні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лампи</a:t>
            </a:r>
            <a:r>
              <a:rPr lang="ru-RU" b="1" dirty="0">
                <a:latin typeface="Calibri" pitchFamily="34" charset="0"/>
              </a:rPr>
              <a:t>. </a:t>
            </a:r>
            <a:br>
              <a:rPr lang="ru-RU" b="1" dirty="0">
                <a:latin typeface="Calibri" pitchFamily="34" charset="0"/>
              </a:rPr>
            </a:br>
            <a:r>
              <a:rPr lang="ru-RU" b="1" dirty="0" err="1">
                <a:latin typeface="Calibri" pitchFamily="34" charset="0"/>
              </a:rPr>
              <a:t>Застосування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соляних</a:t>
            </a:r>
            <a:r>
              <a:rPr lang="ru-RU" b="1" dirty="0">
                <a:latin typeface="Calibri" pitchFamily="34" charset="0"/>
              </a:rPr>
              <a:t> ламп рекомендовано як для </a:t>
            </a:r>
            <a:r>
              <a:rPr lang="ru-RU" b="1" dirty="0" err="1">
                <a:latin typeface="Calibri" pitchFamily="34" charset="0"/>
              </a:rPr>
              <a:t>загального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зміцнення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організму</a:t>
            </a:r>
            <a:r>
              <a:rPr lang="ru-RU" b="1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400" b="1" i="1" spc="50" dirty="0">
              <a:ln w="0"/>
              <a:solidFill>
                <a:srgbClr val="0066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:\Users\admin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1427"/>
            <a:ext cx="380662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ГОРИЗОНТАЛЬНИЙ БАЛЕТ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uk-UA" sz="2200" b="1" dirty="0">
                <a:solidFill>
                  <a:srgbClr val="FF0000"/>
                </a:solidFill>
                <a:latin typeface="Calibri" pitchFamily="34" charset="0"/>
              </a:rPr>
              <a:t>Горизонтальний п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</a:rPr>
              <a:t>ластичн</a:t>
            </a:r>
            <a:r>
              <a:rPr lang="uk-UA" sz="2200" b="1" dirty="0" err="1">
                <a:solidFill>
                  <a:srgbClr val="FF0000"/>
                </a:solidFill>
                <a:latin typeface="Calibri" pitchFamily="34" charset="0"/>
              </a:rPr>
              <a:t>ий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 балет за методикою М. 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</a:rPr>
              <a:t>Єфименка</a:t>
            </a:r>
            <a:r>
              <a:rPr lang="uk-UA" sz="2200" b="1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uk-UA" sz="2200" b="1" dirty="0">
                <a:latin typeface="Calibri" pitchFamily="34" charset="0"/>
              </a:rPr>
              <a:t>Це система фізичного виховання, спортивного тренування, корекції, оздоровлення й творчого самовираження дошкільнят, яка містить елементи гімнастики (вправи з предметами), йоги (окремі пози), акробатики (</a:t>
            </a:r>
            <a:r>
              <a:rPr lang="uk-UA" sz="2200" b="1" dirty="0" err="1">
                <a:latin typeface="Calibri" pitchFamily="34" charset="0"/>
              </a:rPr>
              <a:t>напівшпагати</a:t>
            </a:r>
            <a:r>
              <a:rPr lang="uk-UA" sz="2200" b="1" dirty="0">
                <a:latin typeface="Calibri" pitchFamily="34" charset="0"/>
              </a:rPr>
              <a:t> та перекочування), хореографії (положення тіла, рухи руками, тулубом тощо), ритмічної </a:t>
            </a:r>
            <a:r>
              <a:rPr lang="uk-UA" sz="2200" b="1" dirty="0" smtClean="0">
                <a:latin typeface="Calibri" pitchFamily="34" charset="0"/>
              </a:rPr>
              <a:t>гімнастики (</a:t>
            </a:r>
            <a:r>
              <a:rPr lang="uk-UA" sz="2200" b="1" dirty="0">
                <a:latin typeface="Calibri" pitchFamily="34" charset="0"/>
              </a:rPr>
              <a:t>танцювальні вправи).</a:t>
            </a:r>
            <a:endParaRPr lang="ru-RU" sz="2200" b="1" dirty="0">
              <a:latin typeface="Calibri" pitchFamily="34" charset="0"/>
            </a:endParaRPr>
          </a:p>
        </p:txBody>
      </p:sp>
      <p:pic>
        <p:nvPicPr>
          <p:cNvPr id="3074" name="Picture 2" descr="C:\Users\admin\Desktop\maxresdefaul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456384" cy="2302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58" y="4186623"/>
            <a:ext cx="3420792" cy="227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depositphotos_136655438-stock-illustration-girl-engaged-in-physical-exer - копия (4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858715"/>
            <a:ext cx="1360527" cy="15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ГОРИЗОНТАЛЬНИЙ БАЛЕТ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30963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1. Слово </a:t>
            </a:r>
            <a:r>
              <a:rPr lang="ru-RU" sz="2200" b="1" i="1" dirty="0">
                <a:solidFill>
                  <a:srgbClr val="CC0066"/>
                </a:solidFill>
                <a:latin typeface="Calibri" pitchFamily="34" charset="0"/>
              </a:rPr>
              <a:t>"</a:t>
            </a:r>
            <a:r>
              <a:rPr lang="ru-RU" sz="2200" b="1" i="1" dirty="0" err="1">
                <a:solidFill>
                  <a:srgbClr val="CC0066"/>
                </a:solidFill>
                <a:latin typeface="Calibri" pitchFamily="34" charset="0"/>
              </a:rPr>
              <a:t>горизонтальний</a:t>
            </a:r>
            <a:r>
              <a:rPr lang="ru-RU" sz="2200" b="1" i="1" dirty="0">
                <a:solidFill>
                  <a:srgbClr val="CC0066"/>
                </a:solidFill>
                <a:latin typeface="Calibri" pitchFamily="34" charset="0"/>
              </a:rPr>
              <a:t>"</a:t>
            </a:r>
            <a:r>
              <a:rPr lang="ru-RU" sz="2200" b="1" dirty="0">
                <a:solidFill>
                  <a:srgbClr val="CC0066"/>
                </a:solidFill>
                <a:latin typeface="Calibri" pitchFamily="34" charset="0"/>
              </a:rPr>
              <a:t> </a:t>
            </a:r>
            <a:r>
              <a:rPr lang="ru-RU" sz="2200" b="1" dirty="0" err="1">
                <a:latin typeface="Calibri" pitchFamily="34" charset="0"/>
              </a:rPr>
              <a:t>означає</a:t>
            </a:r>
            <a:r>
              <a:rPr lang="ru-RU" sz="2200" b="1" dirty="0">
                <a:latin typeface="Calibri" pitchFamily="34" charset="0"/>
              </a:rPr>
              <a:t>, </a:t>
            </a:r>
            <a:r>
              <a:rPr lang="ru-RU" sz="2200" b="1" dirty="0" err="1">
                <a:latin typeface="Calibri" pitchFamily="34" charset="0"/>
              </a:rPr>
              <a:t>що</a:t>
            </a:r>
            <a:r>
              <a:rPr lang="ru-RU" sz="2200" b="1" dirty="0">
                <a:latin typeface="Calibri" pitchFamily="34" charset="0"/>
              </a:rPr>
              <a:t> основу </a:t>
            </a:r>
            <a:r>
              <a:rPr lang="ru-RU" sz="2200" b="1" dirty="0" err="1">
                <a:latin typeface="Calibri" pitchFamily="34" charset="0"/>
              </a:rPr>
              <a:t>авторської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системи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становлять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лежачо-горизонтальні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пози</a:t>
            </a:r>
            <a:r>
              <a:rPr lang="ru-RU" sz="2200" b="1" dirty="0">
                <a:latin typeface="Calibri" pitchFamily="34" charset="0"/>
              </a:rPr>
              <a:t> та </a:t>
            </a:r>
            <a:r>
              <a:rPr lang="ru-RU" sz="2200" b="1" dirty="0" err="1">
                <a:latin typeface="Calibri" pitchFamily="34" charset="0"/>
              </a:rPr>
              <a:t>рухи</a:t>
            </a:r>
            <a:r>
              <a:rPr lang="ru-RU" sz="2200" b="1" dirty="0">
                <a:latin typeface="Calibri" pitchFamily="34" charset="0"/>
              </a:rPr>
              <a:t>. </a:t>
            </a:r>
            <a:endParaRPr lang="ru-RU" sz="2200" dirty="0">
              <a:latin typeface="Calibri" pitchFamily="34" charset="0"/>
            </a:endParaRPr>
          </a:p>
          <a:p>
            <a:pPr algn="just"/>
            <a:r>
              <a:rPr lang="uk-UA" sz="2200" b="1" dirty="0">
                <a:latin typeface="Calibri" pitchFamily="34" charset="0"/>
              </a:rPr>
              <a:t>2.</a:t>
            </a:r>
            <a:r>
              <a:rPr lang="ru-RU" sz="2200" b="1" dirty="0">
                <a:latin typeface="Calibri" pitchFamily="34" charset="0"/>
              </a:rPr>
              <a:t> </a:t>
            </a:r>
            <a:r>
              <a:rPr lang="uk-UA" sz="2200" b="1" dirty="0">
                <a:latin typeface="Calibri" pitchFamily="34" charset="0"/>
              </a:rPr>
              <a:t>Слово</a:t>
            </a:r>
            <a:r>
              <a:rPr lang="ru-RU" sz="2200" b="1" dirty="0">
                <a:latin typeface="Calibri" pitchFamily="34" charset="0"/>
              </a:rPr>
              <a:t> </a:t>
            </a:r>
            <a:r>
              <a:rPr lang="uk-UA" sz="2200" b="1" i="1" dirty="0">
                <a:solidFill>
                  <a:srgbClr val="CC0066"/>
                </a:solidFill>
                <a:latin typeface="Calibri" pitchFamily="34" charset="0"/>
              </a:rPr>
              <a:t>"пластичний"</a:t>
            </a:r>
            <a:r>
              <a:rPr lang="ru-RU" sz="2200" b="1" dirty="0">
                <a:latin typeface="Calibri" pitchFamily="34" charset="0"/>
              </a:rPr>
              <a:t> </a:t>
            </a:r>
            <a:r>
              <a:rPr lang="uk-UA" sz="2200" b="1" dirty="0">
                <a:latin typeface="Calibri" pitchFamily="34" charset="0"/>
              </a:rPr>
              <a:t>у назві означає, що під час виконання програми пластик-шоу переважають відносно повільні, спокійні, плавні рухи, що виключає швидкі, різкі, "вибухові" вправи. </a:t>
            </a:r>
            <a:endParaRPr lang="ru-RU" sz="2200" dirty="0">
              <a:latin typeface="Calibri" pitchFamily="34" charset="0"/>
            </a:endParaRPr>
          </a:p>
          <a:p>
            <a:pPr algn="just"/>
            <a:r>
              <a:rPr lang="ru-RU" sz="2200" b="1" dirty="0">
                <a:latin typeface="Calibri" pitchFamily="34" charset="0"/>
              </a:rPr>
              <a:t>3. Слово </a:t>
            </a:r>
            <a:r>
              <a:rPr lang="ru-RU" sz="2200" b="1" i="1" dirty="0">
                <a:solidFill>
                  <a:srgbClr val="CC0066"/>
                </a:solidFill>
                <a:latin typeface="Calibri" pitchFamily="34" charset="0"/>
              </a:rPr>
              <a:t>"балет"</a:t>
            </a:r>
            <a:r>
              <a:rPr lang="ru-RU" sz="2200" b="1" dirty="0">
                <a:latin typeface="Calibri" pitchFamily="34" charset="0"/>
              </a:rPr>
              <a:t> </a:t>
            </a:r>
            <a:r>
              <a:rPr lang="ru-RU" sz="2200" b="1" dirty="0" err="1">
                <a:latin typeface="Calibri" pitchFamily="34" charset="0"/>
              </a:rPr>
              <a:t>ніби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відразу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підкреслює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естетичну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спрямованість</a:t>
            </a:r>
            <a:r>
              <a:rPr lang="ru-RU" sz="2200" b="1" dirty="0">
                <a:latin typeface="Calibri" pitchFamily="34" charset="0"/>
              </a:rPr>
              <a:t> пластик-шоу, </a:t>
            </a:r>
            <a:r>
              <a:rPr lang="ru-RU" sz="2200" b="1" dirty="0" err="1">
                <a:latin typeface="Calibri" pitchFamily="34" charset="0"/>
              </a:rPr>
              <a:t>його</a:t>
            </a:r>
            <a:r>
              <a:rPr lang="ru-RU" sz="2200" b="1" dirty="0">
                <a:latin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</a:rPr>
              <a:t>належність</a:t>
            </a:r>
            <a:r>
              <a:rPr lang="ru-RU" sz="2200" b="1" dirty="0">
                <a:latin typeface="Calibri" pitchFamily="34" charset="0"/>
              </a:rPr>
              <a:t> до </a:t>
            </a:r>
            <a:r>
              <a:rPr lang="ru-RU" sz="2200" b="1" dirty="0" err="1">
                <a:latin typeface="Calibri" pitchFamily="34" charset="0"/>
              </a:rPr>
              <a:t>мистецтва</a:t>
            </a:r>
            <a:r>
              <a:rPr lang="ru-RU" sz="2200" b="1" dirty="0">
                <a:latin typeface="Calibri" pitchFamily="34" charset="0"/>
              </a:rPr>
              <a:t>.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1026" name="Picture 2" descr="C:\Users\admin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995067" cy="1998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dmin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7124"/>
            <a:ext cx="3600400" cy="2398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МЕТОДИЧНА РОБОТА\ПЛАНИ РОБОТИ\ПЛАН РОБОТИ НА 2020-2021 навч. рік\ПЛАН РОБОТИ НА 2020-2021 навч. рік\СЕМІНАРИ\СЕМІНАР ЗІ ЗДОРОВ'ЯЗБЕРЕЖУВАЛЬНИ Х ТЕХНОЛОГІЙ\КАРТИНКИ\depositphotos_136655438-stock-illustration-girl-engaged-in-physical-exer - копия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91" y="5667431"/>
            <a:ext cx="1314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1322</TotalTime>
  <Words>898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«ІННОВАЦІЙНІ ЗДОРОВ’ЯЗБЕРІГАЮЧІ ТЕХНОЛОГІЇ  В ОЗДОРОВЧІЙ РОБОТІ З ДОШКІЛЬНИКАМИ» </vt:lpstr>
      <vt:lpstr>АКТУАЛЬНІСТЬ ПРОБЛЕМИ</vt:lpstr>
      <vt:lpstr>ЗДОРОВ’ЯЗБЕРЕЖЕННЯ</vt:lpstr>
      <vt:lpstr>ФІТОТЕРАПІЯ</vt:lpstr>
      <vt:lpstr> МАСАЖ </vt:lpstr>
      <vt:lpstr> </vt:lpstr>
      <vt:lpstr>СПЕЛЕОКІМНАТА </vt:lpstr>
      <vt:lpstr>ГОРИЗОНТАЛЬНИЙ БАЛЕТ</vt:lpstr>
      <vt:lpstr>ГОРИЗОНТАЛЬНИЙ БАЛЕТ</vt:lpstr>
      <vt:lpstr>Презентация PowerPoint</vt:lpstr>
      <vt:lpstr>ПСИХОГІМНАСТИКА, ПСИХОЛОГІЧНІ ЕТЮДИ</vt:lpstr>
      <vt:lpstr>ТЕХНІКА ЛФК</vt:lpstr>
      <vt:lpstr>СУ-ДЖОК ТЕРАПІЯ</vt:lpstr>
      <vt:lpstr> ХАТХА-ЙОГА</vt:lpstr>
      <vt:lpstr>Презентация PowerPoint</vt:lpstr>
      <vt:lpstr>АРТ-ТЕРАПІЯ</vt:lpstr>
      <vt:lpstr>ПІСКО-ТЕРАПІЯ</vt:lpstr>
      <vt:lpstr> ДИТЯЧИЙ ТУРИЗМ </vt:lpstr>
      <vt:lpstr>ФІТБОЛГІМНАСТИКА</vt:lpstr>
      <vt:lpstr>СТЕПАЕРОБИКА</vt:lpstr>
      <vt:lpstr>СА-ФІ-ДАНСЕ</vt:lpstr>
      <vt:lpstr>ІГРОВИЙ СТРЕТЧИНГ</vt:lpstr>
      <vt:lpstr>ДИХАЛЬНА І ЗВУКОВА ГІМНАСТИКА</vt:lpstr>
      <vt:lpstr> ДЯКУЮ ЗА УВАГУ!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«ФОРМУВАННЯ МАТЕМАТИЧНИХ І КОНСТРУКТИВНИХ ВМІНЬ ДОШКІЛЬНИКІВ ЗА ДОПОМОГОЮ КОНСТРУКТОРА ТІКО» </dc:title>
  <dc:creator>User</dc:creator>
  <cp:lastModifiedBy>admin</cp:lastModifiedBy>
  <cp:revision>96</cp:revision>
  <dcterms:created xsi:type="dcterms:W3CDTF">2002-01-01T03:18:52Z</dcterms:created>
  <dcterms:modified xsi:type="dcterms:W3CDTF">2021-02-24T13:35:31Z</dcterms:modified>
</cp:coreProperties>
</file>