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72" r:id="rId2"/>
  </p:sldMasterIdLst>
  <p:notesMasterIdLst>
    <p:notesMasterId r:id="rId28"/>
  </p:notesMasterIdLst>
  <p:sldIdLst>
    <p:sldId id="347" r:id="rId3"/>
    <p:sldId id="356" r:id="rId4"/>
    <p:sldId id="357" r:id="rId5"/>
    <p:sldId id="358" r:id="rId6"/>
    <p:sldId id="360" r:id="rId7"/>
    <p:sldId id="359" r:id="rId8"/>
    <p:sldId id="349" r:id="rId9"/>
    <p:sldId id="362" r:id="rId10"/>
    <p:sldId id="361" r:id="rId11"/>
    <p:sldId id="286" r:id="rId12"/>
    <p:sldId id="363" r:id="rId13"/>
    <p:sldId id="370" r:id="rId14"/>
    <p:sldId id="350" r:id="rId15"/>
    <p:sldId id="351" r:id="rId16"/>
    <p:sldId id="369" r:id="rId17"/>
    <p:sldId id="371" r:id="rId18"/>
    <p:sldId id="364" r:id="rId19"/>
    <p:sldId id="365" r:id="rId20"/>
    <p:sldId id="352" r:id="rId21"/>
    <p:sldId id="354" r:id="rId22"/>
    <p:sldId id="355" r:id="rId23"/>
    <p:sldId id="366" r:id="rId24"/>
    <p:sldId id="367" r:id="rId25"/>
    <p:sldId id="368" r:id="rId26"/>
    <p:sldId id="372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4660"/>
  </p:normalViewPr>
  <p:slideViewPr>
    <p:cSldViewPr>
      <p:cViewPr>
        <p:scale>
          <a:sx n="100" d="100"/>
          <a:sy n="100" d="100"/>
        </p:scale>
        <p:origin x="-660" y="-15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143E-A306-4563-A3E8-D561FEFB875F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1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371600" y="114300"/>
            <a:ext cx="6676900" cy="7240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4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Леся </a:t>
            </a:r>
            <a:r>
              <a:rPr lang="uk-UA" sz="4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Воронина</a:t>
            </a:r>
            <a:endParaRPr lang="uk-UA" sz="48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295400" y="876300"/>
            <a:ext cx="6676900" cy="7240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4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ТВОРИ ДЛЯ ДІТЕЙ</a:t>
            </a:r>
            <a:endParaRPr lang="uk-UA" sz="48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5640" y="0"/>
            <a:ext cx="42146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ЗІ СПОГАДІВ</a:t>
            </a:r>
            <a:endParaRPr lang="ru-RU" sz="4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723900"/>
            <a:ext cx="7010400" cy="483206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11" tIns="45704" rIns="91411" bIns="45704" rtlCol="0">
            <a:spAutoFit/>
          </a:bodyPr>
          <a:lstStyle/>
          <a:p>
            <a:pPr algn="just"/>
            <a:r>
              <a:rPr lang="ru-RU" sz="2200" dirty="0" smtClean="0">
                <a:latin typeface="Century Schoolbook" pitchFamily="18" charset="0"/>
              </a:rPr>
              <a:t>«</a:t>
            </a:r>
            <a:r>
              <a:rPr lang="ru-RU" sz="2200" dirty="0" err="1" smtClean="0">
                <a:latin typeface="Century Schoolbook" pitchFamily="18" charset="0"/>
              </a:rPr>
              <a:t>Якось</a:t>
            </a:r>
            <a:r>
              <a:rPr lang="ru-RU" sz="2200" dirty="0" smtClean="0">
                <a:latin typeface="Century Schoolbook" pitchFamily="18" charset="0"/>
              </a:rPr>
              <a:t> на день </a:t>
            </a:r>
            <a:r>
              <a:rPr lang="ru-RU" sz="2200" dirty="0" err="1" smtClean="0">
                <a:latin typeface="Century Schoolbook" pitchFamily="18" charset="0"/>
              </a:rPr>
              <a:t>народження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мені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подарували</a:t>
            </a:r>
            <a:r>
              <a:rPr lang="ru-RU" sz="2200" dirty="0" smtClean="0">
                <a:latin typeface="Century Schoolbook" pitchFamily="18" charset="0"/>
              </a:rPr>
              <a:t> книжку. На </a:t>
            </a:r>
            <a:r>
              <a:rPr lang="ru-RU" sz="2200" dirty="0" err="1" smtClean="0">
                <a:latin typeface="Century Schoolbook" pitchFamily="18" charset="0"/>
              </a:rPr>
              <a:t>обкладинці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був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намальований</a:t>
            </a:r>
            <a:r>
              <a:rPr lang="ru-RU" sz="2200" dirty="0" smtClean="0">
                <a:latin typeface="Century Schoolbook" pitchFamily="18" charset="0"/>
              </a:rPr>
              <a:t> хлопчик, </a:t>
            </a:r>
            <a:r>
              <a:rPr lang="ru-RU" sz="2200" dirty="0" err="1" smtClean="0">
                <a:latin typeface="Century Schoolbook" pitchFamily="18" charset="0"/>
              </a:rPr>
              <a:t>який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сидів</a:t>
            </a:r>
            <a:r>
              <a:rPr lang="ru-RU" sz="2200" dirty="0" smtClean="0">
                <a:latin typeface="Century Schoolbook" pitchFamily="18" charset="0"/>
              </a:rPr>
              <a:t> на </a:t>
            </a:r>
            <a:r>
              <a:rPr lang="ru-RU" sz="2200" dirty="0" err="1" smtClean="0">
                <a:latin typeface="Century Schoolbook" pitchFamily="18" charset="0"/>
              </a:rPr>
              <a:t>спині</a:t>
            </a:r>
            <a:r>
              <a:rPr lang="ru-RU" sz="2200" dirty="0" smtClean="0">
                <a:latin typeface="Century Schoolbook" pitchFamily="18" charset="0"/>
              </a:rPr>
              <a:t> у великого гусака, </a:t>
            </a:r>
            <a:r>
              <a:rPr lang="ru-RU" sz="2200" dirty="0" err="1" smtClean="0">
                <a:latin typeface="Century Schoolbook" pitchFamily="18" charset="0"/>
              </a:rPr>
              <a:t>і</a:t>
            </a:r>
            <a:r>
              <a:rPr lang="ru-RU" sz="2200" dirty="0" smtClean="0">
                <a:latin typeface="Century Schoolbook" pitchFamily="18" charset="0"/>
              </a:rPr>
              <a:t> написано: «Чудова </a:t>
            </a:r>
            <a:r>
              <a:rPr lang="ru-RU" sz="2200" dirty="0" err="1" smtClean="0">
                <a:latin typeface="Century Schoolbook" pitchFamily="18" charset="0"/>
              </a:rPr>
              <a:t>подорож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Нільса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з</a:t>
            </a:r>
            <a:r>
              <a:rPr lang="ru-RU" sz="2200" dirty="0" smtClean="0">
                <a:latin typeface="Century Schoolbook" pitchFamily="18" charset="0"/>
              </a:rPr>
              <a:t> дикими </a:t>
            </a:r>
            <a:r>
              <a:rPr lang="ru-RU" sz="2200" dirty="0" err="1" smtClean="0">
                <a:latin typeface="Century Schoolbook" pitchFamily="18" charset="0"/>
              </a:rPr>
              <a:t>гусьми</a:t>
            </a:r>
            <a:r>
              <a:rPr lang="ru-RU" sz="2200" dirty="0" smtClean="0">
                <a:latin typeface="Century Schoolbook" pitchFamily="18" charset="0"/>
              </a:rPr>
              <a:t>». Я все не могла </a:t>
            </a:r>
            <a:r>
              <a:rPr lang="ru-RU" sz="2200" dirty="0" err="1" smtClean="0">
                <a:latin typeface="Century Schoolbook" pitchFamily="18" charset="0"/>
              </a:rPr>
              <a:t>дочекатися</a:t>
            </a:r>
            <a:r>
              <a:rPr lang="ru-RU" sz="2200" dirty="0" smtClean="0">
                <a:latin typeface="Century Schoolbook" pitchFamily="18" charset="0"/>
              </a:rPr>
              <a:t>, коли </a:t>
            </a:r>
            <a:r>
              <a:rPr lang="ru-RU" sz="2200" dirty="0" err="1" smtClean="0">
                <a:latin typeface="Century Schoolbook" pitchFamily="18" charset="0"/>
              </a:rPr>
              <a:t>розійдуться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гості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й</a:t>
            </a:r>
            <a:r>
              <a:rPr lang="ru-RU" sz="2200" dirty="0" smtClean="0">
                <a:latin typeface="Century Schoolbook" pitchFamily="18" charset="0"/>
              </a:rPr>
              <a:t> мама </a:t>
            </a:r>
            <a:r>
              <a:rPr lang="ru-RU" sz="2200" dirty="0" err="1" smtClean="0">
                <a:latin typeface="Century Schoolbook" pitchFamily="18" charset="0"/>
              </a:rPr>
              <a:t>прочитає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мені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дивовижну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історію</a:t>
            </a:r>
            <a:r>
              <a:rPr lang="ru-RU" sz="2200" dirty="0" smtClean="0">
                <a:latin typeface="Century Schoolbook" pitchFamily="18" charset="0"/>
              </a:rPr>
              <a:t>. Але того </a:t>
            </a:r>
            <a:r>
              <a:rPr lang="ru-RU" sz="2200" dirty="0" err="1" smtClean="0">
                <a:latin typeface="Century Schoolbook" pitchFamily="18" charset="0"/>
              </a:rPr>
              <a:t>вечора</a:t>
            </a:r>
            <a:r>
              <a:rPr lang="ru-RU" sz="2200" dirty="0" smtClean="0">
                <a:latin typeface="Century Schoolbook" pitchFamily="18" charset="0"/>
              </a:rPr>
              <a:t> вона </a:t>
            </a:r>
            <a:r>
              <a:rPr lang="ru-RU" sz="2200" dirty="0" err="1" smtClean="0">
                <a:latin typeface="Century Schoolbook" pitchFamily="18" charset="0"/>
              </a:rPr>
              <a:t>лише</a:t>
            </a:r>
            <a:r>
              <a:rPr lang="ru-RU" sz="2200" dirty="0" smtClean="0">
                <a:latin typeface="Century Schoolbook" pitchFamily="18" charset="0"/>
              </a:rPr>
              <a:t> почала </a:t>
            </a:r>
            <a:r>
              <a:rPr lang="ru-RU" sz="2200" dirty="0" err="1" smtClean="0">
                <a:latin typeface="Century Schoolbook" pitchFamily="18" charset="0"/>
              </a:rPr>
              <a:t>читати</a:t>
            </a:r>
            <a:r>
              <a:rPr lang="ru-RU" sz="2200" dirty="0" smtClean="0">
                <a:latin typeface="Century Schoolbook" pitchFamily="18" charset="0"/>
              </a:rPr>
              <a:t> книжку про </a:t>
            </a:r>
            <a:r>
              <a:rPr lang="ru-RU" sz="2200" dirty="0" err="1" smtClean="0">
                <a:latin typeface="Century Schoolbook" pitchFamily="18" charset="0"/>
              </a:rPr>
              <a:t>Нільса</a:t>
            </a:r>
            <a:r>
              <a:rPr lang="ru-RU" sz="2200" dirty="0" smtClean="0">
                <a:latin typeface="Century Schoolbook" pitchFamily="18" charset="0"/>
              </a:rPr>
              <a:t>, </a:t>
            </a:r>
            <a:r>
              <a:rPr lang="ru-RU" sz="2200" dirty="0" err="1" smtClean="0">
                <a:latin typeface="Century Schoolbook" pitchFamily="18" charset="0"/>
              </a:rPr>
              <a:t>якого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зачаклував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розгніваний</a:t>
            </a:r>
            <a:r>
              <a:rPr lang="ru-RU" sz="2200" dirty="0" smtClean="0">
                <a:latin typeface="Century Schoolbook" pitchFamily="18" charset="0"/>
              </a:rPr>
              <a:t> гном. А </a:t>
            </a:r>
            <a:r>
              <a:rPr lang="ru-RU" sz="2200" dirty="0" err="1" smtClean="0">
                <a:latin typeface="Century Schoolbook" pitchFamily="18" charset="0"/>
              </a:rPr>
              <a:t>потім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дорослі</a:t>
            </a:r>
            <a:r>
              <a:rPr lang="ru-RU" sz="2200" dirty="0" smtClean="0">
                <a:latin typeface="Century Schoolbook" pitchFamily="18" charset="0"/>
              </a:rPr>
              <a:t> не </a:t>
            </a:r>
            <a:r>
              <a:rPr lang="ru-RU" sz="2200" dirty="0" err="1" smtClean="0">
                <a:latin typeface="Century Schoolbook" pitchFamily="18" charset="0"/>
              </a:rPr>
              <a:t>мали</a:t>
            </a:r>
            <a:r>
              <a:rPr lang="ru-RU" sz="2200" dirty="0" smtClean="0">
                <a:latin typeface="Century Schoolbook" pitchFamily="18" charset="0"/>
              </a:rPr>
              <a:t> часу. І </a:t>
            </a:r>
            <a:r>
              <a:rPr lang="ru-RU" sz="2200" dirty="0" err="1" smtClean="0">
                <a:latin typeface="Century Schoolbook" pitchFamily="18" charset="0"/>
              </a:rPr>
              <a:t>тоді</a:t>
            </a:r>
            <a:r>
              <a:rPr lang="ru-RU" sz="2200" dirty="0" smtClean="0">
                <a:latin typeface="Century Schoolbook" pitchFamily="18" charset="0"/>
              </a:rPr>
              <a:t> я </a:t>
            </a:r>
            <a:r>
              <a:rPr lang="ru-RU" sz="2200" dirty="0" err="1" smtClean="0">
                <a:latin typeface="Century Schoolbook" pitchFamily="18" charset="0"/>
              </a:rPr>
              <a:t>вперше</a:t>
            </a:r>
            <a:r>
              <a:rPr lang="ru-RU" sz="2200" dirty="0" smtClean="0">
                <a:latin typeface="Century Schoolbook" pitchFamily="18" charset="0"/>
              </a:rPr>
              <a:t> почала </a:t>
            </a:r>
            <a:r>
              <a:rPr lang="ru-RU" sz="2200" dirty="0" err="1" smtClean="0">
                <a:latin typeface="Century Schoolbook" pitchFamily="18" charset="0"/>
              </a:rPr>
              <a:t>складати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букви</a:t>
            </a:r>
            <a:r>
              <a:rPr lang="ru-RU" sz="2200" dirty="0" smtClean="0">
                <a:latin typeface="Century Schoolbook" pitchFamily="18" charset="0"/>
              </a:rPr>
              <a:t> у слова. Не могла </a:t>
            </a:r>
            <a:r>
              <a:rPr lang="ru-RU" sz="2200" dirty="0" err="1" smtClean="0">
                <a:latin typeface="Century Schoolbook" pitchFamily="18" charset="0"/>
              </a:rPr>
              <a:t>більше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ні</a:t>
            </a:r>
            <a:r>
              <a:rPr lang="ru-RU" sz="2200" dirty="0" smtClean="0">
                <a:latin typeface="Century Schoolbook" pitchFamily="18" charset="0"/>
              </a:rPr>
              <a:t> про </a:t>
            </a:r>
            <a:r>
              <a:rPr lang="ru-RU" sz="2200" dirty="0" err="1" smtClean="0">
                <a:latin typeface="Century Schoolbook" pitchFamily="18" charset="0"/>
              </a:rPr>
              <a:t>що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думати</a:t>
            </a:r>
            <a:r>
              <a:rPr lang="ru-RU" sz="2200" dirty="0" smtClean="0">
                <a:latin typeface="Century Schoolbook" pitchFamily="18" charset="0"/>
              </a:rPr>
              <a:t>, </a:t>
            </a:r>
            <a:r>
              <a:rPr lang="ru-RU" sz="2200" dirty="0" err="1" smtClean="0">
                <a:latin typeface="Century Schoolbook" pitchFamily="18" charset="0"/>
              </a:rPr>
              <a:t>крім</a:t>
            </a:r>
            <a:r>
              <a:rPr lang="ru-RU" sz="2200" dirty="0" smtClean="0">
                <a:latin typeface="Century Schoolbook" pitchFamily="18" charset="0"/>
              </a:rPr>
              <a:t> того, </a:t>
            </a:r>
            <a:r>
              <a:rPr lang="ru-RU" sz="2200" dirty="0" err="1" smtClean="0">
                <a:latin typeface="Century Schoolbook" pitchFamily="18" charset="0"/>
              </a:rPr>
              <a:t>чи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пощастить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Нільсові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знову</a:t>
            </a:r>
            <a:r>
              <a:rPr lang="ru-RU" sz="2200" dirty="0" smtClean="0">
                <a:latin typeface="Century Schoolbook" pitchFamily="18" charset="0"/>
              </a:rPr>
              <a:t> стати великим, </a:t>
            </a:r>
            <a:r>
              <a:rPr lang="ru-RU" sz="2200" dirty="0" err="1" smtClean="0">
                <a:latin typeface="Century Schoolbook" pitchFamily="18" charset="0"/>
              </a:rPr>
              <a:t>чи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повернеться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він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врешті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додому</a:t>
            </a:r>
            <a:r>
              <a:rPr lang="ru-RU" sz="2200" dirty="0" smtClean="0">
                <a:latin typeface="Century Schoolbook" pitchFamily="18" charset="0"/>
              </a:rPr>
              <a:t> </a:t>
            </a:r>
            <a:r>
              <a:rPr lang="ru-RU" sz="2200" dirty="0" err="1" smtClean="0">
                <a:latin typeface="Century Schoolbook" pitchFamily="18" charset="0"/>
              </a:rPr>
              <a:t>з</a:t>
            </a:r>
            <a:r>
              <a:rPr lang="ru-RU" sz="2200" dirty="0" smtClean="0">
                <a:latin typeface="Century Schoolbook" pitchFamily="18" charset="0"/>
              </a:rPr>
              <a:t> далеких </a:t>
            </a:r>
            <a:r>
              <a:rPr lang="ru-RU" sz="2200" dirty="0" err="1" smtClean="0">
                <a:latin typeface="Century Schoolbook" pitchFamily="18" charset="0"/>
              </a:rPr>
              <a:t>країв</a:t>
            </a:r>
            <a:r>
              <a:rPr lang="ru-RU" sz="2200" dirty="0" smtClean="0">
                <a:latin typeface="Century Schoolbook" pitchFamily="18" charset="0"/>
              </a:rPr>
              <a:t>?»</a:t>
            </a:r>
            <a:endParaRPr lang="uk-UA" sz="22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4419600" y="2730500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3557" name="AutoShape 5" descr="foto7"/>
          <p:cNvSpPr>
            <a:spLocks noChangeAspect="1" noChangeArrowheads="1"/>
          </p:cNvSpPr>
          <p:nvPr/>
        </p:nvSpPr>
        <p:spPr bwMode="auto">
          <a:xfrm>
            <a:off x="155575" y="38365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381000" y="1104900"/>
            <a:ext cx="8458200" cy="137583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 </a:t>
            </a:r>
            <a:r>
              <a:rPr lang="ru-RU" sz="3600" b="1" kern="10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світі</a:t>
            </a:r>
            <a:r>
              <a:rPr lang="ru-RU" sz="3600" b="1" kern="1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3600" b="1" kern="10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дикої</a:t>
            </a:r>
            <a:r>
              <a:rPr lang="ru-RU" sz="3600" b="1" kern="1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3600" b="1" kern="10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природи</a:t>
            </a:r>
            <a:endParaRPr lang="ru-RU" sz="3600" b="1" kern="1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23568" name="Picture 16" descr="Ara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2700"/>
            <a:ext cx="4267200" cy="282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9" name="Picture 17" descr="папу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2" y="2552700"/>
            <a:ext cx="4859338" cy="282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371600" y="114300"/>
            <a:ext cx="6676900" cy="7240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4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Леся </a:t>
            </a:r>
            <a:r>
              <a:rPr lang="uk-UA" sz="4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Воронина</a:t>
            </a:r>
            <a:endParaRPr lang="uk-UA" sz="48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1257300"/>
            <a:ext cx="8382000" cy="11812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4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ПРИГОДИ ГОЛУБОГО ПАПУГИ</a:t>
            </a:r>
            <a:endParaRPr lang="uk-UA" sz="4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23900"/>
            <a:ext cx="5943600" cy="4991100"/>
          </a:xfrm>
        </p:spPr>
        <p:txBody>
          <a:bodyPr>
            <a:noAutofit/>
          </a:bodyPr>
          <a:lstStyle/>
          <a:p>
            <a:r>
              <a:rPr lang="uk-UA" sz="3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Прогнозування за назвою </a:t>
            </a:r>
            <a:r>
              <a:rPr lang="uk-UA" sz="3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тексту</a:t>
            </a:r>
            <a:r>
              <a:rPr lang="uk-UA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/>
            </a:r>
            <a:br>
              <a:rPr lang="uk-UA" sz="3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/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</a:br>
            <a:r>
              <a:rPr lang="uk-UA" sz="2400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- Якщо твір має таку назву, про кого буде йти мова?</a:t>
            </a:r>
            <a:br>
              <a:rPr lang="uk-UA" sz="2400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</a:br>
            <a:r>
              <a:rPr lang="uk-UA" sz="2400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- Можливо хтось знайшов на фото свого папугу. Розкажіть про </a:t>
            </a:r>
            <a:r>
              <a:rPr lang="uk-UA" sz="2400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нього (вправа </a:t>
            </a:r>
            <a:r>
              <a:rPr lang="uk-UA" sz="2400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«Відкритий мікрофон»). </a:t>
            </a:r>
            <a:endParaRPr lang="uk-UA" sz="2400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8001" y="6297413"/>
            <a:ext cx="6447501" cy="4606363"/>
          </a:xfrm>
        </p:spPr>
        <p:txBody>
          <a:bodyPr>
            <a:normAutofit/>
          </a:bodyPr>
          <a:lstStyle/>
          <a:p>
            <a:r>
              <a:rPr lang="uk-UA" sz="2200" b="1" dirty="0" smtClean="0"/>
              <a:t>Якщо текст має таку назву, про кого буде йти мова?</a:t>
            </a:r>
          </a:p>
          <a:p>
            <a:r>
              <a:rPr lang="uk-UA" sz="2200" b="1" dirty="0" smtClean="0"/>
              <a:t>Яких кольорів бувають папуги?</a:t>
            </a:r>
          </a:p>
          <a:p>
            <a:endParaRPr lang="uk-UA" sz="2200" b="1" dirty="0"/>
          </a:p>
          <a:p>
            <a:endParaRPr lang="uk-UA" sz="2200" b="1" dirty="0"/>
          </a:p>
        </p:txBody>
      </p:sp>
      <p:pic>
        <p:nvPicPr>
          <p:cNvPr id="1034" name="Picture 10" descr="ÐÐ°ÑÑÐ¸Ð½ÐºÐ¸ Ð¿Ð¾ Ð·Ð°Ð¿ÑÐ¾ÑÑ ÑÐ¾ÑÐ¾ Ð±Ð»Ð°ÐºÐ¸ÑÐ½Ð¾Ð³Ð¾ Ð¿Ð°Ð¿ÑÐ³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531809"/>
            <a:ext cx="2871440" cy="203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ÑÐ¾ÑÐ¾ Ð±Ð»Ð°ÐºÐ¸ÑÐ½Ð¾Ð³Ð¾ Ð¿Ð°Ð¿ÑÐ³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6998" y="1171552"/>
            <a:ext cx="2133601" cy="23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1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2500"/>
            <a:ext cx="6883400" cy="838200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«Блакитний ара</a:t>
            </a:r>
            <a:r>
              <a:rPr lang="uk-UA" sz="4800" dirty="0" smtClean="0">
                <a:ln w="1905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»</a:t>
            </a:r>
            <a:endParaRPr lang="uk-UA" sz="4800" dirty="0">
              <a:ln w="1905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681240"/>
            <a:ext cx="4953000" cy="3822094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Century Schoolbook" pitchFamily="18" charset="0"/>
              </a:rPr>
              <a:t>Житель </a:t>
            </a:r>
            <a:r>
              <a:rPr lang="uk-UA" sz="2400" dirty="0" smtClean="0">
                <a:latin typeface="Century Schoolbook" pitchFamily="18" charset="0"/>
              </a:rPr>
              <a:t>Центральної і Південної </a:t>
            </a:r>
            <a:r>
              <a:rPr lang="uk-UA" sz="2400" dirty="0" smtClean="0">
                <a:latin typeface="Century Schoolbook" pitchFamily="18" charset="0"/>
              </a:rPr>
              <a:t>Америки. Важить </a:t>
            </a:r>
            <a:r>
              <a:rPr lang="uk-UA" sz="2400" dirty="0" smtClean="0">
                <a:latin typeface="Century Schoolbook" pitchFamily="18" charset="0"/>
              </a:rPr>
              <a:t>290 </a:t>
            </a:r>
            <a:r>
              <a:rPr lang="uk-UA" sz="2400" dirty="0" smtClean="0">
                <a:latin typeface="Century Schoolbook" pitchFamily="18" charset="0"/>
              </a:rPr>
              <a:t>грамів. Має </a:t>
            </a:r>
            <a:r>
              <a:rPr lang="uk-UA" sz="2400" dirty="0" smtClean="0">
                <a:latin typeface="Century Schoolbook" pitchFamily="18" charset="0"/>
              </a:rPr>
              <a:t>довгі вузькі крила, </a:t>
            </a:r>
            <a:r>
              <a:rPr lang="uk-UA" sz="2400" dirty="0">
                <a:latin typeface="Century Schoolbook" pitchFamily="18" charset="0"/>
              </a:rPr>
              <a:t>д</a:t>
            </a:r>
            <a:r>
              <a:rPr lang="uk-UA" sz="2400" dirty="0" smtClean="0">
                <a:latin typeface="Century Schoolbook" pitchFamily="18" charset="0"/>
              </a:rPr>
              <a:t>овгий </a:t>
            </a:r>
            <a:r>
              <a:rPr lang="uk-UA" sz="2400" dirty="0" err="1" smtClean="0">
                <a:latin typeface="Century Schoolbook" pitchFamily="18" charset="0"/>
              </a:rPr>
              <a:t>кленовидний</a:t>
            </a:r>
            <a:r>
              <a:rPr lang="uk-UA" sz="2400" dirty="0" smtClean="0">
                <a:latin typeface="Century Schoolbook" pitchFamily="18" charset="0"/>
              </a:rPr>
              <a:t> хвіст, великий, загнутий з обох боків </a:t>
            </a:r>
            <a:r>
              <a:rPr lang="uk-UA" sz="2400" dirty="0" smtClean="0">
                <a:latin typeface="Century Schoolbook" pitchFamily="18" charset="0"/>
              </a:rPr>
              <a:t>дзьоб. Ці </a:t>
            </a:r>
            <a:r>
              <a:rPr lang="uk-UA" sz="2400" dirty="0" smtClean="0">
                <a:latin typeface="Century Schoolbook" pitchFamily="18" charset="0"/>
              </a:rPr>
              <a:t>папуги рослиноїдні, їдять фрукти та </a:t>
            </a:r>
            <a:r>
              <a:rPr lang="uk-UA" sz="2400" dirty="0" smtClean="0">
                <a:latin typeface="Century Schoolbook" pitchFamily="18" charset="0"/>
              </a:rPr>
              <a:t>насіння. Живуть зграями. Зустрічаються </a:t>
            </a:r>
            <a:r>
              <a:rPr lang="uk-UA" sz="2400" dirty="0" smtClean="0">
                <a:latin typeface="Century Schoolbook" pitchFamily="18" charset="0"/>
              </a:rPr>
              <a:t>лише у колекціонерів у неволі. Можуть дожити до </a:t>
            </a:r>
            <a:r>
              <a:rPr lang="uk-UA" sz="2400" dirty="0" smtClean="0">
                <a:latin typeface="Century Schoolbook" pitchFamily="18" charset="0"/>
              </a:rPr>
              <a:t>70–75 </a:t>
            </a:r>
            <a:r>
              <a:rPr lang="uk-UA" sz="2400" dirty="0" smtClean="0">
                <a:latin typeface="Century Schoolbook" pitchFamily="18" charset="0"/>
              </a:rPr>
              <a:t>років. </a:t>
            </a:r>
            <a:endParaRPr lang="uk-UA" sz="2400" dirty="0" smtClean="0">
              <a:latin typeface="Century Schoolbook" pitchFamily="18" charset="0"/>
            </a:endParaRPr>
          </a:p>
          <a:p>
            <a:pPr algn="just"/>
            <a:endParaRPr lang="uk-UA" sz="2400" dirty="0">
              <a:latin typeface="Century Schoolbook" pitchFamily="18" charset="0"/>
            </a:endParaRPr>
          </a:p>
        </p:txBody>
      </p:sp>
      <p:pic>
        <p:nvPicPr>
          <p:cNvPr id="1026" name="Picture 2" descr="ÐÐ°ÑÑÐ¸Ð½ÐºÐ¸ Ð¿Ð¾ Ð·Ð°Ð¿ÑÐ¾ÑÑ ÑÐ¾ÑÐ¾ Ð±Ð»Ð°ÐºÐ¸ÑÐ½Ð¾Ð³Ð¾ Ð¿Ð°Ð¿ÑÐ³Ð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722" y="1943100"/>
            <a:ext cx="3965278" cy="3580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15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543800" cy="913284"/>
          </a:xfrm>
        </p:spPr>
        <p:txBody>
          <a:bodyPr>
            <a:normAutofit/>
          </a:bodyPr>
          <a:lstStyle/>
          <a:p>
            <a:pPr algn="ctr"/>
            <a:r>
              <a:rPr lang="uk-UA" sz="4200" b="1" i="1" cap="none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Словникова робота</a:t>
            </a:r>
            <a:endParaRPr lang="uk-UA" sz="4200" b="1" i="1" cap="none" dirty="0">
              <a:ln w="1905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91730" y="9144000"/>
            <a:ext cx="2252273" cy="4864706"/>
          </a:xfrm>
        </p:spPr>
        <p:txBody>
          <a:bodyPr>
            <a:normAutofit/>
          </a:bodyPr>
          <a:lstStyle/>
          <a:p>
            <a:r>
              <a:rPr lang="uk-UA" dirty="0" smtClean="0"/>
              <a:t>Гладенький камінець, що використовують для гри.</a:t>
            </a:r>
          </a:p>
          <a:p>
            <a:r>
              <a:rPr lang="uk-UA" sz="3100" b="1" dirty="0" smtClean="0"/>
              <a:t>           Рапана</a:t>
            </a:r>
          </a:p>
          <a:p>
            <a:r>
              <a:rPr lang="uk-UA" sz="1900" b="1" dirty="0" smtClean="0"/>
              <a:t>Морський хижий равлик з великою мушлею.</a:t>
            </a:r>
            <a:endParaRPr lang="uk-UA" sz="19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67544" y="1201316"/>
            <a:ext cx="3657600" cy="548640"/>
          </a:xfrm>
        </p:spPr>
        <p:txBody>
          <a:bodyPr>
            <a:normAutofit fontScale="92500" lnSpcReduction="20000"/>
          </a:bodyPr>
          <a:lstStyle/>
          <a:p>
            <a:r>
              <a:rPr lang="uk-UA" sz="3700" b="0" dirty="0" smtClean="0">
                <a:latin typeface="Bookman Old Style" pitchFamily="18" charset="0"/>
              </a:rPr>
              <a:t>      </a:t>
            </a:r>
            <a:r>
              <a:rPr lang="uk-UA" sz="3700" dirty="0" smtClean="0">
                <a:latin typeface="Bookman Old Style" pitchFamily="18" charset="0"/>
              </a:rPr>
              <a:t> </a:t>
            </a:r>
            <a:r>
              <a:rPr lang="uk-UA" sz="3700" dirty="0" smtClean="0">
                <a:latin typeface="Bookman Old Style" pitchFamily="18" charset="0"/>
              </a:rPr>
              <a:t>Бумеранг</a:t>
            </a:r>
            <a:endParaRPr lang="uk-UA" sz="3700" dirty="0"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6801" y="1104900"/>
            <a:ext cx="3429000" cy="665583"/>
          </a:xfrm>
        </p:spPr>
        <p:txBody>
          <a:bodyPr>
            <a:noAutofit/>
          </a:bodyPr>
          <a:lstStyle/>
          <a:p>
            <a:pPr algn="ctr"/>
            <a:r>
              <a:rPr lang="uk-UA" sz="3400" dirty="0" smtClean="0">
                <a:latin typeface="Bookman Old Style" pitchFamily="18" charset="0"/>
              </a:rPr>
              <a:t>Феномен</a:t>
            </a:r>
            <a:endParaRPr lang="uk-UA" sz="3400" dirty="0" smtClean="0">
              <a:latin typeface="Bookman Old Style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953000" y="1849388"/>
            <a:ext cx="3962400" cy="1584176"/>
          </a:xfrm>
          <a:prstGeom prst="rect">
            <a:avLst/>
          </a:prstGeom>
        </p:spPr>
        <p:txBody>
          <a:bodyPr vert="horz" lIns="91411" tIns="45704" rIns="91411" bIns="45704">
            <a:normAutofit/>
          </a:bodyPr>
          <a:lstStyle/>
          <a:p>
            <a:pPr marL="274232" marR="0" lvl="0" indent="-274232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Рідкісне,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особливе явище чи людина з незвичайними </a:t>
            </a:r>
            <a:r>
              <a:rPr kumimoji="0" lang="uk-UA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здібнос-тями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.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274232" marR="0" lvl="0" indent="-274232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228601" y="1790700"/>
            <a:ext cx="4038600" cy="1584176"/>
          </a:xfrm>
          <a:prstGeom prst="rect">
            <a:avLst/>
          </a:prstGeom>
        </p:spPr>
        <p:txBody>
          <a:bodyPr vert="horz" lIns="91411" tIns="45704" rIns="91411" bIns="45704">
            <a:normAutofit/>
          </a:bodyPr>
          <a:lstStyle/>
          <a:p>
            <a:pPr marL="274232" marR="0" lvl="0" indent="-274232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Зброя у формі зігнутої палиці, яка сама повертається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до того, хто її кинув.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274232" marR="0" lvl="0" indent="-274232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pic>
        <p:nvPicPr>
          <p:cNvPr id="3074" name="Picture 2" descr="Бумеранговый бум. Дэл Стивенс. Журнал &quot;Наука и Жизнь&quot;, № 6, 1964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43300"/>
            <a:ext cx="4038600" cy="1990725"/>
          </a:xfrm>
          <a:prstGeom prst="rect">
            <a:avLst/>
          </a:prstGeom>
          <a:noFill/>
        </p:spPr>
      </p:pic>
      <p:pic>
        <p:nvPicPr>
          <p:cNvPr id="3078" name="Picture 6" descr="Как правильно: фенОмен или феномЕн? - Образование - Официальный портал  Екатеринбур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76700"/>
            <a:ext cx="2453491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Человек-змея. Уникальная гибкость Алекса Калашникова. Феномен - Чемпионат"/>
          <p:cNvPicPr>
            <a:picLocks noChangeAspect="1" noChangeArrowheads="1"/>
          </p:cNvPicPr>
          <p:nvPr/>
        </p:nvPicPr>
        <p:blipFill>
          <a:blip r:embed="rId4" cstate="print"/>
          <a:srcRect l="5442" t="11429" r="3129" b="15102"/>
          <a:stretch>
            <a:fillRect/>
          </a:stretch>
        </p:blipFill>
        <p:spPr bwMode="auto">
          <a:xfrm>
            <a:off x="6629400" y="3086100"/>
            <a:ext cx="2350052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493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543800" cy="913284"/>
          </a:xfrm>
        </p:spPr>
        <p:txBody>
          <a:bodyPr>
            <a:normAutofit/>
          </a:bodyPr>
          <a:lstStyle/>
          <a:p>
            <a:pPr algn="ctr"/>
            <a:r>
              <a:rPr lang="uk-UA" sz="4200" b="1" i="1" cap="none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Словникова робота</a:t>
            </a:r>
            <a:endParaRPr lang="uk-UA" sz="4200" b="1" i="1" cap="none" dirty="0">
              <a:ln w="1905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91730" y="9144000"/>
            <a:ext cx="2252273" cy="4864706"/>
          </a:xfrm>
        </p:spPr>
        <p:txBody>
          <a:bodyPr>
            <a:normAutofit/>
          </a:bodyPr>
          <a:lstStyle/>
          <a:p>
            <a:r>
              <a:rPr lang="uk-UA" dirty="0" smtClean="0"/>
              <a:t>Гладенький камінець, що використовують для гри.</a:t>
            </a:r>
          </a:p>
          <a:p>
            <a:r>
              <a:rPr lang="uk-UA" sz="3100" b="1" dirty="0" smtClean="0"/>
              <a:t>           Рапана</a:t>
            </a:r>
          </a:p>
          <a:p>
            <a:r>
              <a:rPr lang="uk-UA" sz="1900" b="1" dirty="0" smtClean="0"/>
              <a:t>Морський хижий равлик з великою мушлею.</a:t>
            </a:r>
            <a:endParaRPr lang="uk-UA" sz="19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67544" y="1201316"/>
            <a:ext cx="3657600" cy="548640"/>
          </a:xfrm>
        </p:spPr>
        <p:txBody>
          <a:bodyPr>
            <a:normAutofit fontScale="92500" lnSpcReduction="20000"/>
          </a:bodyPr>
          <a:lstStyle/>
          <a:p>
            <a:r>
              <a:rPr lang="uk-UA" sz="3700" b="0" dirty="0" smtClean="0">
                <a:latin typeface="Bookman Old Style" pitchFamily="18" charset="0"/>
              </a:rPr>
              <a:t>      </a:t>
            </a:r>
            <a:r>
              <a:rPr lang="uk-UA" sz="3700" dirty="0" smtClean="0">
                <a:latin typeface="Bookman Old Style" pitchFamily="18" charset="0"/>
              </a:rPr>
              <a:t> </a:t>
            </a:r>
            <a:r>
              <a:rPr lang="uk-UA" sz="3700" dirty="0" smtClean="0">
                <a:latin typeface="Bookman Old Style" pitchFamily="18" charset="0"/>
              </a:rPr>
              <a:t>Одоробало</a:t>
            </a:r>
            <a:endParaRPr lang="uk-UA" sz="3700" dirty="0"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201317"/>
            <a:ext cx="3536791" cy="576063"/>
          </a:xfrm>
        </p:spPr>
        <p:txBody>
          <a:bodyPr>
            <a:noAutofit/>
          </a:bodyPr>
          <a:lstStyle/>
          <a:p>
            <a:pPr algn="ctr"/>
            <a:r>
              <a:rPr lang="uk-UA" sz="3400" dirty="0" smtClean="0">
                <a:latin typeface="Bookman Old Style" pitchFamily="18" charset="0"/>
              </a:rPr>
              <a:t>      </a:t>
            </a:r>
            <a:r>
              <a:rPr lang="uk-UA" sz="3400" dirty="0" smtClean="0">
                <a:latin typeface="Bookman Old Style" pitchFamily="18" charset="0"/>
              </a:rPr>
              <a:t>Вундеркінд</a:t>
            </a:r>
            <a:endParaRPr lang="uk-UA" sz="3400" dirty="0" smtClean="0">
              <a:latin typeface="Bookman Old Style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572000" y="1849388"/>
            <a:ext cx="4343400" cy="1584176"/>
          </a:xfrm>
          <a:prstGeom prst="rect">
            <a:avLst/>
          </a:prstGeom>
        </p:spPr>
        <p:txBody>
          <a:bodyPr vert="horz" lIns="91411" tIns="45704" rIns="91411" bIns="45704">
            <a:normAutofit/>
          </a:bodyPr>
          <a:lstStyle/>
          <a:p>
            <a:pPr marL="274232" marR="0" lvl="0" indent="-274232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Надзвичайно обдарована людина.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274232" marR="0" lvl="0" indent="-274232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228600" y="1790700"/>
            <a:ext cx="4104455" cy="1584176"/>
          </a:xfrm>
          <a:prstGeom prst="rect">
            <a:avLst/>
          </a:prstGeom>
        </p:spPr>
        <p:txBody>
          <a:bodyPr vert="horz" lIns="91411" tIns="45704" rIns="91411" bIns="45704">
            <a:normAutofit/>
          </a:bodyPr>
          <a:lstStyle/>
          <a:p>
            <a:pPr marL="274232" marR="0" lvl="0" indent="-274232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Незграба.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274232" marR="0" lvl="0" indent="-274232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pic>
        <p:nvPicPr>
          <p:cNvPr id="1026" name="Picture 2" descr="Человек-пугало и другие странные профессии — Рамблер/субботний"/>
          <p:cNvPicPr>
            <a:picLocks noChangeAspect="1" noChangeArrowheads="1"/>
          </p:cNvPicPr>
          <p:nvPr/>
        </p:nvPicPr>
        <p:blipFill>
          <a:blip r:embed="rId2" cstate="print"/>
          <a:srcRect l="7401" r="5263"/>
          <a:stretch>
            <a:fillRect/>
          </a:stretch>
        </p:blipFill>
        <p:spPr bwMode="auto">
          <a:xfrm>
            <a:off x="228600" y="2628900"/>
            <a:ext cx="4343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Як виростити вундеркінда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05100"/>
            <a:ext cx="4334828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493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4419600" y="2730500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81" name="AutoShape 5" descr="foto7"/>
          <p:cNvSpPr>
            <a:spLocks noChangeAspect="1" noChangeArrowheads="1"/>
          </p:cNvSpPr>
          <p:nvPr/>
        </p:nvSpPr>
        <p:spPr bwMode="auto">
          <a:xfrm>
            <a:off x="155575" y="38365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228600" y="1181100"/>
            <a:ext cx="8686800" cy="9379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rPr>
              <a:t>Говори </a:t>
            </a:r>
            <a:r>
              <a:rPr lang="ru-RU" sz="36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rPr>
              <a:t>і</a:t>
            </a: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rPr>
              <a:t> пиши правильно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28600" y="2175570"/>
            <a:ext cx="85693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 dirty="0">
                <a:latin typeface="Century Schoolbook" pitchFamily="18" charset="0"/>
              </a:rPr>
              <a:t>Тьмяний		</a:t>
            </a:r>
            <a:r>
              <a:rPr lang="uk-UA" sz="3200" b="1" i="1" dirty="0" smtClean="0">
                <a:latin typeface="Century Schoolbook" pitchFamily="18" charset="0"/>
              </a:rPr>
              <a:t>Шаснула</a:t>
            </a:r>
            <a:endParaRPr lang="uk-UA" sz="3200" b="1" i="1" dirty="0">
              <a:latin typeface="Century Schoolbook" pitchFamily="18" charset="0"/>
            </a:endParaRPr>
          </a:p>
          <a:p>
            <a:pPr>
              <a:spcBef>
                <a:spcPct val="50000"/>
              </a:spcBef>
            </a:pPr>
            <a:r>
              <a:rPr lang="uk-UA" sz="3200" b="1" i="1" dirty="0">
                <a:latin typeface="Century Schoolbook" pitchFamily="18" charset="0"/>
              </a:rPr>
              <a:t>Перепона		Рипучі</a:t>
            </a:r>
          </a:p>
          <a:p>
            <a:pPr>
              <a:spcBef>
                <a:spcPct val="50000"/>
              </a:spcBef>
            </a:pPr>
            <a:r>
              <a:rPr lang="uk-UA" sz="3200" b="1" i="1" dirty="0">
                <a:latin typeface="Century Schoolbook" pitchFamily="18" charset="0"/>
              </a:rPr>
              <a:t>Зморшкувата	Одоробало</a:t>
            </a:r>
          </a:p>
          <a:p>
            <a:pPr>
              <a:spcBef>
                <a:spcPct val="50000"/>
              </a:spcBef>
            </a:pPr>
            <a:r>
              <a:rPr lang="uk-UA" sz="3200" b="1" i="1" dirty="0">
                <a:latin typeface="Century Schoolbook" pitchFamily="18" charset="0"/>
              </a:rPr>
              <a:t>Шкелець		</a:t>
            </a:r>
            <a:r>
              <a:rPr lang="uk-UA" sz="3200" b="1" i="1" dirty="0" smtClean="0">
                <a:latin typeface="Century Schoolbook" pitchFamily="18" charset="0"/>
              </a:rPr>
              <a:t>Вундеркінд</a:t>
            </a:r>
            <a:endParaRPr lang="uk-UA" sz="3200" b="1" i="1" dirty="0">
              <a:latin typeface="Century Schoolbook" pitchFamily="18" charset="0"/>
            </a:endParaRPr>
          </a:p>
          <a:p>
            <a:pPr>
              <a:spcBef>
                <a:spcPct val="50000"/>
              </a:spcBef>
            </a:pPr>
            <a:r>
              <a:rPr lang="uk-UA" sz="3200" b="1" i="1" dirty="0">
                <a:latin typeface="Century Schoolbook" pitchFamily="18" charset="0"/>
              </a:rPr>
              <a:t>Удавані			Злигодні</a:t>
            </a:r>
            <a:endParaRPr lang="ru-RU" sz="3200" b="1" i="1" dirty="0">
              <a:latin typeface="Century Schoolbook" pitchFamily="18" charset="0"/>
            </a:endParaRPr>
          </a:p>
        </p:txBody>
      </p:sp>
      <p:pic>
        <p:nvPicPr>
          <p:cNvPr id="24587" name="Picture 11" descr="Дружба-олівця-та-ручки-Єременко-Анастас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400300"/>
            <a:ext cx="2298700" cy="1730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4419600" y="2730500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6629" name="AutoShape 5" descr="foto7"/>
          <p:cNvSpPr>
            <a:spLocks noChangeAspect="1" noChangeArrowheads="1"/>
          </p:cNvSpPr>
          <p:nvPr/>
        </p:nvSpPr>
        <p:spPr bwMode="auto">
          <a:xfrm>
            <a:off x="155575" y="38365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6634" name="Picture 10" descr="че-овек-ержа-вне-микрофон-31818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5000" y="3132931"/>
            <a:ext cx="3098482" cy="2582069"/>
          </a:xfrm>
          <a:prstGeom prst="rect">
            <a:avLst/>
          </a:prstGeom>
          <a:noFill/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8600" y="1866900"/>
            <a:ext cx="800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uk-UA" sz="3600" b="1" dirty="0" smtClean="0">
                <a:solidFill>
                  <a:srgbClr val="002060"/>
                </a:solidFill>
                <a:latin typeface="Century Schoolbook" pitchFamily="18" charset="0"/>
              </a:rPr>
              <a:t> Які </a:t>
            </a:r>
            <a:r>
              <a:rPr lang="uk-UA" sz="3600" b="1" dirty="0">
                <a:solidFill>
                  <a:srgbClr val="002060"/>
                </a:solidFill>
                <a:latin typeface="Century Schoolbook" pitchFamily="18" charset="0"/>
              </a:rPr>
              <a:t>почуття викликав твір?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sz="3600" b="1" dirty="0" smtClean="0">
                <a:solidFill>
                  <a:srgbClr val="002060"/>
                </a:solidFill>
                <a:latin typeface="Century Schoolbook" pitchFamily="18" charset="0"/>
              </a:rPr>
              <a:t> Що </a:t>
            </a:r>
            <a:r>
              <a:rPr lang="uk-UA" sz="3600" b="1" dirty="0">
                <a:solidFill>
                  <a:srgbClr val="002060"/>
                </a:solidFill>
                <a:latin typeface="Century Schoolbook" pitchFamily="18" charset="0"/>
              </a:rPr>
              <a:t>вразило?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uk-UA" sz="3600" b="1" dirty="0" smtClean="0">
                <a:solidFill>
                  <a:srgbClr val="002060"/>
                </a:solidFill>
                <a:latin typeface="Century Schoolbook" pitchFamily="18" charset="0"/>
              </a:rPr>
              <a:t> Що </a:t>
            </a:r>
            <a:r>
              <a:rPr lang="uk-UA" sz="3600" b="1" dirty="0">
                <a:solidFill>
                  <a:srgbClr val="002060"/>
                </a:solidFill>
                <a:latin typeface="Century Schoolbook" pitchFamily="18" charset="0"/>
              </a:rPr>
              <a:t>залишилося незрозумілим?</a:t>
            </a:r>
            <a:endParaRPr lang="ru-RU" sz="36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9525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Робота </a:t>
            </a:r>
            <a:r>
              <a:rPr lang="uk-UA" sz="48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над </a:t>
            </a:r>
            <a:r>
              <a:rPr lang="uk-UA" sz="48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текстом</a:t>
            </a:r>
            <a:endParaRPr lang="uk-UA" sz="48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04900"/>
            <a:ext cx="8686800" cy="4610100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Century Schoolbook" pitchFamily="18" charset="0"/>
              </a:rPr>
              <a:t>Прочитайте перший абзац, перевірте свої припущення.</a:t>
            </a:r>
          </a:p>
          <a:p>
            <a:pPr algn="just"/>
            <a:r>
              <a:rPr lang="uk-UA" sz="2400" dirty="0" smtClean="0">
                <a:latin typeface="Century Schoolbook" pitchFamily="18" charset="0"/>
              </a:rPr>
              <a:t>Як було звати папугу? </a:t>
            </a:r>
            <a:endParaRPr lang="uk-UA" sz="2400" dirty="0" smtClean="0">
              <a:latin typeface="Century Schoolbook" pitchFamily="18" charset="0"/>
            </a:endParaRPr>
          </a:p>
          <a:p>
            <a:pPr algn="just"/>
            <a:r>
              <a:rPr lang="uk-UA" sz="2400" dirty="0" smtClean="0">
                <a:latin typeface="Century Schoolbook" pitchFamily="18" charset="0"/>
              </a:rPr>
              <a:t>Які </a:t>
            </a:r>
            <a:r>
              <a:rPr lang="uk-UA" sz="2400" dirty="0" smtClean="0">
                <a:latin typeface="Century Schoolbook" pitchFamily="18" charset="0"/>
              </a:rPr>
              <a:t>ще подарунки привозив внук – моряк бабусі Магді?</a:t>
            </a:r>
            <a:endParaRPr lang="uk-UA" sz="2400" dirty="0" smtClean="0">
              <a:latin typeface="Century Schoolbook" pitchFamily="18" charset="0"/>
            </a:endParaRPr>
          </a:p>
          <a:p>
            <a:pPr algn="just">
              <a:buNone/>
            </a:pPr>
            <a:r>
              <a:rPr lang="uk-UA" sz="2400" dirty="0" smtClean="0">
                <a:latin typeface="Century Schoolbook" pitchFamily="18" charset="0"/>
              </a:rPr>
              <a:t>                      </a:t>
            </a:r>
            <a:r>
              <a:rPr lang="uk-UA" sz="2400" dirty="0" smtClean="0">
                <a:latin typeface="Bookman Old Style" pitchFamily="18" charset="0"/>
              </a:rPr>
              <a:t>Вправа </a:t>
            </a:r>
            <a:r>
              <a:rPr lang="uk-UA" sz="2400" dirty="0" smtClean="0">
                <a:latin typeface="Bookman Old Style" pitchFamily="18" charset="0"/>
              </a:rPr>
              <a:t>« Онукові подарунки»</a:t>
            </a:r>
          </a:p>
          <a:p>
            <a:pPr algn="just"/>
            <a:r>
              <a:rPr lang="uk-UA" sz="2400" dirty="0" smtClean="0">
                <a:latin typeface="Century Schoolbook" pitchFamily="18" charset="0"/>
              </a:rPr>
              <a:t>Мушлі      з     ………  .  </a:t>
            </a:r>
          </a:p>
          <a:p>
            <a:pPr algn="just"/>
            <a:r>
              <a:rPr lang="uk-UA" sz="2400" dirty="0" smtClean="0">
                <a:latin typeface="Century Schoolbook" pitchFamily="18" charset="0"/>
              </a:rPr>
              <a:t>Пузатий божок   з    ………  .</a:t>
            </a:r>
          </a:p>
          <a:p>
            <a:pPr algn="just"/>
            <a:r>
              <a:rPr lang="uk-UA" sz="2400" dirty="0" smtClean="0">
                <a:latin typeface="Century Schoolbook" pitchFamily="18" charset="0"/>
              </a:rPr>
              <a:t>Бумеранг      з       ….....  .</a:t>
            </a:r>
          </a:p>
          <a:p>
            <a:pPr marL="0" indent="0" algn="just">
              <a:buNone/>
            </a:pPr>
            <a:r>
              <a:rPr lang="uk-UA" sz="2400" dirty="0">
                <a:latin typeface="Century Schoolbook" pitchFamily="18" charset="0"/>
              </a:rPr>
              <a:t> </a:t>
            </a:r>
            <a:r>
              <a:rPr lang="uk-UA" sz="2400" dirty="0" smtClean="0">
                <a:latin typeface="Century Schoolbook" pitchFamily="18" charset="0"/>
              </a:rPr>
              <a:t>   Папуга    з     ………..  .</a:t>
            </a:r>
          </a:p>
          <a:p>
            <a:pPr algn="just">
              <a:buFontTx/>
              <a:buChar char="-"/>
            </a:pPr>
            <a:r>
              <a:rPr lang="uk-UA" sz="2400" dirty="0" smtClean="0">
                <a:latin typeface="Century Schoolbook" pitchFamily="18" charset="0"/>
              </a:rPr>
              <a:t>Звідки </a:t>
            </a:r>
            <a:r>
              <a:rPr lang="uk-UA" sz="2400" dirty="0" smtClean="0">
                <a:latin typeface="Century Schoolbook" pitchFamily="18" charset="0"/>
              </a:rPr>
              <a:t>був привезений папуга?</a:t>
            </a:r>
          </a:p>
          <a:p>
            <a:pPr algn="just">
              <a:buFontTx/>
              <a:buChar char="-"/>
            </a:pPr>
            <a:endParaRPr lang="uk-UA" sz="24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6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057400" y="1028700"/>
            <a:ext cx="4806950" cy="6789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rPr>
              <a:t>Не </a:t>
            </a:r>
            <a:r>
              <a:rPr lang="ru-RU" sz="3600" b="1" i="1" kern="10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rPr>
              <a:t>помилюся</a:t>
            </a:r>
            <a:endParaRPr lang="ru-RU" sz="3600" b="1" i="1" kern="1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cs typeface="Times New Roman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" y="2171700"/>
            <a:ext cx="8610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3400" dirty="0" err="1">
                <a:latin typeface="Century Schoolbook" pitchFamily="18" charset="0"/>
              </a:rPr>
              <a:t>Кпт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кфт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кшт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кст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мгм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ргм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тгм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пгм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фгм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ткр</a:t>
            </a:r>
            <a:r>
              <a:rPr lang="uk-UA" sz="3400" dirty="0">
                <a:latin typeface="Century Schoolbook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3400" dirty="0" err="1">
                <a:latin typeface="Century Schoolbook" pitchFamily="18" charset="0"/>
              </a:rPr>
              <a:t>Кфа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кпо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кту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кши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кси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рла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рло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рлу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рлі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рли</a:t>
            </a:r>
            <a:r>
              <a:rPr lang="uk-UA" sz="3400" dirty="0">
                <a:latin typeface="Century Schoolbook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3400" dirty="0">
                <a:latin typeface="Century Schoolbook" pitchFamily="18" charset="0"/>
              </a:rPr>
              <a:t>Пі, п’є, </a:t>
            </a:r>
            <a:r>
              <a:rPr lang="uk-UA" sz="3400" dirty="0" err="1">
                <a:latin typeface="Century Schoolbook" pitchFamily="18" charset="0"/>
              </a:rPr>
              <a:t>пя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пьо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пю</a:t>
            </a:r>
            <a:r>
              <a:rPr lang="uk-UA" sz="3400" dirty="0">
                <a:latin typeface="Century Schoolbook" pitchFamily="18" charset="0"/>
              </a:rPr>
              <a:t>, би, </a:t>
            </a:r>
            <a:r>
              <a:rPr lang="uk-UA" sz="3400" dirty="0" err="1">
                <a:latin typeface="Century Schoolbook" pitchFamily="18" charset="0"/>
              </a:rPr>
              <a:t>бє</a:t>
            </a:r>
            <a:r>
              <a:rPr lang="uk-UA" sz="3400" dirty="0">
                <a:latin typeface="Century Schoolbook" pitchFamily="18" charset="0"/>
              </a:rPr>
              <a:t>, </a:t>
            </a:r>
            <a:r>
              <a:rPr lang="uk-UA" sz="3400" dirty="0" err="1">
                <a:latin typeface="Century Schoolbook" pitchFamily="18" charset="0"/>
              </a:rPr>
              <a:t>бя</a:t>
            </a:r>
            <a:r>
              <a:rPr lang="uk-UA" sz="3400" dirty="0">
                <a:latin typeface="Century Schoolbook" pitchFamily="18" charset="0"/>
              </a:rPr>
              <a:t>, бо, </a:t>
            </a:r>
            <a:r>
              <a:rPr lang="uk-UA" sz="3400" dirty="0" err="1">
                <a:latin typeface="Century Schoolbook" pitchFamily="18" charset="0"/>
              </a:rPr>
              <a:t>бю</a:t>
            </a:r>
            <a:r>
              <a:rPr lang="uk-UA" sz="3400" dirty="0">
                <a:latin typeface="Century Schoolbook" pitchFamily="18" charset="0"/>
              </a:rPr>
              <a:t>.</a:t>
            </a:r>
            <a:endParaRPr lang="ru-RU" sz="34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28700"/>
            <a:ext cx="8686800" cy="592667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Вибіркове читання</a:t>
            </a:r>
            <a:endParaRPr lang="uk-UA" sz="48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38300"/>
            <a:ext cx="8763000" cy="3847985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Century Schoolbook" pitchFamily="18" charset="0"/>
              </a:rPr>
              <a:t>Що </a:t>
            </a:r>
            <a:r>
              <a:rPr lang="uk-UA" sz="2400" dirty="0" smtClean="0">
                <a:latin typeface="Century Schoolbook" pitchFamily="18" charset="0"/>
              </a:rPr>
              <a:t>пані Магда вирішила зробити з папугою?</a:t>
            </a:r>
          </a:p>
          <a:p>
            <a:r>
              <a:rPr lang="uk-UA" sz="2400" dirty="0" smtClean="0">
                <a:latin typeface="Century Schoolbook" pitchFamily="18" charset="0"/>
              </a:rPr>
              <a:t>Як у пані Магди з</a:t>
            </a:r>
            <a:r>
              <a:rPr lang="en-US" sz="2400" dirty="0" smtClean="0">
                <a:latin typeface="Century Schoolbook" pitchFamily="18" charset="0"/>
              </a:rPr>
              <a:t>’</a:t>
            </a:r>
            <a:r>
              <a:rPr lang="uk-UA" sz="2400" dirty="0" smtClean="0">
                <a:latin typeface="Century Schoolbook" pitchFamily="18" charset="0"/>
              </a:rPr>
              <a:t>явився рудий кіт?</a:t>
            </a:r>
          </a:p>
          <a:p>
            <a:r>
              <a:rPr lang="uk-UA" sz="2400" dirty="0" smtClean="0">
                <a:latin typeface="Century Schoolbook" pitchFamily="18" charset="0"/>
              </a:rPr>
              <a:t>Який сон наснився папузі?</a:t>
            </a:r>
          </a:p>
          <a:p>
            <a:r>
              <a:rPr lang="uk-UA" sz="2400" dirty="0" smtClean="0">
                <a:latin typeface="Century Schoolbook" pitchFamily="18" charset="0"/>
              </a:rPr>
              <a:t>Що відбулося, коли папуга залишився у квартирі сам?</a:t>
            </a:r>
          </a:p>
          <a:p>
            <a:r>
              <a:rPr lang="uk-UA" sz="2400" dirty="0" smtClean="0">
                <a:latin typeface="Century Schoolbook" pitchFamily="18" charset="0"/>
              </a:rPr>
              <a:t>Що Антось побачив у метро?</a:t>
            </a:r>
          </a:p>
          <a:p>
            <a:r>
              <a:rPr lang="uk-UA" sz="2400" dirty="0" smtClean="0">
                <a:latin typeface="Century Schoolbook" pitchFamily="18" charset="0"/>
              </a:rPr>
              <a:t>Де він опинився після поїздки?</a:t>
            </a:r>
          </a:p>
          <a:p>
            <a:r>
              <a:rPr lang="uk-UA" sz="2400" dirty="0" smtClean="0">
                <a:latin typeface="Century Schoolbook" pitchFamily="18" charset="0"/>
              </a:rPr>
              <a:t>Кого папуга побачив у залі метро?</a:t>
            </a:r>
          </a:p>
          <a:p>
            <a:r>
              <a:rPr lang="uk-UA" sz="2400" dirty="0" smtClean="0">
                <a:latin typeface="Century Schoolbook" pitchFamily="18" charset="0"/>
              </a:rPr>
              <a:t>Про що йому розповіли тваринки?</a:t>
            </a:r>
          </a:p>
          <a:p>
            <a:r>
              <a:rPr lang="uk-UA" sz="2400" dirty="0" smtClean="0">
                <a:latin typeface="Century Schoolbook" pitchFamily="18" charset="0"/>
              </a:rPr>
              <a:t>Яку пісню співала мавпа?</a:t>
            </a:r>
            <a:endParaRPr lang="uk-UA" sz="24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8700"/>
            <a:ext cx="9144000" cy="129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3800" b="1" i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Чи </a:t>
            </a:r>
            <a:r>
              <a:rPr lang="uk-UA" sz="3800" b="1" i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можна ставлення людей до тварин  назвати хорошим? </a:t>
            </a:r>
            <a:endParaRPr lang="uk-UA" sz="3800" b="1" i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47900"/>
            <a:ext cx="8686800" cy="34671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600" dirty="0" smtClean="0">
                <a:solidFill>
                  <a:srgbClr val="002060"/>
                </a:solidFill>
                <a:latin typeface="Century Schoolbook" pitchFamily="18" charset="0"/>
              </a:rPr>
              <a:t>     </a:t>
            </a:r>
            <a:r>
              <a:rPr lang="uk-UA" sz="2600" b="1" dirty="0" smtClean="0">
                <a:solidFill>
                  <a:srgbClr val="002060"/>
                </a:solidFill>
                <a:latin typeface="Century Schoolbook" pitchFamily="18" charset="0"/>
              </a:rPr>
              <a:t>Вправа </a:t>
            </a:r>
            <a:r>
              <a:rPr lang="uk-UA" sz="2600" b="1" dirty="0" smtClean="0">
                <a:solidFill>
                  <a:srgbClr val="002060"/>
                </a:solidFill>
                <a:latin typeface="Century Schoolbook" pitchFamily="18" charset="0"/>
              </a:rPr>
              <a:t>« Щоденник подвійних нотаток</a:t>
            </a:r>
            <a:r>
              <a:rPr lang="uk-UA" sz="2600" b="1" dirty="0" smtClean="0">
                <a:solidFill>
                  <a:srgbClr val="002060"/>
                </a:solidFill>
                <a:latin typeface="Century Schoolbook" pitchFamily="18" charset="0"/>
              </a:rPr>
              <a:t>»</a:t>
            </a:r>
            <a:endParaRPr lang="uk-UA" sz="26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just"/>
            <a:r>
              <a:rPr lang="uk-UA" sz="26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uk-UA" sz="2600" dirty="0" smtClean="0">
                <a:solidFill>
                  <a:srgbClr val="002060"/>
                </a:solidFill>
                <a:latin typeface="Century Schoolbook" pitchFamily="18" charset="0"/>
              </a:rPr>
              <a:t>Так, тому що ……  .</a:t>
            </a:r>
          </a:p>
          <a:p>
            <a:pPr algn="just"/>
            <a:r>
              <a:rPr lang="uk-UA" sz="26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uk-UA" sz="2600" dirty="0" smtClean="0">
                <a:solidFill>
                  <a:srgbClr val="002060"/>
                </a:solidFill>
                <a:latin typeface="Century Schoolbook" pitchFamily="18" charset="0"/>
              </a:rPr>
              <a:t> Ні,   тому що  ……  .</a:t>
            </a:r>
          </a:p>
          <a:p>
            <a:pPr algn="just"/>
            <a:r>
              <a:rPr lang="uk-UA" sz="2600" dirty="0" smtClean="0">
                <a:solidFill>
                  <a:srgbClr val="002060"/>
                </a:solidFill>
                <a:latin typeface="Century Schoolbook" pitchFamily="18" charset="0"/>
              </a:rPr>
              <a:t>Чого вчить нас це оповідання?</a:t>
            </a:r>
          </a:p>
          <a:p>
            <a:pPr algn="just">
              <a:buNone/>
            </a:pPr>
            <a:r>
              <a:rPr lang="uk-UA" sz="2600" dirty="0" smtClean="0">
                <a:solidFill>
                  <a:srgbClr val="002060"/>
                </a:solidFill>
                <a:latin typeface="Century Schoolbook" pitchFamily="18" charset="0"/>
              </a:rPr>
              <a:t>             </a:t>
            </a:r>
            <a:r>
              <a:rPr lang="uk-UA" sz="2600" b="1" dirty="0" smtClean="0">
                <a:solidFill>
                  <a:srgbClr val="002060"/>
                </a:solidFill>
                <a:latin typeface="Century Schoolbook" pitchFamily="18" charset="0"/>
              </a:rPr>
              <a:t>Вправа </a:t>
            </a:r>
            <a:r>
              <a:rPr lang="uk-UA" sz="2600" b="1" dirty="0" smtClean="0">
                <a:solidFill>
                  <a:srgbClr val="002060"/>
                </a:solidFill>
                <a:latin typeface="Century Schoolbook" pitchFamily="18" charset="0"/>
              </a:rPr>
              <a:t>«Валіза корисних знань</a:t>
            </a:r>
            <a:r>
              <a:rPr lang="uk-UA" sz="2600" b="1" dirty="0" smtClean="0">
                <a:solidFill>
                  <a:srgbClr val="002060"/>
                </a:solidFill>
                <a:latin typeface="Century Schoolbook" pitchFamily="18" charset="0"/>
              </a:rPr>
              <a:t>»</a:t>
            </a:r>
            <a:endParaRPr lang="uk-UA" sz="26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just"/>
            <a:r>
              <a:rPr lang="uk-UA" sz="2600" dirty="0" smtClean="0">
                <a:solidFill>
                  <a:srgbClr val="002060"/>
                </a:solidFill>
                <a:latin typeface="Century Schoolbook" pitchFamily="18" charset="0"/>
              </a:rPr>
              <a:t>Які </a:t>
            </a:r>
            <a:r>
              <a:rPr lang="uk-UA" sz="2600" dirty="0" smtClean="0">
                <a:solidFill>
                  <a:srgbClr val="002060"/>
                </a:solidFill>
                <a:latin typeface="Century Schoolbook" pitchFamily="18" charset="0"/>
              </a:rPr>
              <a:t>знання та уміння отримані на уроці ти візьмеш собі для використання?</a:t>
            </a:r>
            <a:endParaRPr lang="uk-UA" sz="26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3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4419600" y="2730500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725" name="AutoShape 5" descr="foto7"/>
          <p:cNvSpPr>
            <a:spLocks noChangeAspect="1" noChangeArrowheads="1"/>
          </p:cNvSpPr>
          <p:nvPr/>
        </p:nvSpPr>
        <p:spPr bwMode="auto">
          <a:xfrm>
            <a:off x="155575" y="38365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457200" y="1333500"/>
            <a:ext cx="8308975" cy="8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Люди </a:t>
            </a:r>
            <a:r>
              <a:rPr lang="ru-RU" sz="3600" b="1" kern="10" dirty="0" err="1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і</a:t>
            </a:r>
            <a:r>
              <a:rPr lang="ru-RU" sz="3600" b="1" kern="10" dirty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тварини</a:t>
            </a:r>
            <a:endParaRPr lang="ru-RU" sz="3600" b="1" kern="10" dirty="0">
              <a:ln w="12700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 pitchFamily="18" charset="0"/>
              <a:cs typeface="Arial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28601" y="2628900"/>
            <a:ext cx="86106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uk-UA" sz="2800" i="1" dirty="0" smtClean="0">
                <a:latin typeface="Century Schoolbook" pitchFamily="18" charset="0"/>
              </a:rPr>
              <a:t>«</a:t>
            </a:r>
            <a:r>
              <a:rPr lang="uk-UA" sz="2800" i="1" dirty="0">
                <a:latin typeface="Century Schoolbook" pitchFamily="18" charset="0"/>
              </a:rPr>
              <a:t>Я люблю тварин за їхню природну чистоту і щирість. Вони не судять тебе, не міркують, вони просто хочуть бути твоїми друзями, або, принаймні, не приховують своїх намірів».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uk-UA" sz="2800" i="1" dirty="0">
                <a:latin typeface="Century Schoolbook" pitchFamily="18" charset="0"/>
              </a:rPr>
              <a:t>					</a:t>
            </a:r>
            <a:r>
              <a:rPr lang="uk-UA" sz="2800" i="1" dirty="0" smtClean="0">
                <a:latin typeface="Century Schoolbook" pitchFamily="18" charset="0"/>
              </a:rPr>
              <a:t> (</a:t>
            </a:r>
            <a:r>
              <a:rPr lang="uk-UA" sz="2800" i="1" dirty="0">
                <a:latin typeface="Century Schoolbook" pitchFamily="18" charset="0"/>
              </a:rPr>
              <a:t>Майкл Джексон)</a:t>
            </a:r>
            <a:endParaRPr lang="ru-RU" sz="2800" i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AutoShape 4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4419600" y="2730500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1749" name="AutoShape 5" descr="foto7"/>
          <p:cNvSpPr>
            <a:spLocks noChangeAspect="1" noChangeArrowheads="1"/>
          </p:cNvSpPr>
          <p:nvPr/>
        </p:nvSpPr>
        <p:spPr bwMode="auto">
          <a:xfrm>
            <a:off x="155575" y="38365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1753" name="AutoShape 9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38365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1755" name="AutoShape 11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38365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28600" y="2324100"/>
            <a:ext cx="8686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uk-UA" sz="2800" i="1" dirty="0">
                <a:latin typeface="Century Schoolbook" pitchFamily="18" charset="0"/>
              </a:rPr>
              <a:t>«Найлютіший звір – це людина. Вона </a:t>
            </a:r>
            <a:r>
              <a:rPr lang="uk-UA" sz="2800" i="1" dirty="0" smtClean="0">
                <a:latin typeface="Century Schoolbook" pitchFamily="18" charset="0"/>
              </a:rPr>
              <a:t>вбиває, навіть </a:t>
            </a:r>
            <a:r>
              <a:rPr lang="uk-UA" sz="2800" i="1" dirty="0">
                <a:latin typeface="Century Schoolbook" pitchFamily="18" charset="0"/>
              </a:rPr>
              <a:t>якщо вона не голодна». 							</a:t>
            </a:r>
            <a:r>
              <a:rPr lang="uk-UA" sz="2800" i="1" dirty="0" smtClean="0">
                <a:latin typeface="Century Schoolbook" pitchFamily="18" charset="0"/>
              </a:rPr>
              <a:t>                  (</a:t>
            </a:r>
            <a:r>
              <a:rPr lang="uk-UA" sz="2800" i="1" dirty="0" err="1">
                <a:latin typeface="Century Schoolbook" pitchFamily="18" charset="0"/>
              </a:rPr>
              <a:t>Адріано</a:t>
            </a:r>
            <a:r>
              <a:rPr lang="uk-UA" sz="2800" i="1" dirty="0">
                <a:latin typeface="Century Schoolbook" pitchFamily="18" charset="0"/>
              </a:rPr>
              <a:t> </a:t>
            </a:r>
            <a:r>
              <a:rPr lang="uk-UA" sz="2800" i="1" dirty="0" err="1">
                <a:latin typeface="Century Schoolbook" pitchFamily="18" charset="0"/>
              </a:rPr>
              <a:t>Челентано</a:t>
            </a:r>
            <a:r>
              <a:rPr lang="uk-UA" sz="2800" i="1" dirty="0" smtClean="0">
                <a:latin typeface="Century Schoolbook" pitchFamily="18" charset="0"/>
              </a:rPr>
              <a:t>)</a:t>
            </a:r>
          </a:p>
          <a:p>
            <a:pPr algn="just"/>
            <a:endParaRPr lang="uk-UA" sz="2800" i="1" dirty="0">
              <a:latin typeface="Century Schoolbook" pitchFamily="18" charset="0"/>
            </a:endParaRPr>
          </a:p>
          <a:p>
            <a:pPr algn="just"/>
            <a:r>
              <a:rPr lang="uk-UA" sz="2800" i="1" dirty="0">
                <a:latin typeface="Century Schoolbook" pitchFamily="18" charset="0"/>
              </a:rPr>
              <a:t>«Страждання безсловесних істот – безперечно, одне із найсумніших видовищ на світі». </a:t>
            </a:r>
          </a:p>
          <a:p>
            <a:pPr algn="just"/>
            <a:r>
              <a:rPr lang="uk-UA" sz="2800" i="1" dirty="0">
                <a:latin typeface="Century Schoolbook" pitchFamily="18" charset="0"/>
              </a:rPr>
              <a:t>			</a:t>
            </a:r>
            <a:r>
              <a:rPr lang="uk-UA" sz="2800" i="1" dirty="0" smtClean="0">
                <a:latin typeface="Century Schoolbook" pitchFamily="18" charset="0"/>
              </a:rPr>
              <a:t>                           (</a:t>
            </a:r>
            <a:r>
              <a:rPr lang="uk-UA" sz="2800" i="1" dirty="0" err="1">
                <a:latin typeface="Century Schoolbook" pitchFamily="18" charset="0"/>
              </a:rPr>
              <a:t>Вілкі</a:t>
            </a:r>
            <a:r>
              <a:rPr lang="uk-UA" sz="2800" i="1" dirty="0">
                <a:latin typeface="Century Schoolbook" pitchFamily="18" charset="0"/>
              </a:rPr>
              <a:t> </a:t>
            </a:r>
            <a:r>
              <a:rPr lang="uk-UA" sz="2800" i="1" dirty="0" err="1">
                <a:latin typeface="Century Schoolbook" pitchFamily="18" charset="0"/>
              </a:rPr>
              <a:t>Коллінз</a:t>
            </a:r>
            <a:r>
              <a:rPr lang="uk-UA" sz="2800" i="1" dirty="0">
                <a:latin typeface="Century Schoolbook" pitchFamily="18" charset="0"/>
              </a:rPr>
              <a:t>)</a:t>
            </a:r>
            <a:endParaRPr lang="ru-RU" sz="2800" i="1" dirty="0">
              <a:latin typeface="Century Schoolbook" pitchFamily="18" charset="0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533400" y="1104900"/>
            <a:ext cx="8308975" cy="8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Люди </a:t>
            </a:r>
            <a:r>
              <a:rPr lang="ru-RU" sz="3600" b="1" kern="10" dirty="0" err="1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і</a:t>
            </a:r>
            <a:r>
              <a:rPr lang="ru-RU" sz="3600" b="1" kern="10" dirty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тварини</a:t>
            </a:r>
            <a:endParaRPr lang="ru-RU" sz="3600" b="1" kern="10" dirty="0">
              <a:ln w="12700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4419600" y="2730500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2773" name="AutoShape 5" descr="foto7"/>
          <p:cNvSpPr>
            <a:spLocks noChangeAspect="1" noChangeArrowheads="1"/>
          </p:cNvSpPr>
          <p:nvPr/>
        </p:nvSpPr>
        <p:spPr bwMode="auto">
          <a:xfrm>
            <a:off x="155575" y="38365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28600" y="217170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uk-UA" sz="2800" i="1" dirty="0">
                <a:latin typeface="Century Schoolbook" pitchFamily="18" charset="0"/>
              </a:rPr>
              <a:t>«Ті, хто утримують тварин, повинні визнати, що швидше вони служать тваринам, ніж тварини їм» </a:t>
            </a:r>
          </a:p>
          <a:p>
            <a:pPr algn="just"/>
            <a:r>
              <a:rPr lang="uk-UA" sz="2800" i="1" dirty="0">
                <a:latin typeface="Century Schoolbook" pitchFamily="18" charset="0"/>
              </a:rPr>
              <a:t>						</a:t>
            </a:r>
            <a:r>
              <a:rPr lang="uk-UA" sz="2800" i="1" dirty="0" smtClean="0">
                <a:latin typeface="Century Schoolbook" pitchFamily="18" charset="0"/>
              </a:rPr>
              <a:t>               (</a:t>
            </a:r>
            <a:r>
              <a:rPr lang="uk-UA" sz="2800" i="1" dirty="0">
                <a:latin typeface="Century Schoolbook" pitchFamily="18" charset="0"/>
              </a:rPr>
              <a:t>Діоген)</a:t>
            </a:r>
          </a:p>
          <a:p>
            <a:pPr algn="just"/>
            <a:r>
              <a:rPr lang="uk-UA" sz="2800" i="1" dirty="0">
                <a:latin typeface="Century Schoolbook" pitchFamily="18" charset="0"/>
              </a:rPr>
              <a:t>«Ми відповідальні за тих, кого приручили» 				</a:t>
            </a:r>
            <a:r>
              <a:rPr lang="uk-UA" sz="2800" i="1" dirty="0" smtClean="0">
                <a:latin typeface="Century Schoolbook" pitchFamily="18" charset="0"/>
              </a:rPr>
              <a:t>        (</a:t>
            </a:r>
            <a:r>
              <a:rPr lang="uk-UA" sz="2800" i="1" dirty="0">
                <a:latin typeface="Century Schoolbook" pitchFamily="18" charset="0"/>
              </a:rPr>
              <a:t>Антуан де Сент-Екзюпері)</a:t>
            </a:r>
            <a:endParaRPr lang="ru-RU" sz="2800" i="1" dirty="0">
              <a:latin typeface="Century Schoolbook" pitchFamily="18" charset="0"/>
            </a:endParaRPr>
          </a:p>
        </p:txBody>
      </p:sp>
      <p:pic>
        <p:nvPicPr>
          <p:cNvPr id="32777" name="Picture 9" descr="Chomu_papuga_ne_navchyvsia_govoryty_Galyna_Malyk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19061"/>
            <a:ext cx="2286000" cy="129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457200" y="1104900"/>
            <a:ext cx="8308975" cy="878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Люди </a:t>
            </a:r>
            <a:r>
              <a:rPr lang="ru-RU" sz="3600" b="1" kern="10" dirty="0" err="1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і</a:t>
            </a:r>
            <a:r>
              <a:rPr lang="ru-RU" sz="3600" b="1" kern="10" dirty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тварини</a:t>
            </a:r>
            <a:endParaRPr lang="ru-RU" sz="3600" b="1" kern="10" dirty="0">
              <a:ln w="12700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57300"/>
            <a:ext cx="7931224" cy="914400"/>
          </a:xfrm>
        </p:spPr>
        <p:txBody>
          <a:bodyPr>
            <a:noAutofit/>
          </a:bodyPr>
          <a:lstStyle/>
          <a:p>
            <a:pPr algn="ctr"/>
            <a:r>
              <a:rPr lang="uk-UA" sz="4800" b="1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ПІДСУМОК УРОКУ</a:t>
            </a:r>
            <a:endParaRPr lang="uk-UA" sz="4800" b="1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8600" y="2476500"/>
            <a:ext cx="8686800" cy="25202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latin typeface="Century Schoolbook" pitchFamily="18" charset="0"/>
              </a:rPr>
              <a:t>Що нового дізналися під час уроку?</a:t>
            </a:r>
          </a:p>
          <a:p>
            <a:pPr algn="just"/>
            <a:r>
              <a:rPr lang="uk-UA" dirty="0" smtClean="0">
                <a:latin typeface="Century Schoolbook" pitchFamily="18" charset="0"/>
              </a:rPr>
              <a:t>Що зацікавило?</a:t>
            </a:r>
          </a:p>
          <a:p>
            <a:pPr algn="just"/>
            <a:r>
              <a:rPr lang="uk-UA" dirty="0" smtClean="0">
                <a:latin typeface="Century Schoolbook" pitchFamily="18" charset="0"/>
              </a:rPr>
              <a:t>Що здивувало?                                                        </a:t>
            </a:r>
          </a:p>
          <a:p>
            <a:pPr algn="just">
              <a:buNone/>
            </a:pPr>
            <a:r>
              <a:rPr lang="uk-UA" dirty="0">
                <a:latin typeface="Century Schoolbook" pitchFamily="18" charset="0"/>
              </a:rPr>
              <a:t> </a:t>
            </a:r>
            <a:r>
              <a:rPr lang="uk-UA" dirty="0" smtClean="0">
                <a:latin typeface="Century Schoolbook" pitchFamily="18" charset="0"/>
              </a:rPr>
              <a:t>                               </a:t>
            </a:r>
            <a:r>
              <a:rPr lang="uk-UA" b="1" dirty="0" smtClean="0">
                <a:solidFill>
                  <a:srgbClr val="00B050"/>
                </a:solidFill>
                <a:latin typeface="Century Schoolbook" pitchFamily="18" charset="0"/>
              </a:rPr>
              <a:t>Домашнє завдання: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  <a:latin typeface="Century Schoolbook" pitchFamily="18" charset="0"/>
              </a:rPr>
              <a:t>Вільне письмо: «Коли я </a:t>
            </a:r>
            <a:r>
              <a:rPr lang="uk-UA" b="1" dirty="0" smtClean="0">
                <a:solidFill>
                  <a:srgbClr val="002060"/>
                </a:solidFill>
                <a:latin typeface="Century Schoolbook" pitchFamily="18" charset="0"/>
              </a:rPr>
              <a:t>зустрів голубого папугу, </a:t>
            </a:r>
            <a:r>
              <a:rPr lang="uk-UA" b="1" dirty="0" smtClean="0">
                <a:solidFill>
                  <a:srgbClr val="002060"/>
                </a:solidFill>
                <a:latin typeface="Century Schoolbook" pitchFamily="18" charset="0"/>
              </a:rPr>
              <a:t>то…» </a:t>
            </a:r>
          </a:p>
          <a:p>
            <a:pPr algn="just"/>
            <a:endParaRPr lang="uk-UA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3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4104"/>
            <a:ext cx="9144000" cy="378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11811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ВОРОНА ПРОВОРОНИЛА ВОРОНЕНЯ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4419600" y="2730500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1447800" y="1104900"/>
            <a:ext cx="6629400" cy="127582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rPr>
              <a:t>Гра</a:t>
            </a:r>
            <a:r>
              <a:rPr lang="ru-RU" sz="3600" b="1" kern="1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rPr>
              <a:t> "</a:t>
            </a:r>
            <a:r>
              <a:rPr lang="ru-RU" sz="3600" b="1" kern="10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rPr>
              <a:t>Ланцюжок</a:t>
            </a:r>
            <a:r>
              <a:rPr lang="ru-RU" sz="3600" b="1" kern="1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/>
              </a:rPr>
              <a:t>"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28600" y="2628900"/>
            <a:ext cx="82089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b="1" dirty="0">
                <a:latin typeface="Century Schoolbook" pitchFamily="18" charset="0"/>
              </a:rPr>
              <a:t>Віра – ракета –</a:t>
            </a:r>
          </a:p>
          <a:p>
            <a:pPr>
              <a:spcBef>
                <a:spcPct val="50000"/>
              </a:spcBef>
            </a:pPr>
            <a:r>
              <a:rPr lang="uk-UA" sz="4000" b="1" dirty="0">
                <a:latin typeface="Century Schoolbook" pitchFamily="18" charset="0"/>
              </a:rPr>
              <a:t>Сова – вага –</a:t>
            </a:r>
          </a:p>
          <a:p>
            <a:pPr>
              <a:spcBef>
                <a:spcPct val="50000"/>
              </a:spcBef>
            </a:pPr>
            <a:r>
              <a:rPr lang="uk-UA" sz="4000" b="1" dirty="0">
                <a:latin typeface="Century Schoolbook" pitchFamily="18" charset="0"/>
              </a:rPr>
              <a:t>Ваза – заголовок -</a:t>
            </a:r>
            <a:endParaRPr lang="ru-RU" sz="4000" b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4419600" y="2730500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914400" y="1181100"/>
            <a:ext cx="7391400" cy="9604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/>
              </a:rPr>
              <a:t>Гра</a:t>
            </a:r>
            <a:r>
              <a:rPr lang="ru-RU" sz="3600" b="1" kern="1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/>
              </a:rPr>
              <a:t> "</a:t>
            </a:r>
            <a:r>
              <a:rPr lang="ru-RU" sz="3600" b="1" kern="10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/>
              </a:rPr>
              <a:t>Дешифрувальник</a:t>
            </a:r>
            <a:r>
              <a:rPr lang="ru-RU" sz="3600" b="1" kern="1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Arial"/>
              </a:rPr>
              <a:t>"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79388" y="2497667"/>
            <a:ext cx="8424862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000" b="1" dirty="0">
                <a:solidFill>
                  <a:srgbClr val="000099"/>
                </a:solidFill>
                <a:latin typeface="Century Schoolbook" pitchFamily="18" charset="0"/>
              </a:rPr>
              <a:t>ББЛЕББСББЯ</a:t>
            </a:r>
          </a:p>
          <a:p>
            <a:pPr>
              <a:spcBef>
                <a:spcPct val="50000"/>
              </a:spcBef>
            </a:pPr>
            <a:r>
              <a:rPr lang="uk-UA" sz="5000" b="1" dirty="0">
                <a:solidFill>
                  <a:srgbClr val="000099"/>
                </a:solidFill>
                <a:latin typeface="Century Schoolbook" pitchFamily="18" charset="0"/>
              </a:rPr>
              <a:t>ВББОБРББОБНББИБНБА</a:t>
            </a:r>
            <a:endParaRPr lang="ru-RU" sz="5000" b="1" dirty="0">
              <a:solidFill>
                <a:srgbClr val="000099"/>
              </a:solidFill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552700"/>
            <a:ext cx="990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628900"/>
            <a:ext cx="990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10000" y="2628900"/>
            <a:ext cx="990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2000" y="3695700"/>
            <a:ext cx="990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695700"/>
            <a:ext cx="533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3771900"/>
            <a:ext cx="990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76800" y="3695700"/>
            <a:ext cx="457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67400" y="3771900"/>
            <a:ext cx="990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67600" y="3771900"/>
            <a:ext cx="457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" y="4533900"/>
            <a:ext cx="533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4419600" y="2730500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269" y="1790700"/>
            <a:ext cx="5016731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2705100"/>
            <a:ext cx="4343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4800" b="1" cap="all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Леся </a:t>
            </a:r>
            <a:r>
              <a:rPr lang="uk-UA" sz="4800" b="1" cap="all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Воронина</a:t>
            </a:r>
            <a:endParaRPr lang="uk-UA" sz="4800" b="1" cap="all" dirty="0">
              <a:ln w="1905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43400" y="1181100"/>
            <a:ext cx="4572000" cy="4381500"/>
          </a:xfrm>
        </p:spPr>
        <p:txBody>
          <a:bodyPr>
            <a:noAutofit/>
          </a:bodyPr>
          <a:lstStyle/>
          <a:p>
            <a:pPr algn="just"/>
            <a:r>
              <a:rPr lang="uk-UA" sz="2200" dirty="0" smtClean="0">
                <a:latin typeface="Century Schoolbook" pitchFamily="18" charset="0"/>
              </a:rPr>
              <a:t>Народилася 21 березня </a:t>
            </a:r>
            <a:r>
              <a:rPr lang="uk-UA" sz="2200" dirty="0" smtClean="0">
                <a:latin typeface="Century Schoolbook" pitchFamily="18" charset="0"/>
              </a:rPr>
              <a:t>1955 року </a:t>
            </a:r>
            <a:r>
              <a:rPr lang="uk-UA" sz="2200" dirty="0" smtClean="0">
                <a:latin typeface="Century Schoolbook" pitchFamily="18" charset="0"/>
              </a:rPr>
              <a:t>у Києві.</a:t>
            </a:r>
            <a:endParaRPr lang="uk-UA" sz="2200" dirty="0" smtClean="0">
              <a:latin typeface="Century Schoolbook" pitchFamily="18" charset="0"/>
            </a:endParaRPr>
          </a:p>
          <a:p>
            <a:pPr algn="just"/>
            <a:r>
              <a:rPr lang="uk-UA" sz="2200" dirty="0" smtClean="0">
                <a:latin typeface="Century Schoolbook" pitchFamily="18" charset="0"/>
              </a:rPr>
              <a:t>З 1991 року працювала в журналі «Соняшник</a:t>
            </a:r>
            <a:r>
              <a:rPr lang="uk-UA" sz="2200" dirty="0" smtClean="0">
                <a:latin typeface="Century Schoolbook" pitchFamily="18" charset="0"/>
              </a:rPr>
              <a:t>».</a:t>
            </a:r>
            <a:endParaRPr lang="uk-UA" sz="2200" dirty="0" smtClean="0">
              <a:latin typeface="Century Schoolbook" pitchFamily="18" charset="0"/>
            </a:endParaRPr>
          </a:p>
          <a:p>
            <a:pPr algn="just"/>
            <a:r>
              <a:rPr lang="uk-UA" sz="2200" dirty="0" smtClean="0">
                <a:latin typeface="Century Schoolbook" pitchFamily="18" charset="0"/>
              </a:rPr>
              <a:t>Нині – ведуча програм на Радіо Культури.</a:t>
            </a:r>
          </a:p>
          <a:p>
            <a:pPr algn="just"/>
            <a:r>
              <a:rPr lang="uk-UA" sz="2200" dirty="0" smtClean="0">
                <a:latin typeface="Century Schoolbook" pitchFamily="18" charset="0"/>
              </a:rPr>
              <a:t>У 2011 році очолила дитяче видавництво «Прудкий равлик».</a:t>
            </a:r>
          </a:p>
          <a:p>
            <a:pPr algn="just"/>
            <a:r>
              <a:rPr lang="uk-UA" sz="2200" dirty="0" smtClean="0">
                <a:latin typeface="Century Schoolbook" pitchFamily="18" charset="0"/>
              </a:rPr>
              <a:t>Написала понад 100 дитячих творів для журналу «Соняшник».</a:t>
            </a:r>
            <a:endParaRPr lang="uk-UA" sz="2200" dirty="0">
              <a:latin typeface="Century Schoolbook" pitchFamily="18" charset="0"/>
            </a:endParaRPr>
          </a:p>
        </p:txBody>
      </p:sp>
      <p:pic>
        <p:nvPicPr>
          <p:cNvPr id="1026" name="Picture 2" descr="ÐÐ°ÑÑÐ¸Ð½ÐºÐ¸ Ð¿Ð¾ Ð·Ð°Ð¿ÑÐ¾ÑÑ ÑÐ¾ÑÐ¾ Ð»ÐµÑÑ Ð²Ð¾ÑÐ¾Ð½Ð¸Ð½Ð¾Ñ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81022"/>
            <a:ext cx="3733800" cy="3233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1104900"/>
            <a:ext cx="4343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uk-UA" sz="4800" b="1" cap="all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Леся </a:t>
            </a:r>
            <a:r>
              <a:rPr lang="uk-UA" sz="4800" b="1" cap="all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Воронина</a:t>
            </a:r>
            <a:endParaRPr lang="uk-UA" sz="4800" b="1" cap="all" dirty="0">
              <a:ln w="1905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4419600" y="2730500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7414" name="AutoShape 6" descr="foto7"/>
          <p:cNvSpPr>
            <a:spLocks noChangeAspect="1" noChangeArrowheads="1"/>
          </p:cNvSpPr>
          <p:nvPr/>
        </p:nvSpPr>
        <p:spPr bwMode="auto">
          <a:xfrm>
            <a:off x="155575" y="38365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57300"/>
            <a:ext cx="4419600" cy="425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28600" y="1790700"/>
            <a:ext cx="41148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800" b="1" i="1" dirty="0">
                <a:solidFill>
                  <a:srgbClr val="002060"/>
                </a:solidFill>
                <a:latin typeface="Century Schoolbook" pitchFamily="18" charset="0"/>
              </a:rPr>
              <a:t>Головна риса </a:t>
            </a:r>
            <a:r>
              <a:rPr lang="uk-UA" sz="2800" b="1" i="1" dirty="0" err="1" smtClean="0">
                <a:solidFill>
                  <a:srgbClr val="002060"/>
                </a:solidFill>
                <a:latin typeface="Century Schoolbook" pitchFamily="18" charset="0"/>
              </a:rPr>
              <a:t>дитя-чого</a:t>
            </a:r>
            <a:r>
              <a:rPr lang="uk-UA" sz="2800" b="1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uk-UA" sz="2800" b="1" i="1" dirty="0">
                <a:solidFill>
                  <a:srgbClr val="002060"/>
                </a:solidFill>
                <a:latin typeface="Century Schoolbook" pitchFamily="18" charset="0"/>
              </a:rPr>
              <a:t>письменника – неймовірна радість від того, що ти живеш на світі.</a:t>
            </a:r>
          </a:p>
          <a:p>
            <a:pPr>
              <a:spcBef>
                <a:spcPct val="50000"/>
              </a:spcBef>
            </a:pPr>
            <a:r>
              <a:rPr lang="uk-UA" sz="2800" b="1" i="1" dirty="0">
                <a:solidFill>
                  <a:srgbClr val="002060"/>
                </a:solidFill>
                <a:latin typeface="Century Schoolbook" pitchFamily="18" charset="0"/>
              </a:rPr>
              <a:t>     Леся </a:t>
            </a:r>
            <a:r>
              <a:rPr lang="uk-UA" sz="2800" b="1" i="1" dirty="0" err="1">
                <a:solidFill>
                  <a:srgbClr val="002060"/>
                </a:solidFill>
                <a:latin typeface="Century Schoolbook" pitchFamily="18" charset="0"/>
              </a:rPr>
              <a:t>Воронина</a:t>
            </a:r>
            <a:endParaRPr lang="ru-RU" sz="28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Результат пошуку зображень за запитом &quot;школа&quot;"/>
          <p:cNvSpPr>
            <a:spLocks noChangeAspect="1" noChangeArrowheads="1"/>
          </p:cNvSpPr>
          <p:nvPr/>
        </p:nvSpPr>
        <p:spPr bwMode="auto">
          <a:xfrm>
            <a:off x="4419600" y="2730500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5368" name="Рисунок 17" descr="Voronina_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81099"/>
            <a:ext cx="3698875" cy="428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0" name="AutoShape 10" descr="foto7"/>
          <p:cNvSpPr>
            <a:spLocks noChangeAspect="1" noChangeArrowheads="1"/>
          </p:cNvSpPr>
          <p:nvPr/>
        </p:nvSpPr>
        <p:spPr bwMode="auto">
          <a:xfrm>
            <a:off x="155575" y="38365"/>
            <a:ext cx="304800" cy="254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638300"/>
            <a:ext cx="4754096" cy="347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0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058EFF"/>
      </a:accent1>
      <a:accent2>
        <a:srgbClr val="00D6F6"/>
      </a:accent2>
      <a:accent3>
        <a:srgbClr val="FF9501"/>
      </a:accent3>
      <a:accent4>
        <a:srgbClr val="F8CF20"/>
      </a:accent4>
      <a:accent5>
        <a:srgbClr val="A7E706"/>
      </a:accent5>
      <a:accent6>
        <a:srgbClr val="A4CD08"/>
      </a:accent6>
      <a:hlink>
        <a:srgbClr val="219B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058EFF"/>
      </a:accent1>
      <a:accent2>
        <a:srgbClr val="00D6F6"/>
      </a:accent2>
      <a:accent3>
        <a:srgbClr val="FF9501"/>
      </a:accent3>
      <a:accent4>
        <a:srgbClr val="F8CF20"/>
      </a:accent4>
      <a:accent5>
        <a:srgbClr val="A7E706"/>
      </a:accent5>
      <a:accent6>
        <a:srgbClr val="A4CD08"/>
      </a:accent6>
      <a:hlink>
        <a:srgbClr val="219B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747</Words>
  <Application>Microsoft Office PowerPoint</Application>
  <PresentationFormat>Экран (16:10)</PresentationFormat>
  <Paragraphs>104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1_Office Theme</vt:lpstr>
      <vt:lpstr>15_Office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Прогнозування за назвою тексту  - Якщо твір має таку назву, про кого буде йти мова? - Можливо хтось знайшов на фото свого папугу. Розкажіть про нього (вправа «Відкритий мікрофон»). </vt:lpstr>
      <vt:lpstr>«Блакитний ара»</vt:lpstr>
      <vt:lpstr>Словникова робота</vt:lpstr>
      <vt:lpstr>Словникова робота</vt:lpstr>
      <vt:lpstr>Слайд 17</vt:lpstr>
      <vt:lpstr>Слайд 18</vt:lpstr>
      <vt:lpstr>Робота над текстом</vt:lpstr>
      <vt:lpstr>Вибіркове читання</vt:lpstr>
      <vt:lpstr>Чи можна ставлення людей до тварин  назвати хорошим? </vt:lpstr>
      <vt:lpstr>Слайд 22</vt:lpstr>
      <vt:lpstr>Слайд 23</vt:lpstr>
      <vt:lpstr>Слайд 24</vt:lpstr>
      <vt:lpstr>ПІДСУМОК УРОКУ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222</cp:revision>
  <dcterms:created xsi:type="dcterms:W3CDTF">2012-04-26T17:06:14Z</dcterms:created>
  <dcterms:modified xsi:type="dcterms:W3CDTF">2021-04-10T01:11:30Z</dcterms:modified>
</cp:coreProperties>
</file>