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64" r:id="rId4"/>
    <p:sldId id="262" r:id="rId5"/>
    <p:sldId id="263" r:id="rId6"/>
    <p:sldId id="265" r:id="rId7"/>
    <p:sldId id="266" r:id="rId8"/>
    <p:sldId id="267" r:id="rId9"/>
    <p:sldId id="269" r:id="rId10"/>
    <p:sldId id="270" r:id="rId11"/>
    <p:sldId id="271" r:id="rId12"/>
    <p:sldId id="280" r:id="rId13"/>
    <p:sldId id="273" r:id="rId14"/>
    <p:sldId id="272" r:id="rId15"/>
    <p:sldId id="268" r:id="rId16"/>
    <p:sldId id="274" r:id="rId17"/>
    <p:sldId id="275" r:id="rId18"/>
    <p:sldId id="276" r:id="rId19"/>
    <p:sldId id="277" r:id="rId20"/>
    <p:sldId id="278" r:id="rId21"/>
    <p:sldId id="279" r:id="rId22"/>
    <p:sldId id="259" r:id="rId23"/>
    <p:sldId id="26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12.05.2021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12.05.2021</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3404" y="836712"/>
            <a:ext cx="6633547" cy="2800767"/>
          </a:xfrm>
          <a:prstGeom prst="rect">
            <a:avLst/>
          </a:prstGeom>
        </p:spPr>
        <p:txBody>
          <a:bodyPr wrap="none">
            <a:spAutoFit/>
          </a:bodyPr>
          <a:lstStyle/>
          <a:p>
            <a:pPr algn="ctr"/>
            <a:r>
              <a:rPr lang="en-US" sz="8800" dirty="0">
                <a:solidFill>
                  <a:srgbClr val="FF0000"/>
                </a:solidFill>
                <a:effectLst>
                  <a:outerShdw blurRad="38100" dist="38100" dir="2700000" algn="tl">
                    <a:srgbClr val="000000">
                      <a:alpha val="43137"/>
                    </a:srgbClr>
                  </a:outerShdw>
                </a:effectLst>
                <a:latin typeface="Algerian" pitchFamily="82" charset="0"/>
              </a:rPr>
              <a:t>I'm </a:t>
            </a:r>
            <a:r>
              <a:rPr lang="en-US" sz="8800" dirty="0" smtClean="0">
                <a:solidFill>
                  <a:srgbClr val="FF0000"/>
                </a:solidFill>
                <a:effectLst>
                  <a:outerShdw blurRad="38100" dist="38100" dir="2700000" algn="tl">
                    <a:srgbClr val="000000">
                      <a:alpha val="43137"/>
                    </a:srgbClr>
                  </a:outerShdw>
                </a:effectLst>
                <a:latin typeface="Algerian" pitchFamily="82" charset="0"/>
              </a:rPr>
              <a:t>against</a:t>
            </a:r>
          </a:p>
          <a:p>
            <a:pPr algn="ctr"/>
            <a:r>
              <a:rPr lang="en-US" sz="8800" dirty="0" smtClean="0">
                <a:solidFill>
                  <a:srgbClr val="FF0000"/>
                </a:solidFill>
                <a:effectLst>
                  <a:outerShdw blurRad="38100" dist="38100" dir="2700000" algn="tl">
                    <a:srgbClr val="000000">
                      <a:alpha val="43137"/>
                    </a:srgbClr>
                  </a:outerShdw>
                </a:effectLst>
                <a:latin typeface="Algerian" pitchFamily="82" charset="0"/>
              </a:rPr>
              <a:t> drugs!</a:t>
            </a:r>
            <a:endParaRPr lang="ru-RU" sz="8800" dirty="0">
              <a:solidFill>
                <a:srgbClr val="FF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178" y="3501008"/>
            <a:ext cx="5024919" cy="3324177"/>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013669"/>
            <a:ext cx="4181787" cy="2895786"/>
          </a:xfrm>
          <a:prstGeom prst="rect">
            <a:avLst/>
          </a:prstGeom>
          <a:ln>
            <a:noFill/>
          </a:ln>
          <a:effectLst>
            <a:softEdge rad="112500"/>
          </a:effectLst>
        </p:spPr>
      </p:pic>
    </p:spTree>
    <p:extLst>
      <p:ext uri="{BB962C8B-B14F-4D97-AF65-F5344CB8AC3E}">
        <p14:creationId xmlns:p14="http://schemas.microsoft.com/office/powerpoint/2010/main" val="356556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92696"/>
            <a:ext cx="7776864" cy="5078313"/>
          </a:xfrm>
          <a:prstGeom prst="rect">
            <a:avLst/>
          </a:prstGeom>
        </p:spPr>
        <p:txBody>
          <a:bodyPr wrap="square">
            <a:spAutoFit/>
          </a:bodyPr>
          <a:lstStyle/>
          <a:p>
            <a:pPr algn="just">
              <a:lnSpc>
                <a:spcPct val="150000"/>
              </a:lnSpc>
            </a:pPr>
            <a:r>
              <a:rPr lang="en-US" b="1" dirty="0">
                <a:solidFill>
                  <a:srgbClr val="FF0000"/>
                </a:solidFill>
              </a:rPr>
              <a:t>What Are Tranquilizers and Sedatives?</a:t>
            </a:r>
          </a:p>
          <a:p>
            <a:pPr algn="just">
              <a:lnSpc>
                <a:spcPct val="150000"/>
              </a:lnSpc>
            </a:pPr>
            <a:endParaRPr lang="en-US" b="1" dirty="0"/>
          </a:p>
          <a:p>
            <a:pPr algn="just">
              <a:lnSpc>
                <a:spcPct val="150000"/>
              </a:lnSpc>
            </a:pPr>
            <a:r>
              <a:rPr lang="en-US" b="1" dirty="0"/>
              <a:t>Tranquilizers and sedatives are central nervous system depressants, such as Xanax, Valium, and Librium, which are often prescribed to treat anxiety, panic attacks and sleep disorders.  Central nervous system depressants, known as barbiturates and benzodiazepines, slow normal brain function to produce a drowsy or calming effect.</a:t>
            </a:r>
          </a:p>
          <a:p>
            <a:pPr algn="just">
              <a:lnSpc>
                <a:spcPct val="150000"/>
              </a:lnSpc>
            </a:pPr>
            <a:endParaRPr lang="en-US" b="1" dirty="0"/>
          </a:p>
          <a:p>
            <a:pPr algn="just">
              <a:lnSpc>
                <a:spcPct val="150000"/>
              </a:lnSpc>
            </a:pPr>
            <a:r>
              <a:rPr lang="en-US" b="1" dirty="0">
                <a:solidFill>
                  <a:srgbClr val="FF0000"/>
                </a:solidFill>
              </a:rPr>
              <a:t>Dangers when abused:</a:t>
            </a:r>
          </a:p>
          <a:p>
            <a:pPr algn="just">
              <a:lnSpc>
                <a:spcPct val="150000"/>
              </a:lnSpc>
            </a:pPr>
            <a:endParaRPr lang="en-US" b="1" dirty="0"/>
          </a:p>
          <a:p>
            <a:pPr algn="just">
              <a:lnSpc>
                <a:spcPct val="150000"/>
              </a:lnSpc>
            </a:pPr>
            <a:r>
              <a:rPr lang="en-US" b="1" dirty="0"/>
              <a:t>Can slow breathing and heartbeat, especially if combined with other prescriptions, alcohol, or over-the-counter (OTC) cold and allergy medications</a:t>
            </a:r>
          </a:p>
          <a:p>
            <a:pPr algn="just">
              <a:lnSpc>
                <a:spcPct val="150000"/>
              </a:lnSpc>
            </a:pPr>
            <a:r>
              <a:rPr lang="en-US" b="1" dirty="0"/>
              <a:t>Can lead to withdrawal and seizures when discontinued after prolonged use</a:t>
            </a:r>
            <a:endParaRPr lang="ru-RU" b="1" dirty="0"/>
          </a:p>
        </p:txBody>
      </p:sp>
    </p:spTree>
    <p:extLst>
      <p:ext uri="{BB962C8B-B14F-4D97-AF65-F5344CB8AC3E}">
        <p14:creationId xmlns:p14="http://schemas.microsoft.com/office/powerpoint/2010/main" val="26289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5493812"/>
          </a:xfrm>
          <a:prstGeom prst="rect">
            <a:avLst/>
          </a:prstGeom>
        </p:spPr>
        <p:txBody>
          <a:bodyPr wrap="square">
            <a:spAutoFit/>
          </a:bodyPr>
          <a:lstStyle/>
          <a:p>
            <a:pPr>
              <a:lnSpc>
                <a:spcPct val="150000"/>
              </a:lnSpc>
            </a:pPr>
            <a:r>
              <a:rPr lang="en-US" b="1" dirty="0">
                <a:solidFill>
                  <a:srgbClr val="FF0000"/>
                </a:solidFill>
              </a:rPr>
              <a:t>What Are Stimulants?</a:t>
            </a:r>
          </a:p>
          <a:p>
            <a:pPr>
              <a:lnSpc>
                <a:spcPct val="150000"/>
              </a:lnSpc>
            </a:pPr>
            <a:endParaRPr lang="en-US" b="1" dirty="0"/>
          </a:p>
          <a:p>
            <a:pPr>
              <a:lnSpc>
                <a:spcPct val="150000"/>
              </a:lnSpc>
            </a:pPr>
            <a:r>
              <a:rPr lang="en-US" b="1" dirty="0"/>
              <a:t>Stimulants such as Ritalin, Adderall and Dexedrine increase alertness, attention and energy and are often prescribed for health conditions such as attention-deficit/hyperactivity disorder, narcolepsy and depression.  Stimulants enhance the effects of norepinephrine and dopamine in the brain, increase blood pressure and heart rate, constrict blood vessels, and open up the pathways of the respiratory system.  They can also produce a sense of euphoria.</a:t>
            </a:r>
          </a:p>
          <a:p>
            <a:pPr>
              <a:lnSpc>
                <a:spcPct val="150000"/>
              </a:lnSpc>
            </a:pPr>
            <a:endParaRPr lang="en-US" b="1" dirty="0"/>
          </a:p>
          <a:p>
            <a:pPr>
              <a:lnSpc>
                <a:spcPct val="150000"/>
              </a:lnSpc>
            </a:pPr>
            <a:r>
              <a:rPr lang="en-US" b="1" dirty="0">
                <a:solidFill>
                  <a:srgbClr val="FF0000"/>
                </a:solidFill>
              </a:rPr>
              <a:t>Dangers when abused:</a:t>
            </a:r>
          </a:p>
          <a:p>
            <a:pPr>
              <a:lnSpc>
                <a:spcPct val="150000"/>
              </a:lnSpc>
            </a:pPr>
            <a:endParaRPr lang="en-US" b="1" dirty="0"/>
          </a:p>
          <a:p>
            <a:pPr marL="285750" indent="-285750">
              <a:lnSpc>
                <a:spcPct val="150000"/>
              </a:lnSpc>
              <a:buFont typeface="Arial" pitchFamily="34" charset="0"/>
              <a:buChar char="•"/>
            </a:pPr>
            <a:r>
              <a:rPr lang="en-US" b="1" dirty="0"/>
              <a:t>Addictive</a:t>
            </a:r>
          </a:p>
          <a:p>
            <a:pPr marL="285750" indent="-285750">
              <a:lnSpc>
                <a:spcPct val="150000"/>
              </a:lnSpc>
              <a:buFont typeface="Arial" pitchFamily="34" charset="0"/>
              <a:buChar char="•"/>
            </a:pPr>
            <a:r>
              <a:rPr lang="en-US" b="1" dirty="0"/>
              <a:t>Can create extremely high body temperature</a:t>
            </a:r>
          </a:p>
          <a:p>
            <a:pPr marL="285750" indent="-285750">
              <a:lnSpc>
                <a:spcPct val="150000"/>
              </a:lnSpc>
              <a:buFont typeface="Arial" pitchFamily="34" charset="0"/>
              <a:buChar char="•"/>
            </a:pPr>
            <a:r>
              <a:rPr lang="en-US" b="1" dirty="0"/>
              <a:t>Can cause seizures/irregular heartbeat</a:t>
            </a:r>
            <a:endParaRPr lang="ru-RU" b="1" dirty="0"/>
          </a:p>
        </p:txBody>
      </p:sp>
    </p:spTree>
    <p:extLst>
      <p:ext uri="{BB962C8B-B14F-4D97-AF65-F5344CB8AC3E}">
        <p14:creationId xmlns:p14="http://schemas.microsoft.com/office/powerpoint/2010/main" val="2227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 y="0"/>
            <a:ext cx="7175989" cy="4247317"/>
          </a:xfrm>
          <a:prstGeom prst="rect">
            <a:avLst/>
          </a:prstGeom>
        </p:spPr>
        <p:txBody>
          <a:bodyPr wrap="square">
            <a:spAutoFit/>
          </a:bodyPr>
          <a:lstStyle/>
          <a:p>
            <a:pPr>
              <a:lnSpc>
                <a:spcPct val="150000"/>
              </a:lnSpc>
            </a:pPr>
            <a:r>
              <a:rPr lang="en-US" b="1" dirty="0">
                <a:solidFill>
                  <a:srgbClr val="FF0000"/>
                </a:solidFill>
              </a:rPr>
              <a:t>Recognizing prescription drug abuse, symptoms include:</a:t>
            </a:r>
          </a:p>
          <a:p>
            <a:pPr>
              <a:lnSpc>
                <a:spcPct val="150000"/>
              </a:lnSpc>
            </a:pPr>
            <a:endParaRPr lang="en-US" b="1" dirty="0"/>
          </a:p>
          <a:p>
            <a:pPr marL="285750" indent="-285750">
              <a:lnSpc>
                <a:spcPct val="150000"/>
              </a:lnSpc>
              <a:buFont typeface="Arial" pitchFamily="34" charset="0"/>
              <a:buChar char="•"/>
            </a:pPr>
            <a:r>
              <a:rPr lang="en-US" b="1" dirty="0"/>
              <a:t>Stealing, forging or selling prescriptions</a:t>
            </a:r>
          </a:p>
          <a:p>
            <a:pPr marL="285750" indent="-285750">
              <a:lnSpc>
                <a:spcPct val="150000"/>
              </a:lnSpc>
              <a:buFont typeface="Arial" pitchFamily="34" charset="0"/>
              <a:buChar char="•"/>
            </a:pPr>
            <a:r>
              <a:rPr lang="en-US" b="1" dirty="0"/>
              <a:t>Taking higher doses than prescribed</a:t>
            </a:r>
          </a:p>
          <a:p>
            <a:pPr marL="285750" indent="-285750">
              <a:lnSpc>
                <a:spcPct val="150000"/>
              </a:lnSpc>
              <a:buFont typeface="Arial" pitchFamily="34" charset="0"/>
              <a:buChar char="•"/>
            </a:pPr>
            <a:r>
              <a:rPr lang="en-US" b="1" dirty="0"/>
              <a:t>Excessive mood swings</a:t>
            </a:r>
          </a:p>
          <a:p>
            <a:pPr marL="285750" indent="-285750">
              <a:lnSpc>
                <a:spcPct val="150000"/>
              </a:lnSpc>
              <a:buFont typeface="Arial" pitchFamily="34" charset="0"/>
              <a:buChar char="•"/>
            </a:pPr>
            <a:r>
              <a:rPr lang="en-US" b="1" dirty="0"/>
              <a:t>Increase or decrease in sleep</a:t>
            </a:r>
          </a:p>
          <a:p>
            <a:pPr marL="285750" indent="-285750">
              <a:lnSpc>
                <a:spcPct val="150000"/>
              </a:lnSpc>
              <a:buFont typeface="Arial" pitchFamily="34" charset="0"/>
              <a:buChar char="•"/>
            </a:pPr>
            <a:r>
              <a:rPr lang="en-US" b="1" dirty="0"/>
              <a:t>Poor decision-making</a:t>
            </a:r>
          </a:p>
          <a:p>
            <a:pPr marL="285750" indent="-285750">
              <a:lnSpc>
                <a:spcPct val="150000"/>
              </a:lnSpc>
              <a:buFont typeface="Arial" pitchFamily="34" charset="0"/>
              <a:buChar char="•"/>
            </a:pPr>
            <a:r>
              <a:rPr lang="en-US" b="1" dirty="0"/>
              <a:t>Appearing to be high, unusually energetic or revved up, or sedated</a:t>
            </a:r>
          </a:p>
          <a:p>
            <a:pPr marL="285750" indent="-285750">
              <a:lnSpc>
                <a:spcPct val="150000"/>
              </a:lnSpc>
              <a:buFont typeface="Arial" pitchFamily="34" charset="0"/>
              <a:buChar char="•"/>
            </a:pPr>
            <a:r>
              <a:rPr lang="en-US" b="1" dirty="0"/>
              <a:t>Continually "losing" prescriptions, so more prescriptions must be written</a:t>
            </a:r>
          </a:p>
          <a:p>
            <a:pPr marL="285750" indent="-285750">
              <a:lnSpc>
                <a:spcPct val="150000"/>
              </a:lnSpc>
              <a:buFont typeface="Arial" pitchFamily="34" charset="0"/>
              <a:buChar char="•"/>
            </a:pPr>
            <a:r>
              <a:rPr lang="en-US" b="1" dirty="0"/>
              <a:t>Seeking prescriptions from more than one doctor</a:t>
            </a:r>
            <a:endParaRPr lang="ru-RU"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715328"/>
            <a:ext cx="3912620" cy="3130096"/>
          </a:xfrm>
          <a:prstGeom prst="rect">
            <a:avLst/>
          </a:prstGeom>
          <a:ln>
            <a:noFill/>
          </a:ln>
          <a:effectLst>
            <a:softEdge rad="112500"/>
          </a:effectLst>
        </p:spPr>
      </p:pic>
    </p:spTree>
    <p:extLst>
      <p:ext uri="{BB962C8B-B14F-4D97-AF65-F5344CB8AC3E}">
        <p14:creationId xmlns:p14="http://schemas.microsoft.com/office/powerpoint/2010/main" val="41107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332656"/>
            <a:ext cx="3044423" cy="461665"/>
          </a:xfrm>
          <a:prstGeom prst="rect">
            <a:avLst/>
          </a:prstGeom>
        </p:spPr>
        <p:txBody>
          <a:bodyPr wrap="none">
            <a:spAutoFit/>
          </a:bodyPr>
          <a:lstStyle/>
          <a:p>
            <a:r>
              <a:rPr lang="en-US" sz="2400" b="1" dirty="0">
                <a:solidFill>
                  <a:srgbClr val="FF0000"/>
                </a:solidFill>
              </a:rPr>
              <a:t>Administration of drugs</a:t>
            </a:r>
            <a:endParaRPr lang="ru-RU" sz="2400" b="1" dirty="0">
              <a:solidFill>
                <a:srgbClr val="FF0000"/>
              </a:solidFill>
            </a:endParaRPr>
          </a:p>
        </p:txBody>
      </p:sp>
      <p:sp>
        <p:nvSpPr>
          <p:cNvPr id="3" name="Прямоугольник 2"/>
          <p:cNvSpPr/>
          <p:nvPr/>
        </p:nvSpPr>
        <p:spPr>
          <a:xfrm>
            <a:off x="407755" y="908720"/>
            <a:ext cx="8280920" cy="5856924"/>
          </a:xfrm>
          <a:prstGeom prst="rect">
            <a:avLst/>
          </a:prstGeom>
        </p:spPr>
        <p:txBody>
          <a:bodyPr wrap="square">
            <a:spAutoFit/>
          </a:bodyPr>
          <a:lstStyle/>
          <a:p>
            <a:pPr marL="285750" indent="-285750" algn="just">
              <a:lnSpc>
                <a:spcPct val="150000"/>
              </a:lnSpc>
              <a:buFont typeface="Arial" pitchFamily="34" charset="0"/>
              <a:buChar char="•"/>
            </a:pPr>
            <a:r>
              <a:rPr lang="en-US" b="1" dirty="0"/>
              <a:t>Bolus is the administration of a medication, drug or other compound that is given to raise its concentration in blood to an effective level. The administration can be given intravenously, by intramuscular, </a:t>
            </a:r>
            <a:r>
              <a:rPr lang="en-US" b="1" dirty="0" err="1"/>
              <a:t>intrathecal</a:t>
            </a:r>
            <a:r>
              <a:rPr lang="en-US" b="1" dirty="0"/>
              <a:t> or subcutaneous injection.</a:t>
            </a:r>
          </a:p>
          <a:p>
            <a:pPr marL="285750" indent="-285750" algn="just">
              <a:lnSpc>
                <a:spcPct val="150000"/>
              </a:lnSpc>
              <a:buFont typeface="Arial" pitchFamily="34" charset="0"/>
              <a:buChar char="•"/>
            </a:pPr>
            <a:r>
              <a:rPr lang="en-US" b="1" dirty="0"/>
              <a:t>Inhaled, (breathed into the lungs), as an aerosol or dry powder. (This includes smoking a substance)</a:t>
            </a:r>
          </a:p>
          <a:p>
            <a:pPr marL="285750" indent="-285750" algn="just">
              <a:lnSpc>
                <a:spcPct val="150000"/>
              </a:lnSpc>
              <a:buFont typeface="Arial" pitchFamily="34" charset="0"/>
              <a:buChar char="•"/>
            </a:pPr>
            <a:r>
              <a:rPr lang="en-US" b="1" dirty="0"/>
              <a:t>Injected as a solution, suspension or emulsion either: intramuscular, intravenous, </a:t>
            </a:r>
            <a:r>
              <a:rPr lang="en-US" b="1" dirty="0" err="1"/>
              <a:t>intraperitoneal</a:t>
            </a:r>
            <a:r>
              <a:rPr lang="en-US" b="1" dirty="0"/>
              <a:t>, </a:t>
            </a:r>
            <a:r>
              <a:rPr lang="en-US" b="1" dirty="0" err="1"/>
              <a:t>intraosseous</a:t>
            </a:r>
            <a:r>
              <a:rPr lang="en-US" b="1" dirty="0"/>
              <a:t>.</a:t>
            </a:r>
          </a:p>
          <a:p>
            <a:pPr marL="285750" indent="-285750" algn="just">
              <a:lnSpc>
                <a:spcPct val="150000"/>
              </a:lnSpc>
              <a:buFont typeface="Arial" pitchFamily="34" charset="0"/>
              <a:buChar char="•"/>
            </a:pPr>
            <a:r>
              <a:rPr lang="en-US" b="1" dirty="0"/>
              <a:t>Insufflation, or snorted into the nose.</a:t>
            </a:r>
          </a:p>
          <a:p>
            <a:pPr marL="285750" indent="-285750" algn="just">
              <a:lnSpc>
                <a:spcPct val="150000"/>
              </a:lnSpc>
              <a:buFont typeface="Arial" pitchFamily="34" charset="0"/>
              <a:buChar char="•"/>
            </a:pPr>
            <a:r>
              <a:rPr lang="en-US" b="1" dirty="0"/>
              <a:t>Orally, as a liquid or solid, that is absorbed through the intestines.</a:t>
            </a:r>
          </a:p>
          <a:p>
            <a:pPr marL="285750" indent="-285750" algn="just">
              <a:lnSpc>
                <a:spcPct val="150000"/>
              </a:lnSpc>
              <a:buFont typeface="Arial" pitchFamily="34" charset="0"/>
              <a:buChar char="•"/>
            </a:pPr>
            <a:r>
              <a:rPr lang="en-US" b="1" dirty="0"/>
              <a:t>Rectally as a suppository, that is absorbed by the rectum or colon.</a:t>
            </a:r>
          </a:p>
          <a:p>
            <a:pPr marL="285750" indent="-285750" algn="just">
              <a:lnSpc>
                <a:spcPct val="150000"/>
              </a:lnSpc>
              <a:buFont typeface="Arial" pitchFamily="34" charset="0"/>
              <a:buChar char="•"/>
            </a:pPr>
            <a:r>
              <a:rPr lang="en-US" b="1" dirty="0"/>
              <a:t>Sublingually, diffusing into the blood through tissues under the tongue.</a:t>
            </a:r>
          </a:p>
          <a:p>
            <a:pPr marL="285750" indent="-285750" algn="just">
              <a:lnSpc>
                <a:spcPct val="150000"/>
              </a:lnSpc>
              <a:buFont typeface="Arial" pitchFamily="34" charset="0"/>
              <a:buChar char="•"/>
            </a:pPr>
            <a:r>
              <a:rPr lang="en-US" b="1" dirty="0"/>
              <a:t>Topically, usually as a cream or ointment. A drug administered in this manner may be given to act locally or systemically</a:t>
            </a:r>
            <a:r>
              <a:rPr lang="en-US" b="1" dirty="0" smtClean="0"/>
              <a:t>.</a:t>
            </a:r>
            <a:endParaRPr lang="en-US" b="1" dirty="0"/>
          </a:p>
          <a:p>
            <a:pPr marL="285750" indent="-285750" algn="just">
              <a:lnSpc>
                <a:spcPct val="150000"/>
              </a:lnSpc>
              <a:buFont typeface="Arial" pitchFamily="34" charset="0"/>
              <a:buChar char="•"/>
            </a:pPr>
            <a:r>
              <a:rPr lang="en-US" b="1" dirty="0"/>
              <a:t>Vaginally as a </a:t>
            </a:r>
            <a:r>
              <a:rPr lang="en-US" b="1" dirty="0" err="1"/>
              <a:t>pessary</a:t>
            </a:r>
            <a:r>
              <a:rPr lang="en-US" b="1" dirty="0"/>
              <a:t>, primarily to treat vaginal infections.</a:t>
            </a:r>
            <a:endParaRPr lang="ru-RU" b="1" dirty="0"/>
          </a:p>
        </p:txBody>
      </p:sp>
    </p:spTree>
    <p:extLst>
      <p:ext uri="{BB962C8B-B14F-4D97-AF65-F5344CB8AC3E}">
        <p14:creationId xmlns:p14="http://schemas.microsoft.com/office/powerpoint/2010/main" val="21951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5496" y="188640"/>
            <a:ext cx="1665841" cy="369332"/>
          </a:xfrm>
          <a:prstGeom prst="rect">
            <a:avLst/>
          </a:prstGeom>
        </p:spPr>
        <p:txBody>
          <a:bodyPr wrap="none">
            <a:spAutoFit/>
          </a:bodyPr>
          <a:lstStyle/>
          <a:p>
            <a:r>
              <a:rPr lang="en-US" b="1" dirty="0">
                <a:solidFill>
                  <a:srgbClr val="FF0000"/>
                </a:solidFill>
              </a:rPr>
              <a:t>Control of drugs</a:t>
            </a:r>
            <a:endParaRPr lang="ru-RU" b="1" dirty="0">
              <a:solidFill>
                <a:srgbClr val="FF0000"/>
              </a:solidFill>
            </a:endParaRPr>
          </a:p>
        </p:txBody>
      </p:sp>
      <p:sp>
        <p:nvSpPr>
          <p:cNvPr id="3" name="Прямоугольник 2"/>
          <p:cNvSpPr/>
          <p:nvPr/>
        </p:nvSpPr>
        <p:spPr>
          <a:xfrm>
            <a:off x="449091" y="610962"/>
            <a:ext cx="8280920" cy="5856475"/>
          </a:xfrm>
          <a:prstGeom prst="rect">
            <a:avLst/>
          </a:prstGeom>
        </p:spPr>
        <p:txBody>
          <a:bodyPr wrap="square">
            <a:spAutoFit/>
          </a:bodyPr>
          <a:lstStyle/>
          <a:p>
            <a:pPr algn="just">
              <a:lnSpc>
                <a:spcPct val="150000"/>
              </a:lnSpc>
            </a:pPr>
            <a:r>
              <a:rPr lang="en-US" b="1" dirty="0"/>
              <a:t>There are numerous governmental offices in many countries that deal with the control and oversee of drug manufacture and use, and the implementation of various drug laws. The Single Convention on Narcotic Drugs is an international treaty brought about in 1961 to prohibit the use of narcotics save for those used in medical research and treatment. In 1971 a second treaty the Convention on Psychotropic Substances had to be introduced to deal with newer recreational psychoactive and psychedelic drugs.</a:t>
            </a:r>
          </a:p>
          <a:p>
            <a:pPr algn="just">
              <a:lnSpc>
                <a:spcPct val="150000"/>
              </a:lnSpc>
            </a:pPr>
            <a:r>
              <a:rPr lang="en-US" b="1" dirty="0" smtClean="0"/>
              <a:t>The </a:t>
            </a:r>
            <a:r>
              <a:rPr lang="en-US" b="1" dirty="0"/>
              <a:t>legal status of Salvia </a:t>
            </a:r>
            <a:r>
              <a:rPr lang="en-US" b="1" dirty="0" err="1"/>
              <a:t>divinorum</a:t>
            </a:r>
            <a:r>
              <a:rPr lang="en-US" b="1" dirty="0"/>
              <a:t> varies in many countries and even in states within the United States. Where it is legislated against the degree of prohibition also varies.</a:t>
            </a:r>
          </a:p>
          <a:p>
            <a:pPr algn="just">
              <a:lnSpc>
                <a:spcPct val="150000"/>
              </a:lnSpc>
            </a:pPr>
            <a:r>
              <a:rPr lang="en-US" b="1" dirty="0" smtClean="0"/>
              <a:t>The </a:t>
            </a:r>
            <a:r>
              <a:rPr lang="en-US" b="1" dirty="0"/>
              <a:t>Food and Drug Administration (FDA) in the United States is a federal agency responsible for protecting and promoting public health through the regulation and supervision of food safety, tobacco products, dietary supplements, prescription and over-the-counter medications, vaccines, biopharmaceuticals, blood transfusions, medical devices, electromagnetic radiation emitting devices, cosmetics, animal foods[34] and veterinary drugs.</a:t>
            </a:r>
            <a:endParaRPr lang="ru-RU" b="1" dirty="0"/>
          </a:p>
        </p:txBody>
      </p:sp>
    </p:spTree>
    <p:extLst>
      <p:ext uri="{BB962C8B-B14F-4D97-AF65-F5344CB8AC3E}">
        <p14:creationId xmlns:p14="http://schemas.microsoft.com/office/powerpoint/2010/main" val="28518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132856"/>
            <a:ext cx="6566221" cy="1569660"/>
          </a:xfrm>
          <a:prstGeom prst="rect">
            <a:avLst/>
          </a:prstGeom>
        </p:spPr>
        <p:txBody>
          <a:bodyPr wrap="none">
            <a:spAutoFit/>
          </a:bodyPr>
          <a:lstStyle/>
          <a:p>
            <a:pPr algn="ctr"/>
            <a:r>
              <a:rPr lang="en-US" sz="4800" b="1" i="1" dirty="0">
                <a:solidFill>
                  <a:srgbClr val="C00000"/>
                </a:solidFill>
                <a:effectLst>
                  <a:outerShdw blurRad="38100" dist="38100" dir="2700000" algn="tl">
                    <a:srgbClr val="000000">
                      <a:alpha val="43137"/>
                    </a:srgbClr>
                  </a:outerShdw>
                </a:effectLst>
                <a:latin typeface="Algerian" pitchFamily="82" charset="0"/>
              </a:rPr>
              <a:t>Famous people </a:t>
            </a:r>
            <a:endParaRPr lang="en-US" sz="4800" b="1" i="1" dirty="0" smtClean="0">
              <a:solidFill>
                <a:srgbClr val="C00000"/>
              </a:solidFill>
              <a:effectLst>
                <a:outerShdw blurRad="38100" dist="38100" dir="2700000" algn="tl">
                  <a:srgbClr val="000000">
                    <a:alpha val="43137"/>
                  </a:srgbClr>
                </a:outerShdw>
              </a:effectLst>
              <a:latin typeface="Algerian" pitchFamily="82" charset="0"/>
            </a:endParaRPr>
          </a:p>
          <a:p>
            <a:pPr algn="ctr"/>
            <a:r>
              <a:rPr lang="en-US" sz="4800" b="1" i="1" dirty="0" smtClean="0">
                <a:solidFill>
                  <a:srgbClr val="C00000"/>
                </a:solidFill>
                <a:effectLst>
                  <a:outerShdw blurRad="38100" dist="38100" dir="2700000" algn="tl">
                    <a:srgbClr val="000000">
                      <a:alpha val="43137"/>
                    </a:srgbClr>
                  </a:outerShdw>
                </a:effectLst>
                <a:latin typeface="Algerian" pitchFamily="82" charset="0"/>
              </a:rPr>
              <a:t>who </a:t>
            </a:r>
            <a:r>
              <a:rPr lang="en-US" sz="4800" b="1" i="1" dirty="0">
                <a:solidFill>
                  <a:srgbClr val="C00000"/>
                </a:solidFill>
                <a:effectLst>
                  <a:outerShdw blurRad="38100" dist="38100" dir="2700000" algn="tl">
                    <a:srgbClr val="000000">
                      <a:alpha val="43137"/>
                    </a:srgbClr>
                  </a:outerShdw>
                </a:effectLst>
                <a:latin typeface="Algerian" pitchFamily="82" charset="0"/>
              </a:rPr>
              <a:t>used the </a:t>
            </a:r>
            <a:r>
              <a:rPr lang="en-US" sz="4800" b="1" i="1" dirty="0" smtClean="0">
                <a:solidFill>
                  <a:srgbClr val="C00000"/>
                </a:solidFill>
                <a:effectLst>
                  <a:outerShdw blurRad="38100" dist="38100" dir="2700000" algn="tl">
                    <a:srgbClr val="000000">
                      <a:alpha val="43137"/>
                    </a:srgbClr>
                  </a:outerShdw>
                </a:effectLst>
                <a:latin typeface="Algerian" pitchFamily="82" charset="0"/>
              </a:rPr>
              <a:t>drugs</a:t>
            </a:r>
            <a:r>
              <a:rPr lang="ru-RU" sz="4800" b="1" i="1" dirty="0" smtClean="0">
                <a:solidFill>
                  <a:srgbClr val="C00000"/>
                </a:solidFill>
                <a:effectLst>
                  <a:outerShdw blurRad="38100" dist="38100" dir="2700000" algn="tl">
                    <a:srgbClr val="000000">
                      <a:alpha val="43137"/>
                    </a:srgbClr>
                  </a:outerShdw>
                </a:effectLst>
              </a:rPr>
              <a:t>:</a:t>
            </a:r>
            <a:endParaRPr lang="ru-RU"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356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2792" y="5517232"/>
            <a:ext cx="2685352" cy="954107"/>
          </a:xfrm>
          <a:prstGeom prst="rect">
            <a:avLst/>
          </a:prstGeom>
        </p:spPr>
        <p:txBody>
          <a:bodyPr wrap="none">
            <a:spAutoFit/>
          </a:bodyPr>
          <a:lstStyle/>
          <a:p>
            <a:pPr algn="ctr"/>
            <a:r>
              <a:rPr lang="en-US" sz="2800" b="1" dirty="0" err="1">
                <a:solidFill>
                  <a:srgbClr val="FF0000"/>
                </a:solidFill>
              </a:rPr>
              <a:t>Gia</a:t>
            </a:r>
            <a:r>
              <a:rPr lang="en-US" sz="2800" b="1" dirty="0">
                <a:solidFill>
                  <a:srgbClr val="FF0000"/>
                </a:solidFill>
              </a:rPr>
              <a:t> Marie </a:t>
            </a:r>
            <a:r>
              <a:rPr lang="en-US" sz="2800" b="1" dirty="0" err="1" smtClean="0">
                <a:solidFill>
                  <a:srgbClr val="FF0000"/>
                </a:solidFill>
              </a:rPr>
              <a:t>Carangi</a:t>
            </a:r>
            <a:endParaRPr lang="en-US" sz="2800" b="1" dirty="0" smtClean="0">
              <a:solidFill>
                <a:srgbClr val="FF0000"/>
              </a:solidFill>
            </a:endParaRPr>
          </a:p>
          <a:p>
            <a:pPr algn="ctr"/>
            <a:r>
              <a:rPr lang="en-US" sz="2800" b="1" dirty="0" smtClean="0">
                <a:solidFill>
                  <a:srgbClr val="FF0000"/>
                </a:solidFill>
              </a:rPr>
              <a:t>21.11.1986</a:t>
            </a:r>
            <a:endParaRPr lang="ru-RU" sz="28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32656"/>
            <a:ext cx="4723121" cy="5159561"/>
          </a:xfrm>
          <a:prstGeom prst="rect">
            <a:avLst/>
          </a:prstGeom>
          <a:ln>
            <a:noFill/>
          </a:ln>
          <a:effectLst>
            <a:softEdge rad="112500"/>
          </a:effectLst>
        </p:spPr>
      </p:pic>
    </p:spTree>
    <p:extLst>
      <p:ext uri="{BB962C8B-B14F-4D97-AF65-F5344CB8AC3E}">
        <p14:creationId xmlns:p14="http://schemas.microsoft.com/office/powerpoint/2010/main" val="24803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82245" y="5517232"/>
            <a:ext cx="2470548" cy="954107"/>
          </a:xfrm>
          <a:prstGeom prst="rect">
            <a:avLst/>
          </a:prstGeom>
        </p:spPr>
        <p:txBody>
          <a:bodyPr wrap="none">
            <a:spAutoFit/>
          </a:bodyPr>
          <a:lstStyle/>
          <a:p>
            <a:pPr algn="ctr"/>
            <a:r>
              <a:rPr lang="en-US" sz="2800" b="1" dirty="0">
                <a:solidFill>
                  <a:srgbClr val="FF0000"/>
                </a:solidFill>
              </a:rPr>
              <a:t>Freddie </a:t>
            </a:r>
            <a:r>
              <a:rPr lang="en-US" sz="2800" b="1" dirty="0" smtClean="0">
                <a:solidFill>
                  <a:srgbClr val="FF0000"/>
                </a:solidFill>
              </a:rPr>
              <a:t>Mercury</a:t>
            </a:r>
          </a:p>
          <a:p>
            <a:pPr algn="ctr"/>
            <a:r>
              <a:rPr lang="en-US" sz="2800" b="1" dirty="0" smtClean="0">
                <a:solidFill>
                  <a:srgbClr val="FF0000"/>
                </a:solidFill>
              </a:rPr>
              <a:t>24.11.1991</a:t>
            </a:r>
            <a:endParaRPr lang="ru-RU" sz="28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599" y="548680"/>
            <a:ext cx="4801841" cy="4797152"/>
          </a:xfrm>
          <a:prstGeom prst="rect">
            <a:avLst/>
          </a:prstGeom>
          <a:ln>
            <a:noFill/>
          </a:ln>
          <a:effectLst>
            <a:softEdge rad="112500"/>
          </a:effectLst>
        </p:spPr>
      </p:pic>
    </p:spTree>
    <p:extLst>
      <p:ext uri="{BB962C8B-B14F-4D97-AF65-F5344CB8AC3E}">
        <p14:creationId xmlns:p14="http://schemas.microsoft.com/office/powerpoint/2010/main" val="30449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5499229"/>
            <a:ext cx="2358338" cy="954107"/>
          </a:xfrm>
          <a:prstGeom prst="rect">
            <a:avLst/>
          </a:prstGeom>
        </p:spPr>
        <p:txBody>
          <a:bodyPr wrap="none">
            <a:spAutoFit/>
          </a:bodyPr>
          <a:lstStyle/>
          <a:p>
            <a:pPr algn="ctr"/>
            <a:r>
              <a:rPr lang="en-US" sz="2800" b="1" dirty="0">
                <a:solidFill>
                  <a:srgbClr val="FF0000"/>
                </a:solidFill>
              </a:rPr>
              <a:t>Rudolf </a:t>
            </a:r>
            <a:r>
              <a:rPr lang="en-US" sz="2800" b="1" dirty="0" smtClean="0">
                <a:solidFill>
                  <a:srgbClr val="FF0000"/>
                </a:solidFill>
              </a:rPr>
              <a:t>Nureyev</a:t>
            </a:r>
          </a:p>
          <a:p>
            <a:pPr algn="ctr"/>
            <a:r>
              <a:rPr lang="en-US" sz="2800" b="1" dirty="0" smtClean="0">
                <a:solidFill>
                  <a:srgbClr val="FF0000"/>
                </a:solidFill>
              </a:rPr>
              <a:t>1993</a:t>
            </a:r>
            <a:endParaRPr lang="ru-RU" sz="28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34516"/>
            <a:ext cx="4208818" cy="5110708"/>
          </a:xfrm>
          <a:prstGeom prst="rect">
            <a:avLst/>
          </a:prstGeom>
          <a:ln>
            <a:noFill/>
          </a:ln>
          <a:effectLst>
            <a:softEdge rad="112500"/>
          </a:effectLst>
        </p:spPr>
      </p:pic>
    </p:spTree>
    <p:extLst>
      <p:ext uri="{BB962C8B-B14F-4D97-AF65-F5344CB8AC3E}">
        <p14:creationId xmlns:p14="http://schemas.microsoft.com/office/powerpoint/2010/main" val="32612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5823" y="5499229"/>
            <a:ext cx="1949573" cy="954107"/>
          </a:xfrm>
          <a:prstGeom prst="rect">
            <a:avLst/>
          </a:prstGeom>
        </p:spPr>
        <p:txBody>
          <a:bodyPr wrap="none">
            <a:spAutoFit/>
          </a:bodyPr>
          <a:lstStyle/>
          <a:p>
            <a:pPr algn="ctr"/>
            <a:r>
              <a:rPr lang="en-US" sz="2800" b="1" dirty="0">
                <a:solidFill>
                  <a:srgbClr val="FF0000"/>
                </a:solidFill>
              </a:rPr>
              <a:t>Kurt Cobain </a:t>
            </a:r>
            <a:endParaRPr lang="en-US" sz="2800" b="1" dirty="0" smtClean="0">
              <a:solidFill>
                <a:srgbClr val="FF0000"/>
              </a:solidFill>
            </a:endParaRPr>
          </a:p>
          <a:p>
            <a:pPr algn="ctr"/>
            <a:r>
              <a:rPr lang="en-US" sz="2800" b="1" dirty="0" smtClean="0">
                <a:solidFill>
                  <a:srgbClr val="FF0000"/>
                </a:solidFill>
              </a:rPr>
              <a:t>08.04.1994</a:t>
            </a:r>
            <a:endParaRPr lang="ru-RU" sz="28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153" y="746930"/>
            <a:ext cx="6846912" cy="4532311"/>
          </a:xfrm>
          <a:prstGeom prst="rect">
            <a:avLst/>
          </a:prstGeom>
          <a:ln>
            <a:noFill/>
          </a:ln>
          <a:effectLst>
            <a:softEdge rad="112500"/>
          </a:effectLst>
        </p:spPr>
      </p:pic>
    </p:spTree>
    <p:extLst>
      <p:ext uri="{BB962C8B-B14F-4D97-AF65-F5344CB8AC3E}">
        <p14:creationId xmlns:p14="http://schemas.microsoft.com/office/powerpoint/2010/main" val="6474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2354" y="908720"/>
            <a:ext cx="7488832" cy="4599977"/>
          </a:xfrm>
          <a:prstGeom prst="rect">
            <a:avLst/>
          </a:prstGeom>
        </p:spPr>
        <p:txBody>
          <a:bodyPr wrap="square">
            <a:spAutoFit/>
          </a:bodyPr>
          <a:lstStyle/>
          <a:p>
            <a:pPr algn="ctr">
              <a:lnSpc>
                <a:spcPct val="150000"/>
              </a:lnSpc>
            </a:pPr>
            <a:r>
              <a:rPr lang="en-US" sz="4000" b="1" i="1" dirty="0">
                <a:solidFill>
                  <a:srgbClr val="FF0000"/>
                </a:solidFill>
                <a:effectLst>
                  <a:outerShdw blurRad="38100" dist="38100" dir="2700000" algn="tl">
                    <a:srgbClr val="000000">
                      <a:alpha val="43137"/>
                    </a:srgbClr>
                  </a:outerShdw>
                </a:effectLst>
                <a:latin typeface="Algerian" pitchFamily="82" charset="0"/>
              </a:rPr>
              <a:t>More people are abusing drugs today than in any other time in history of mankind, and many of those people are youth.</a:t>
            </a:r>
            <a:endParaRPr lang="ru-RU" sz="40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675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4045" y="5517232"/>
            <a:ext cx="2047356" cy="954107"/>
          </a:xfrm>
          <a:prstGeom prst="rect">
            <a:avLst/>
          </a:prstGeom>
        </p:spPr>
        <p:txBody>
          <a:bodyPr wrap="none">
            <a:spAutoFit/>
          </a:bodyPr>
          <a:lstStyle/>
          <a:p>
            <a:pPr algn="ctr"/>
            <a:r>
              <a:rPr lang="en-US" sz="2800" b="1" dirty="0">
                <a:solidFill>
                  <a:srgbClr val="FF0000"/>
                </a:solidFill>
              </a:rPr>
              <a:t>Janis </a:t>
            </a:r>
            <a:r>
              <a:rPr lang="en-US" sz="2800" b="1" dirty="0" smtClean="0">
                <a:solidFill>
                  <a:srgbClr val="FF0000"/>
                </a:solidFill>
              </a:rPr>
              <a:t>Joplin</a:t>
            </a:r>
          </a:p>
          <a:p>
            <a:pPr algn="ctr"/>
            <a:r>
              <a:rPr lang="en-US" sz="2800" b="1" dirty="0">
                <a:solidFill>
                  <a:srgbClr val="FF0000"/>
                </a:solidFill>
              </a:rPr>
              <a:t>January 1971</a:t>
            </a:r>
            <a:endParaRPr lang="ru-RU" sz="2800" b="1" dirty="0">
              <a:solidFill>
                <a:srgbClr val="FF00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94" y="836712"/>
            <a:ext cx="7092280" cy="3723447"/>
          </a:xfrm>
          <a:prstGeom prst="rect">
            <a:avLst/>
          </a:prstGeom>
          <a:ln>
            <a:noFill/>
          </a:ln>
          <a:effectLst>
            <a:softEdge rad="112500"/>
          </a:effectLst>
        </p:spPr>
      </p:pic>
    </p:spTree>
    <p:extLst>
      <p:ext uri="{BB962C8B-B14F-4D97-AF65-F5344CB8AC3E}">
        <p14:creationId xmlns:p14="http://schemas.microsoft.com/office/powerpoint/2010/main" val="36589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630" y="980728"/>
            <a:ext cx="6400147" cy="3840088"/>
          </a:xfrm>
          <a:prstGeom prst="rect">
            <a:avLst/>
          </a:prstGeom>
          <a:ln>
            <a:noFill/>
          </a:ln>
          <a:effectLst>
            <a:softEdge rad="112500"/>
          </a:effectLst>
        </p:spPr>
      </p:pic>
      <p:sp>
        <p:nvSpPr>
          <p:cNvPr id="3" name="Прямоугольник 2"/>
          <p:cNvSpPr/>
          <p:nvPr/>
        </p:nvSpPr>
        <p:spPr>
          <a:xfrm>
            <a:off x="3219642" y="5431342"/>
            <a:ext cx="2456121" cy="1200329"/>
          </a:xfrm>
          <a:prstGeom prst="rect">
            <a:avLst/>
          </a:prstGeom>
        </p:spPr>
        <p:txBody>
          <a:bodyPr wrap="none">
            <a:spAutoFit/>
          </a:bodyPr>
          <a:lstStyle/>
          <a:p>
            <a:pPr algn="ctr"/>
            <a:r>
              <a:rPr lang="en-US" sz="3600" b="1" dirty="0">
                <a:solidFill>
                  <a:srgbClr val="FF0000"/>
                </a:solidFill>
              </a:rPr>
              <a:t>Jimi </a:t>
            </a:r>
            <a:r>
              <a:rPr lang="en-US" sz="3600" b="1" dirty="0" smtClean="0">
                <a:solidFill>
                  <a:srgbClr val="FF0000"/>
                </a:solidFill>
              </a:rPr>
              <a:t>Hendrix</a:t>
            </a:r>
          </a:p>
          <a:p>
            <a:pPr algn="ctr"/>
            <a:r>
              <a:rPr lang="ru-RU" sz="3600" b="1" dirty="0">
                <a:solidFill>
                  <a:srgbClr val="FF0000"/>
                </a:solidFill>
              </a:rPr>
              <a:t>18.09.1970 </a:t>
            </a:r>
          </a:p>
        </p:txBody>
      </p:sp>
    </p:spTree>
    <p:extLst>
      <p:ext uri="{BB962C8B-B14F-4D97-AF65-F5344CB8AC3E}">
        <p14:creationId xmlns:p14="http://schemas.microsoft.com/office/powerpoint/2010/main" val="274316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782669"/>
            <a:ext cx="7306808" cy="923330"/>
          </a:xfrm>
          <a:prstGeom prst="rect">
            <a:avLst/>
          </a:prstGeom>
        </p:spPr>
        <p:txBody>
          <a:bodyPr wrap="none">
            <a:spAutoFit/>
          </a:bodyPr>
          <a:lstStyle/>
          <a:p>
            <a:r>
              <a:rPr lang="en-US" sz="5400" dirty="0">
                <a:solidFill>
                  <a:srgbClr val="FF0000"/>
                </a:solidFill>
                <a:effectLst>
                  <a:outerShdw blurRad="38100" dist="38100" dir="2700000" algn="tl">
                    <a:srgbClr val="000000">
                      <a:alpha val="43137"/>
                    </a:srgbClr>
                  </a:outerShdw>
                </a:effectLst>
                <a:latin typeface="Algerian" pitchFamily="82" charset="0"/>
              </a:rPr>
              <a:t>What's your choice?</a:t>
            </a:r>
            <a:endParaRPr lang="ru-RU"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82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1723" y="2492896"/>
            <a:ext cx="7829387" cy="923330"/>
          </a:xfrm>
          <a:prstGeom prst="rect">
            <a:avLst/>
          </a:prstGeom>
        </p:spPr>
        <p:txBody>
          <a:bodyPr wrap="none">
            <a:spAutoFit/>
          </a:bodyPr>
          <a:lstStyle/>
          <a:p>
            <a:pPr algn="ctr"/>
            <a:r>
              <a:rPr lang="en-US" sz="5400" b="1" i="1" dirty="0">
                <a:solidFill>
                  <a:srgbClr val="C00000"/>
                </a:solidFill>
                <a:effectLst>
                  <a:outerShdw blurRad="38100" dist="38100" dir="2700000" algn="tl">
                    <a:srgbClr val="000000">
                      <a:alpha val="43137"/>
                    </a:srgbClr>
                  </a:outerShdw>
                </a:effectLst>
                <a:latin typeface="Algerian" pitchFamily="82" charset="0"/>
              </a:rPr>
              <a:t>Thanks for watching</a:t>
            </a:r>
            <a:endParaRPr lang="ru-RU" sz="54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32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6936" y="240802"/>
            <a:ext cx="8280920" cy="2585323"/>
          </a:xfrm>
          <a:prstGeom prst="rect">
            <a:avLst/>
          </a:prstGeom>
        </p:spPr>
        <p:txBody>
          <a:bodyPr wrap="square">
            <a:spAutoFit/>
          </a:bodyPr>
          <a:lstStyle/>
          <a:p>
            <a:pPr algn="just">
              <a:lnSpc>
                <a:spcPct val="150000"/>
              </a:lnSpc>
            </a:pPr>
            <a:r>
              <a:rPr lang="en-US" b="1" dirty="0"/>
              <a:t>Understanding what drugs are is fundamental for understanding their potential abuse. Drugs are a psychoactive substance.</a:t>
            </a:r>
          </a:p>
          <a:p>
            <a:pPr algn="just">
              <a:lnSpc>
                <a:spcPct val="150000"/>
              </a:lnSpc>
            </a:pPr>
            <a:r>
              <a:rPr lang="en-US" b="1" dirty="0"/>
              <a:t>A psychoactive substance is something that people take to change the way they feel, think or behave. Some of these substances are called drugs and others, like alcohol and tobacco, are considered dangerous, but are not called drugs. The term drug also covers a number of substances that must be used under medical supervision to treat illnesses.</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2826126"/>
            <a:ext cx="8533855" cy="4054526"/>
          </a:xfrm>
          <a:prstGeom prst="rect">
            <a:avLst/>
          </a:prstGeom>
          <a:ln>
            <a:noFill/>
          </a:ln>
          <a:effectLst>
            <a:softEdge rad="112500"/>
          </a:effectLst>
        </p:spPr>
      </p:pic>
    </p:spTree>
    <p:extLst>
      <p:ext uri="{BB962C8B-B14F-4D97-AF65-F5344CB8AC3E}">
        <p14:creationId xmlns:p14="http://schemas.microsoft.com/office/powerpoint/2010/main" val="25683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24744"/>
            <a:ext cx="7416824" cy="4188583"/>
          </a:xfrm>
          <a:prstGeom prst="rect">
            <a:avLst/>
          </a:prstGeom>
        </p:spPr>
        <p:txBody>
          <a:bodyPr wrap="square">
            <a:spAutoFit/>
          </a:bodyPr>
          <a:lstStyle/>
          <a:p>
            <a:pPr algn="just">
              <a:lnSpc>
                <a:spcPct val="150000"/>
              </a:lnSpc>
            </a:pPr>
            <a:r>
              <a:rPr lang="en-US" sz="2000" b="1" dirty="0"/>
              <a:t>A drug is considered to be any chemical that is not food though affects your body. There are such drugs as medicines and painkillers which are prescribed by a doctor and are available in pharmacies but the other type which is man-made is really dangerous. These include amphetamines, anabolic steroids, marijuana, inhalants, cocaine and heroin. They cause irreversible changes in a person’s brain and very often lead to losing the feeling of self control and the ability to understand anything. It’s an absurd that nowadays people invent drugs in huge quantities especially for human consumption.</a:t>
            </a:r>
            <a:endParaRPr lang="ru-RU" sz="2000" b="1" dirty="0"/>
          </a:p>
        </p:txBody>
      </p:sp>
    </p:spTree>
    <p:extLst>
      <p:ext uri="{BB962C8B-B14F-4D97-AF65-F5344CB8AC3E}">
        <p14:creationId xmlns:p14="http://schemas.microsoft.com/office/powerpoint/2010/main" val="29073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064896" cy="2169825"/>
          </a:xfrm>
          <a:prstGeom prst="rect">
            <a:avLst/>
          </a:prstGeom>
        </p:spPr>
        <p:txBody>
          <a:bodyPr wrap="square">
            <a:spAutoFit/>
          </a:bodyPr>
          <a:lstStyle/>
          <a:p>
            <a:pPr algn="just">
              <a:lnSpc>
                <a:spcPct val="150000"/>
              </a:lnSpc>
            </a:pPr>
            <a:r>
              <a:rPr lang="en-US" b="1" dirty="0"/>
              <a:t>It’s hard to say why people start taking drugs. One of the main reasons, probably, is the desire to escape the reality. They try to change the way they feel, think or behave. However, everything that happens after taking drugs is just a miracle. There aren’t any factors that are able to predict whether a person will become addicted but very often the risk is influenced by a person’s biology, social environment and stage of development.</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996953"/>
            <a:ext cx="7344816" cy="3861048"/>
          </a:xfrm>
          <a:prstGeom prst="rect">
            <a:avLst/>
          </a:prstGeom>
          <a:ln>
            <a:noFill/>
          </a:ln>
          <a:effectLst>
            <a:softEdge rad="112500"/>
          </a:effectLst>
        </p:spPr>
      </p:pic>
    </p:spTree>
    <p:extLst>
      <p:ext uri="{BB962C8B-B14F-4D97-AF65-F5344CB8AC3E}">
        <p14:creationId xmlns:p14="http://schemas.microsoft.com/office/powerpoint/2010/main" val="5245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8208912" cy="4662815"/>
          </a:xfrm>
          <a:prstGeom prst="rect">
            <a:avLst/>
          </a:prstGeom>
        </p:spPr>
        <p:txBody>
          <a:bodyPr wrap="square">
            <a:spAutoFit/>
          </a:bodyPr>
          <a:lstStyle/>
          <a:p>
            <a:pPr algn="just">
              <a:lnSpc>
                <a:spcPct val="150000"/>
              </a:lnSpc>
            </a:pPr>
            <a:r>
              <a:rPr lang="en-US" b="1" dirty="0">
                <a:solidFill>
                  <a:srgbClr val="FF0000"/>
                </a:solidFill>
              </a:rPr>
              <a:t> Statistics show that drug use by teenagers has doubled since 1999. Half teenagers who were interviewed admitted they had tried at least one type of drug. 70 % said they had been offered drugs in the past 3 months.</a:t>
            </a:r>
          </a:p>
          <a:p>
            <a:pPr marL="285750" indent="-285750" algn="just">
              <a:lnSpc>
                <a:spcPct val="150000"/>
              </a:lnSpc>
              <a:buFont typeface="Arial" pitchFamily="34" charset="0"/>
              <a:buChar char="•"/>
            </a:pPr>
            <a:r>
              <a:rPr lang="en-US" b="1" dirty="0">
                <a:solidFill>
                  <a:srgbClr val="FF0000"/>
                </a:solidFill>
              </a:rPr>
              <a:t>   31 % of interviewed teenagers could not name a health risk associated with Ecstasy.</a:t>
            </a:r>
          </a:p>
          <a:p>
            <a:pPr marL="285750" indent="-285750" algn="just">
              <a:lnSpc>
                <a:spcPct val="150000"/>
              </a:lnSpc>
              <a:buFont typeface="Arial" pitchFamily="34" charset="0"/>
              <a:buChar char="•"/>
            </a:pPr>
            <a:r>
              <a:rPr lang="en-US" b="1" dirty="0">
                <a:solidFill>
                  <a:srgbClr val="FF0000"/>
                </a:solidFill>
              </a:rPr>
              <a:t>   49 % of young drug-users say they would stop using drugs if they thought they were getting addicted.</a:t>
            </a:r>
          </a:p>
          <a:p>
            <a:pPr marL="285750" indent="-285750" algn="just">
              <a:lnSpc>
                <a:spcPct val="150000"/>
              </a:lnSpc>
              <a:buFont typeface="Arial" pitchFamily="34" charset="0"/>
              <a:buChar char="•"/>
            </a:pPr>
            <a:r>
              <a:rPr lang="en-US" b="1" dirty="0">
                <a:solidFill>
                  <a:srgbClr val="FF0000"/>
                </a:solidFill>
              </a:rPr>
              <a:t>   35 % of young drug-users say they don't know why they use them.</a:t>
            </a:r>
          </a:p>
          <a:p>
            <a:pPr marL="285750" indent="-285750" algn="just">
              <a:lnSpc>
                <a:spcPct val="150000"/>
              </a:lnSpc>
              <a:buFont typeface="Arial" pitchFamily="34" charset="0"/>
              <a:buChar char="•"/>
            </a:pPr>
            <a:r>
              <a:rPr lang="en-US" b="1" dirty="0">
                <a:solidFill>
                  <a:srgbClr val="FF0000"/>
                </a:solidFill>
              </a:rPr>
              <a:t>   MOST young drug-users say that they listen more to what their friends say about drugs than to what the media say about drugs.</a:t>
            </a:r>
          </a:p>
          <a:p>
            <a:pPr marL="285750" indent="-285750" algn="just">
              <a:lnSpc>
                <a:spcPct val="150000"/>
              </a:lnSpc>
              <a:buFont typeface="Arial" pitchFamily="34" charset="0"/>
              <a:buChar char="•"/>
            </a:pPr>
            <a:r>
              <a:rPr lang="en-US" b="1" dirty="0">
                <a:solidFill>
                  <a:srgbClr val="FF0000"/>
                </a:solidFill>
              </a:rPr>
              <a:t>   THE NUMBER of young males taking drugs is higher than the number of young females</a:t>
            </a:r>
            <a:endParaRPr lang="ru-RU" b="1" dirty="0">
              <a:solidFill>
                <a:srgbClr val="FF0000"/>
              </a:solidFill>
            </a:endParaRPr>
          </a:p>
        </p:txBody>
      </p:sp>
    </p:spTree>
    <p:extLst>
      <p:ext uri="{BB962C8B-B14F-4D97-AF65-F5344CB8AC3E}">
        <p14:creationId xmlns:p14="http://schemas.microsoft.com/office/powerpoint/2010/main" val="99429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992888" cy="6272423"/>
          </a:xfrm>
          <a:prstGeom prst="rect">
            <a:avLst/>
          </a:prstGeom>
        </p:spPr>
        <p:txBody>
          <a:bodyPr wrap="square">
            <a:spAutoFit/>
          </a:bodyPr>
          <a:lstStyle/>
          <a:p>
            <a:pPr>
              <a:lnSpc>
                <a:spcPct val="150000"/>
              </a:lnSpc>
            </a:pPr>
            <a:r>
              <a:rPr lang="en-US" b="1" dirty="0">
                <a:solidFill>
                  <a:srgbClr val="FF0000"/>
                </a:solidFill>
              </a:rPr>
              <a:t>Painkillers, Narcotic Abuse, and Addiction</a:t>
            </a:r>
          </a:p>
          <a:p>
            <a:pPr>
              <a:lnSpc>
                <a:spcPct val="150000"/>
              </a:lnSpc>
            </a:pPr>
            <a:endParaRPr lang="en-US" b="1" dirty="0"/>
          </a:p>
          <a:p>
            <a:pPr>
              <a:lnSpc>
                <a:spcPct val="150000"/>
              </a:lnSpc>
            </a:pPr>
            <a:r>
              <a:rPr lang="en-US" b="1" dirty="0"/>
              <a:t>One of the most frequent reasons people go to the doctor is for pain relief. There are a number of different drugs that can ease pain. Opioids -- also called opiates or narcotics -- are pain relievers made from opium, which comes from the poppy plant. Morphine and codeine are the two natural products of opium. Synthetic modifications or imitations of morphine produce the other opioids:</a:t>
            </a:r>
          </a:p>
          <a:p>
            <a:pPr>
              <a:lnSpc>
                <a:spcPct val="150000"/>
              </a:lnSpc>
            </a:pPr>
            <a:endParaRPr lang="en-US" b="1" dirty="0"/>
          </a:p>
          <a:p>
            <a:pPr>
              <a:lnSpc>
                <a:spcPct val="150000"/>
              </a:lnSpc>
            </a:pPr>
            <a:r>
              <a:rPr lang="en-US" b="1" dirty="0"/>
              <a:t>Heroin (street drug)</a:t>
            </a:r>
          </a:p>
          <a:p>
            <a:pPr>
              <a:lnSpc>
                <a:spcPct val="150000"/>
              </a:lnSpc>
            </a:pPr>
            <a:r>
              <a:rPr lang="en-US" b="1" dirty="0" err="1"/>
              <a:t>Dilaudid</a:t>
            </a:r>
            <a:r>
              <a:rPr lang="en-US" b="1" dirty="0"/>
              <a:t> (</a:t>
            </a:r>
            <a:r>
              <a:rPr lang="en-US" b="1" dirty="0" err="1"/>
              <a:t>hydromorphone</a:t>
            </a:r>
            <a:r>
              <a:rPr lang="en-US" b="1" dirty="0"/>
              <a:t>)</a:t>
            </a:r>
          </a:p>
          <a:p>
            <a:pPr>
              <a:lnSpc>
                <a:spcPct val="150000"/>
              </a:lnSpc>
            </a:pPr>
            <a:r>
              <a:rPr lang="en-US" b="1" dirty="0"/>
              <a:t>Percocet, Percodan, </a:t>
            </a:r>
            <a:r>
              <a:rPr lang="en-US" b="1" dirty="0" err="1"/>
              <a:t>OxyContin</a:t>
            </a:r>
            <a:r>
              <a:rPr lang="en-US" b="1" dirty="0"/>
              <a:t> (oxycodone)</a:t>
            </a:r>
          </a:p>
          <a:p>
            <a:pPr>
              <a:lnSpc>
                <a:spcPct val="150000"/>
              </a:lnSpc>
            </a:pPr>
            <a:r>
              <a:rPr lang="en-US" b="1" dirty="0" err="1"/>
              <a:t>Vicodin</a:t>
            </a:r>
            <a:r>
              <a:rPr lang="en-US" b="1" dirty="0"/>
              <a:t>, </a:t>
            </a:r>
            <a:r>
              <a:rPr lang="en-US" b="1" dirty="0" err="1"/>
              <a:t>Lorcet</a:t>
            </a:r>
            <a:r>
              <a:rPr lang="en-US" b="1" dirty="0"/>
              <a:t>, </a:t>
            </a:r>
            <a:r>
              <a:rPr lang="en-US" b="1" dirty="0" err="1"/>
              <a:t>Lortab</a:t>
            </a:r>
            <a:r>
              <a:rPr lang="en-US" b="1" dirty="0"/>
              <a:t> (hydrocodone)</a:t>
            </a:r>
          </a:p>
          <a:p>
            <a:pPr>
              <a:lnSpc>
                <a:spcPct val="150000"/>
              </a:lnSpc>
            </a:pPr>
            <a:r>
              <a:rPr lang="en-US" b="1" dirty="0"/>
              <a:t>Demerol (</a:t>
            </a:r>
            <a:r>
              <a:rPr lang="en-US" b="1" dirty="0" err="1"/>
              <a:t>pethidine</a:t>
            </a:r>
            <a:r>
              <a:rPr lang="en-US" b="1" dirty="0"/>
              <a:t>)</a:t>
            </a:r>
          </a:p>
          <a:p>
            <a:pPr>
              <a:lnSpc>
                <a:spcPct val="150000"/>
              </a:lnSpc>
            </a:pPr>
            <a:r>
              <a:rPr lang="en-US" b="1" dirty="0"/>
              <a:t>Methadone</a:t>
            </a:r>
          </a:p>
          <a:p>
            <a:pPr>
              <a:lnSpc>
                <a:spcPct val="150000"/>
              </a:lnSpc>
            </a:pPr>
            <a:r>
              <a:rPr lang="en-US" b="1" dirty="0" err="1"/>
              <a:t>Duragesic</a:t>
            </a:r>
            <a:r>
              <a:rPr lang="en-US" b="1" dirty="0"/>
              <a:t> (fentanyl)</a:t>
            </a:r>
            <a:endParaRPr lang="ru-RU"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01008"/>
            <a:ext cx="4449400" cy="3157639"/>
          </a:xfrm>
          <a:prstGeom prst="rect">
            <a:avLst/>
          </a:prstGeom>
          <a:ln>
            <a:noFill/>
          </a:ln>
          <a:effectLst>
            <a:softEdge rad="112500"/>
          </a:effectLst>
        </p:spPr>
      </p:pic>
    </p:spTree>
    <p:extLst>
      <p:ext uri="{BB962C8B-B14F-4D97-AF65-F5344CB8AC3E}">
        <p14:creationId xmlns:p14="http://schemas.microsoft.com/office/powerpoint/2010/main" val="29243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6750496" cy="5493812"/>
          </a:xfrm>
          <a:prstGeom prst="rect">
            <a:avLst/>
          </a:prstGeom>
        </p:spPr>
        <p:txBody>
          <a:bodyPr wrap="square">
            <a:spAutoFit/>
          </a:bodyPr>
          <a:lstStyle/>
          <a:p>
            <a:pPr>
              <a:lnSpc>
                <a:spcPct val="150000"/>
              </a:lnSpc>
            </a:pPr>
            <a:r>
              <a:rPr lang="en-US" b="1" dirty="0">
                <a:solidFill>
                  <a:srgbClr val="FF0000"/>
                </a:solidFill>
              </a:rPr>
              <a:t>People of all ages abuse prescription drugs for a number of reasons, including:</a:t>
            </a:r>
          </a:p>
          <a:p>
            <a:pPr>
              <a:lnSpc>
                <a:spcPct val="150000"/>
              </a:lnSpc>
            </a:pPr>
            <a:endParaRPr lang="en-US" dirty="0"/>
          </a:p>
          <a:p>
            <a:pPr>
              <a:lnSpc>
                <a:spcPct val="150000"/>
              </a:lnSpc>
            </a:pPr>
            <a:r>
              <a:rPr lang="en-US" dirty="0"/>
              <a:t>To feel good or get high</a:t>
            </a:r>
          </a:p>
          <a:p>
            <a:pPr>
              <a:lnSpc>
                <a:spcPct val="150000"/>
              </a:lnSpc>
            </a:pPr>
            <a:r>
              <a:rPr lang="en-US" dirty="0"/>
              <a:t>To relax or relieve tension (painkillers and tranquilizers)</a:t>
            </a:r>
          </a:p>
          <a:p>
            <a:pPr>
              <a:lnSpc>
                <a:spcPct val="150000"/>
              </a:lnSpc>
            </a:pPr>
            <a:r>
              <a:rPr lang="en-US" dirty="0"/>
              <a:t>To reduce appetite (stimulants)</a:t>
            </a:r>
          </a:p>
          <a:p>
            <a:pPr>
              <a:lnSpc>
                <a:spcPct val="150000"/>
              </a:lnSpc>
            </a:pPr>
            <a:r>
              <a:rPr lang="en-US" dirty="0"/>
              <a:t>To experiment</a:t>
            </a:r>
          </a:p>
          <a:p>
            <a:pPr>
              <a:lnSpc>
                <a:spcPct val="150000"/>
              </a:lnSpc>
            </a:pPr>
            <a:r>
              <a:rPr lang="en-US" dirty="0"/>
              <a:t>To be accepted by peers (peer pressure) or to be social</a:t>
            </a:r>
          </a:p>
          <a:p>
            <a:pPr>
              <a:lnSpc>
                <a:spcPct val="150000"/>
              </a:lnSpc>
            </a:pPr>
            <a:r>
              <a:rPr lang="en-US" dirty="0"/>
              <a:t>To be safe — it's a false belief that prescription drugs are safer than street drugs</a:t>
            </a:r>
          </a:p>
          <a:p>
            <a:pPr>
              <a:lnSpc>
                <a:spcPct val="150000"/>
              </a:lnSpc>
            </a:pPr>
            <a:r>
              <a:rPr lang="en-US" dirty="0"/>
              <a:t>To be legal — it's a mistaken thought that taking prescription drugs without a prescription is legal</a:t>
            </a:r>
          </a:p>
          <a:p>
            <a:pPr>
              <a:lnSpc>
                <a:spcPct val="150000"/>
              </a:lnSpc>
            </a:pPr>
            <a:r>
              <a:rPr lang="en-US" dirty="0"/>
              <a:t>To feed an addiction </a:t>
            </a:r>
            <a:endParaRPr lang="ru-RU" dirty="0"/>
          </a:p>
        </p:txBody>
      </p:sp>
    </p:spTree>
    <p:extLst>
      <p:ext uri="{BB962C8B-B14F-4D97-AF65-F5344CB8AC3E}">
        <p14:creationId xmlns:p14="http://schemas.microsoft.com/office/powerpoint/2010/main" val="23917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24936" cy="5909310"/>
          </a:xfrm>
          <a:prstGeom prst="rect">
            <a:avLst/>
          </a:prstGeom>
        </p:spPr>
        <p:txBody>
          <a:bodyPr wrap="square">
            <a:spAutoFit/>
          </a:bodyPr>
          <a:lstStyle/>
          <a:p>
            <a:pPr algn="just">
              <a:lnSpc>
                <a:spcPct val="150000"/>
              </a:lnSpc>
            </a:pPr>
            <a:r>
              <a:rPr lang="en-US" b="1" dirty="0">
                <a:solidFill>
                  <a:srgbClr val="FF0000"/>
                </a:solidFill>
              </a:rPr>
              <a:t>What Are Prescription Pain Relievers?</a:t>
            </a:r>
          </a:p>
          <a:p>
            <a:pPr algn="just">
              <a:lnSpc>
                <a:spcPct val="150000"/>
              </a:lnSpc>
            </a:pPr>
            <a:endParaRPr lang="en-US" b="1" dirty="0"/>
          </a:p>
          <a:p>
            <a:pPr algn="just">
              <a:lnSpc>
                <a:spcPct val="150000"/>
              </a:lnSpc>
            </a:pPr>
            <a:r>
              <a:rPr lang="en-US" b="1" dirty="0"/>
              <a:t>Prescription pain relievers include the opioid class of drugs, such as hydrocodone (i.e., </a:t>
            </a:r>
            <a:r>
              <a:rPr lang="en-US" b="1" dirty="0" err="1"/>
              <a:t>Vicodin</a:t>
            </a:r>
            <a:r>
              <a:rPr lang="en-US" b="1" dirty="0"/>
              <a:t>), oxycodone (i.e., </a:t>
            </a:r>
            <a:r>
              <a:rPr lang="en-US" b="1" dirty="0" err="1"/>
              <a:t>OxyContin</a:t>
            </a:r>
            <a:r>
              <a:rPr lang="en-US" b="1" dirty="0"/>
              <a:t>), morphine, fentanyl and codeine.  Opioids work by mimicking the body’s natural pain-relieving chemicals, attaching to receptors in the brain to block the perception of pain.  Opioids can produce drowsiness, nausea, constipation, and slow breathing.  Opioids also can induce euphoria by affecting the brain regions that mediate what we perceive as pleasure.</a:t>
            </a:r>
          </a:p>
          <a:p>
            <a:pPr algn="just">
              <a:lnSpc>
                <a:spcPct val="150000"/>
              </a:lnSpc>
            </a:pPr>
            <a:endParaRPr lang="en-US" b="1" dirty="0"/>
          </a:p>
          <a:p>
            <a:pPr algn="just">
              <a:lnSpc>
                <a:spcPct val="150000"/>
              </a:lnSpc>
            </a:pPr>
            <a:r>
              <a:rPr lang="en-US" b="1" dirty="0">
                <a:solidFill>
                  <a:srgbClr val="FF0000"/>
                </a:solidFill>
              </a:rPr>
              <a:t>Dangers when abused:</a:t>
            </a:r>
          </a:p>
          <a:p>
            <a:pPr algn="just">
              <a:lnSpc>
                <a:spcPct val="150000"/>
              </a:lnSpc>
            </a:pPr>
            <a:endParaRPr lang="en-US" b="1" dirty="0"/>
          </a:p>
          <a:p>
            <a:pPr marL="285750" indent="-285750" algn="just">
              <a:lnSpc>
                <a:spcPct val="150000"/>
              </a:lnSpc>
              <a:buFont typeface="Arial" pitchFamily="34" charset="0"/>
              <a:buChar char="•"/>
            </a:pPr>
            <a:r>
              <a:rPr lang="en-US" b="1" dirty="0"/>
              <a:t>Highly addictive</a:t>
            </a:r>
          </a:p>
          <a:p>
            <a:pPr marL="285750" indent="-285750" algn="just">
              <a:lnSpc>
                <a:spcPct val="150000"/>
              </a:lnSpc>
              <a:buFont typeface="Arial" pitchFamily="34" charset="0"/>
              <a:buChar char="•"/>
            </a:pPr>
            <a:r>
              <a:rPr lang="en-US" b="1" dirty="0"/>
              <a:t>Can slow one’s breathing to dangerous levels, including accidental overdose</a:t>
            </a:r>
          </a:p>
          <a:p>
            <a:pPr marL="285750" indent="-285750" algn="just">
              <a:lnSpc>
                <a:spcPct val="150000"/>
              </a:lnSpc>
              <a:buFont typeface="Arial" pitchFamily="34" charset="0"/>
              <a:buChar char="•"/>
            </a:pPr>
            <a:r>
              <a:rPr lang="en-US" b="1" dirty="0"/>
              <a:t>Particularly dangerous when used in combination with alcohol</a:t>
            </a:r>
            <a:endParaRPr lang="ru-RU" b="1" dirty="0"/>
          </a:p>
        </p:txBody>
      </p:sp>
    </p:spTree>
    <p:extLst>
      <p:ext uri="{BB962C8B-B14F-4D97-AF65-F5344CB8AC3E}">
        <p14:creationId xmlns:p14="http://schemas.microsoft.com/office/powerpoint/2010/main" val="34170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237</TotalTime>
  <Words>1391</Words>
  <Application>Microsoft Office PowerPoint</Application>
  <PresentationFormat>Экран (4:3)</PresentationFormat>
  <Paragraphs>100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Горизонт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Anya</dc:creator>
  <cp:lastModifiedBy>Пользователь Windows</cp:lastModifiedBy>
  <cp:revision>10</cp:revision>
  <dcterms:created xsi:type="dcterms:W3CDTF">2016-12-11T18:24:02Z</dcterms:created>
  <dcterms:modified xsi:type="dcterms:W3CDTF">2021-05-12T16:09:24Z</dcterms:modified>
</cp:coreProperties>
</file>