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6" r:id="rId8"/>
    <p:sldId id="265" r:id="rId9"/>
    <p:sldId id="268" r:id="rId10"/>
    <p:sldId id="269" r:id="rId11"/>
    <p:sldId id="270" r:id="rId12"/>
    <p:sldId id="272" r:id="rId13"/>
    <p:sldId id="271" r:id="rId14"/>
    <p:sldId id="275" r:id="rId15"/>
    <p:sldId id="276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0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00D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0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718281348957434E-2"/>
          <c:y val="3.9213750869425378E-2"/>
          <c:w val="0.93768437602948196"/>
          <c:h val="0.78145960575453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якість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90</c:v>
                </c:pt>
                <c:pt idx="1">
                  <c:v>89</c:v>
                </c:pt>
                <c:pt idx="2">
                  <c:v>87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695-844B-EF8FFC909DC3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навченість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8692470761088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72-4695-844B-EF8FFC909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80</c:v>
                </c:pt>
                <c:pt idx="1">
                  <c:v>76</c:v>
                </c:pt>
                <c:pt idx="2">
                  <c:v>77</c:v>
                </c:pt>
                <c:pt idx="3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2-4695-844B-EF8FFC909DC3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середній бал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2.089158496827518E-2"/>
                  <c:y val="-1.859095998363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72-4695-844B-EF8FFC909DC3}"/>
                </c:ext>
              </c:extLst>
            </c:dLbl>
            <c:dLbl>
              <c:idx val="1"/>
              <c:layout>
                <c:manualLayout>
                  <c:x val="6.5973426215605833E-3"/>
                  <c:y val="-1.859095998363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72-4695-844B-EF8FFC909DC3}"/>
                </c:ext>
              </c:extLst>
            </c:dLbl>
            <c:dLbl>
              <c:idx val="2"/>
              <c:layout>
                <c:manualLayout>
                  <c:x val="-7.6968997251539335E-3"/>
                  <c:y val="-1.8590959983638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72-4695-844B-EF8FFC909DC3}"/>
                </c:ext>
              </c:extLst>
            </c:dLbl>
            <c:dLbl>
              <c:idx val="3"/>
              <c:layout>
                <c:manualLayout>
                  <c:x val="-1.0995571035934305E-2"/>
                  <c:y val="-2.390266283610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72-4695-844B-EF8FFC909D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2-4695-844B-EF8FFC909D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13452223"/>
        <c:axId val="813450975"/>
        <c:axId val="0"/>
      </c:bar3DChart>
      <c:catAx>
        <c:axId val="81345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450975"/>
        <c:crosses val="autoZero"/>
        <c:auto val="1"/>
        <c:lblAlgn val="ctr"/>
        <c:lblOffset val="100"/>
        <c:noMultiLvlLbl val="0"/>
      </c:catAx>
      <c:valAx>
        <c:axId val="813450975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1345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 b="1">
          <a:solidFill>
            <a:schemeClr val="tx2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33CB3-7F95-41E1-81BF-E8064342392D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1C10190-6A87-4EFF-B67B-FD2B4955DE6B}" type="datetime1">
              <a:rPr lang="ru-RU" noProof="0" smtClean="0"/>
              <a:t>12.05.2021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041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35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83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313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16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92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48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24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3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63D273F9-4EFF-4F0B-9DF4-01F988EA6D1E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89B750-52B5-4380-A24A-7530EE5DCF6F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ADF49962-1D0D-4F31-AB9F-D72B431EE16F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A3FD9A-4A31-4F86-93A4-8837C3CDE1A3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5389B495-48D3-4554-8EC7-73D4659C5407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5AA998-4B36-404A-8DEA-DA5BB2816D86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3059E1-7810-4134-BA30-CD168ACA1ED0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8DD942-3932-490C-965E-CE019573200E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23EE73-29DE-4D32-853F-71E261A37FAC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 rtl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3AA2DE-E044-4C5E-88E8-826FD672C224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89F6FF-325E-4839-A110-B16E8C0199BE}" type="datetime1">
              <a:rPr lang="ru-RU" smtClean="0"/>
              <a:t>12.05.2021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</a:t>
            </a:r>
          </a:p>
          <a:p>
            <a:pPr lvl="6" rtl="0"/>
            <a:r>
              <a:rPr lang="ru-RU" dirty="0"/>
              <a:t>Седьмой</a:t>
            </a:r>
          </a:p>
          <a:p>
            <a:pPr lvl="7" rtl="0"/>
            <a:r>
              <a:rPr lang="ru-RU" dirty="0"/>
              <a:t>Восьмой</a:t>
            </a:r>
          </a:p>
          <a:p>
            <a:pPr lvl="8" rtl="0"/>
            <a:r>
              <a:rPr lang="ru-RU" dirty="0"/>
              <a:t>Девятый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38ABFFF7-E2BC-4B90-8333-1B79B63513B3}" type="datetime1">
              <a:rPr lang="ru-RU" smtClean="0"/>
              <a:pPr/>
              <a:t>12.05.2021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29359" y="1835221"/>
            <a:ext cx="341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b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9402" y="2087318"/>
            <a:ext cx="9112598" cy="30044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79402" y="1651518"/>
            <a:ext cx="92090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Портфоліо</a:t>
            </a:r>
            <a:br>
              <a:rPr lang="uk-UA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вчителя англійської мови</a:t>
            </a:r>
            <a:b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uk-UA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Маслєнікової</a:t>
            </a:r>
            <a:r>
              <a:rPr lang="uk-UA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Олени Олександрівни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85C263-072A-4AA5-B241-8D1A4E41D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1503571"/>
            <a:ext cx="4080588" cy="481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uk-UA" sz="6000" b="1" i="1" dirty="0"/>
              <a:t>Відкриті </a:t>
            </a:r>
            <a:r>
              <a:rPr lang="uk-UA" sz="6000" b="1" i="1" dirty="0" err="1"/>
              <a:t>уроки</a:t>
            </a:r>
            <a:endParaRPr lang="ru-RU" sz="6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922929"/>
            <a:ext cx="7772400" cy="860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6917" y="2060847"/>
            <a:ext cx="7806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Відкритий</a:t>
            </a:r>
            <a:r>
              <a:rPr lang="ru-RU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урок в 3-А </a:t>
            </a:r>
            <a:r>
              <a:rPr lang="ru-RU" sz="32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класі</a:t>
            </a:r>
            <a:r>
              <a:rPr lang="ru-RU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en-US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Fun at school</a:t>
            </a:r>
            <a:r>
              <a:rPr lang="uk-UA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3200" b="1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3015932"/>
            <a:ext cx="5251190" cy="2953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523" y="3015932"/>
            <a:ext cx="5251269" cy="29537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3BD8CA-CAD8-498D-86BA-F88F12B257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8012"/>
            <a:ext cx="5696607" cy="3323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3B1F42-C666-4D19-AE7C-29EFA8F6D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772">
            <a:off x="5841506" y="2926796"/>
            <a:ext cx="4613532" cy="347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8275" y="440599"/>
            <a:ext cx="9629775" cy="1362075"/>
          </a:xfrm>
        </p:spPr>
        <p:txBody>
          <a:bodyPr>
            <a:normAutofit/>
          </a:bodyPr>
          <a:lstStyle/>
          <a:p>
            <a:r>
              <a:rPr lang="uk-UA" sz="6000" b="1" i="1" dirty="0"/>
              <a:t>Відкриті </a:t>
            </a:r>
            <a:r>
              <a:rPr lang="uk-UA" sz="6000" b="1" i="1" dirty="0" err="1"/>
              <a:t>уроки</a:t>
            </a:r>
            <a:endParaRPr lang="ru-RU" sz="6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920240"/>
            <a:ext cx="7733211" cy="836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2324" y="2045863"/>
            <a:ext cx="7388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Відкритий</a:t>
            </a:r>
            <a:r>
              <a:rPr lang="ru-RU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урок  в 7-В </a:t>
            </a:r>
            <a:r>
              <a:rPr lang="ru-RU" sz="32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класі</a:t>
            </a:r>
            <a:r>
              <a:rPr lang="ru-RU" sz="32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32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en-US" sz="32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Tasty food</a:t>
            </a:r>
            <a:r>
              <a:rPr lang="uk-UA" sz="32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3200" b="1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4" y="3038641"/>
            <a:ext cx="4660933" cy="3495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392" y="3038641"/>
            <a:ext cx="2902676" cy="3495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85" y="3038640"/>
            <a:ext cx="4442910" cy="34957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93593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580" y="466343"/>
            <a:ext cx="9628632" cy="1362113"/>
          </a:xfrm>
        </p:spPr>
        <p:txBody>
          <a:bodyPr>
            <a:noAutofit/>
          </a:bodyPr>
          <a:lstStyle/>
          <a:p>
            <a:r>
              <a:rPr lang="uk-UA" sz="4800" b="1" i="1" dirty="0"/>
              <a:t>Шкільна газета кафедри англійської мови</a:t>
            </a:r>
            <a:endParaRPr lang="ru-RU" sz="48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0" y="2096417"/>
            <a:ext cx="3149211" cy="45184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066" y="2181929"/>
            <a:ext cx="3238790" cy="4557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56" y="2038496"/>
            <a:ext cx="3238790" cy="45574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64" y="2076909"/>
            <a:ext cx="3246337" cy="46624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58148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">
        <p14:prism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400" b="1" i="1" dirty="0"/>
              <a:t>Результати </a:t>
            </a:r>
            <a:r>
              <a:rPr lang="uk-UA" sz="4400" b="1" i="1" dirty="0" err="1"/>
              <a:t>педагогічноі</a:t>
            </a:r>
            <a:r>
              <a:rPr lang="uk-UA" sz="4400" b="1" i="1" dirty="0"/>
              <a:t> діяльності (за показниками якості)</a:t>
            </a:r>
            <a:endParaRPr lang="ru-RU" sz="4400" b="1" i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4431055"/>
              </p:ext>
            </p:extLst>
          </p:nvPr>
        </p:nvGraphicFramePr>
        <p:xfrm>
          <a:off x="251370" y="1828456"/>
          <a:ext cx="11550105" cy="478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573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5000">
        <p15:prstTrans prst="fracture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6235" y="511519"/>
            <a:ext cx="466826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Самоосв</a:t>
            </a:r>
            <a:r>
              <a:rPr lang="uk-UA" sz="66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іта</a:t>
            </a:r>
            <a:endParaRPr lang="ru-RU" sz="6600" b="1" i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8144692" y="1881052"/>
            <a:ext cx="3544388" cy="223374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8242663" y="4441372"/>
            <a:ext cx="3446417" cy="241662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472441" y="1881052"/>
            <a:ext cx="3544388" cy="223374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49496" y="4435231"/>
            <a:ext cx="3790277" cy="2325188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7427" y="2614498"/>
            <a:ext cx="3254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Новини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педагогічної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літера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</a:p>
          <a:p>
            <a:pPr algn="ctr"/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тури</a:t>
            </a:r>
          </a:p>
          <a:p>
            <a:pPr algn="ctr"/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інтернет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ресурсів</a:t>
            </a:r>
            <a:endParaRPr lang="ru-RU" b="1" i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62802" y="2767093"/>
            <a:ext cx="290816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i="1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Взаємовідвідування</a:t>
            </a:r>
            <a:r>
              <a:rPr lang="uk-UA" b="1" i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уроків</a:t>
            </a:r>
            <a:endParaRPr lang="ru-RU" b="1" i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172801" y="5011288"/>
            <a:ext cx="4834869" cy="932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Участь в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педагогічних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читаннях,психологопедагогічних</a:t>
            </a:r>
            <a:r>
              <a:rPr lang="ru-RU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практимумах,семінарах,педрадах</a:t>
            </a:r>
            <a:endParaRPr lang="ru-RU" b="1" i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94827" y="5123501"/>
            <a:ext cx="31420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Опрацювання</a:t>
            </a:r>
            <a:r>
              <a:rPr lang="ru-RU" sz="20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передового </a:t>
            </a:r>
            <a:r>
              <a:rPr lang="ru-RU" sz="20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педагогічного</a:t>
            </a:r>
            <a:r>
              <a:rPr lang="ru-RU" sz="20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досвіду</a:t>
            </a:r>
            <a:endParaRPr lang="ru-RU" sz="2000" b="1" i="1" cap="none" spc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28744" y="3537828"/>
            <a:ext cx="2929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Напрями</a:t>
            </a:r>
            <a:endParaRPr lang="ru-RU" sz="5400" b="1" i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3212022">
            <a:off x="7557751" y="3194443"/>
            <a:ext cx="586941" cy="705841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442290">
            <a:off x="4050633" y="3093759"/>
            <a:ext cx="586941" cy="705841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19027411">
            <a:off x="7606737" y="4561185"/>
            <a:ext cx="586941" cy="705841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749492">
            <a:off x="4170899" y="4552871"/>
            <a:ext cx="586941" cy="705841"/>
          </a:xfrm>
          <a:prstGeom prst="downArrow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6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shred/>
      </p:transition>
    </mc:Choice>
    <mc:Fallback xmlns="">
      <p:transition spd="slow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173" y="2941210"/>
            <a:ext cx="11025352" cy="1708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105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10500" b="1" i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105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6529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6000" b="1" i="1" dirty="0"/>
              <a:t>Педагогічне кредо</a:t>
            </a:r>
            <a:endParaRPr lang="ru-RU" sz="60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9257" y="2022679"/>
            <a:ext cx="6604000" cy="43978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30514" y="2236434"/>
            <a:ext cx="654594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Школа –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це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світ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дитинства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і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надій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, де не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гасне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ні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на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мить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натхненний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пошук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розуму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і добра.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Учительська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доля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особлива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бо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вона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стикається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з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найціннішим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у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житті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–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дитячими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душами,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які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треба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навчати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любові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справедливості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, </a:t>
            </a:r>
            <a:r>
              <a:rPr lang="ru-RU" sz="2800" b="1" i="1" dirty="0" err="1">
                <a:solidFill>
                  <a:schemeClr val="tx2"/>
                </a:solidFill>
                <a:latin typeface="Verdana" panose="020B0604030504040204" pitchFamily="34" charset="0"/>
              </a:rPr>
              <a:t>честі</a:t>
            </a:r>
            <a:r>
              <a:rPr lang="ru-RU" sz="2800" b="1" i="1" dirty="0">
                <a:solidFill>
                  <a:schemeClr val="tx2"/>
                </a:solidFill>
                <a:latin typeface="Verdana" panose="020B0604030504040204" pitchFamily="34" charset="0"/>
              </a:rPr>
              <a:t>.</a:t>
            </a:r>
            <a:endParaRPr lang="ru-RU" sz="28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airplane"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6000" b="1" i="1" dirty="0" err="1"/>
              <a:t>Життєве</a:t>
            </a:r>
            <a:r>
              <a:rPr lang="ru-RU" sz="6000" b="1" i="1" dirty="0"/>
              <a:t> кредо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9257" y="2022679"/>
            <a:ext cx="6604000" cy="43978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err="1">
                <a:solidFill>
                  <a:schemeClr val="tx2"/>
                </a:solidFill>
              </a:rPr>
              <a:t>Якщо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ви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бажаєте</a:t>
            </a:r>
            <a:r>
              <a:rPr lang="ru-RU" sz="4800" b="1" i="1" dirty="0">
                <a:solidFill>
                  <a:schemeClr val="tx2"/>
                </a:solidFill>
              </a:rPr>
              <a:t>, </a:t>
            </a:r>
            <a:r>
              <a:rPr lang="ru-RU" sz="4800" b="1" i="1" dirty="0" err="1">
                <a:solidFill>
                  <a:schemeClr val="tx2"/>
                </a:solidFill>
              </a:rPr>
              <a:t>щоб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життя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посміхалось</a:t>
            </a:r>
            <a:r>
              <a:rPr lang="ru-RU" sz="4800" b="1" i="1" dirty="0">
                <a:solidFill>
                  <a:schemeClr val="tx2"/>
                </a:solidFill>
              </a:rPr>
              <a:t> вам, то </a:t>
            </a:r>
            <a:r>
              <a:rPr lang="ru-RU" sz="4800" b="1" i="1" dirty="0" err="1">
                <a:solidFill>
                  <a:schemeClr val="tx2"/>
                </a:solidFill>
              </a:rPr>
              <a:t>подаруйте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йому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спочатку</a:t>
            </a:r>
            <a:r>
              <a:rPr lang="ru-RU" sz="4800" b="1" i="1" dirty="0">
                <a:solidFill>
                  <a:schemeClr val="tx2"/>
                </a:solidFill>
              </a:rPr>
              <a:t> </a:t>
            </a:r>
            <a:r>
              <a:rPr lang="ru-RU" sz="4800" b="1" i="1" dirty="0" err="1">
                <a:solidFill>
                  <a:schemeClr val="tx2"/>
                </a:solidFill>
              </a:rPr>
              <a:t>свій</a:t>
            </a:r>
            <a:r>
              <a:rPr lang="ru-RU" sz="4800" b="1" i="1" dirty="0">
                <a:solidFill>
                  <a:schemeClr val="tx2"/>
                </a:solidFill>
              </a:rPr>
              <a:t> хороший </a:t>
            </a:r>
            <a:r>
              <a:rPr lang="ru-RU" sz="4800" b="1" i="1" dirty="0" err="1">
                <a:solidFill>
                  <a:schemeClr val="tx2"/>
                </a:solidFill>
              </a:rPr>
              <a:t>настрій</a:t>
            </a:r>
            <a:r>
              <a:rPr lang="ru-RU" sz="4800" b="1" i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6000" b="1" i="1" dirty="0"/>
              <a:t>Загальні відомості</a:t>
            </a:r>
            <a:endParaRPr lang="ru-RU" sz="60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6742" y="1944914"/>
            <a:ext cx="11425305" cy="4778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Дата народження: 25.11.1987</a:t>
            </a:r>
            <a:br>
              <a:rPr lang="uk-UA" sz="3600" b="1" i="1" dirty="0">
                <a:solidFill>
                  <a:schemeClr val="tx2"/>
                </a:solidFill>
              </a:rPr>
            </a:br>
            <a:r>
              <a:rPr lang="uk-UA" sz="3600" b="1" i="1" dirty="0">
                <a:solidFill>
                  <a:schemeClr val="tx2"/>
                </a:solidFill>
              </a:rPr>
              <a:t>       Освіта: вища                                          </a:t>
            </a:r>
          </a:p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     Посада: вчитель англійської мови </a:t>
            </a:r>
          </a:p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Педагогічний стаж: 5 років        </a:t>
            </a:r>
          </a:p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         Кваліфікаційна категорія: спеціаліст 2 категорії</a:t>
            </a:r>
          </a:p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Підвищення кваліфікації: курси підвищення </a:t>
            </a:r>
            <a:br>
              <a:rPr lang="uk-UA" sz="3600" b="1" i="1" dirty="0">
                <a:solidFill>
                  <a:schemeClr val="tx2"/>
                </a:solidFill>
              </a:rPr>
            </a:br>
            <a:r>
              <a:rPr lang="uk-UA" sz="3600" b="1" i="1" dirty="0">
                <a:solidFill>
                  <a:schemeClr val="tx2"/>
                </a:solidFill>
              </a:rPr>
              <a:t>кваліфікації вчителів англійської мови при</a:t>
            </a:r>
            <a:br>
              <a:rPr lang="uk-UA" sz="3600" b="1" i="1" dirty="0">
                <a:solidFill>
                  <a:schemeClr val="tx2"/>
                </a:solidFill>
              </a:rPr>
            </a:br>
            <a:r>
              <a:rPr lang="uk-UA" sz="3600" b="1" i="1" dirty="0">
                <a:solidFill>
                  <a:schemeClr val="tx2"/>
                </a:solidFill>
              </a:rPr>
              <a:t>КЗ «ЗОІППО»  (01.03.2021-11.10.2015)</a:t>
            </a:r>
          </a:p>
          <a:p>
            <a:pPr algn="ctr"/>
            <a:endParaRPr lang="uk-UA" sz="3600" b="1" i="1" dirty="0">
              <a:solidFill>
                <a:schemeClr val="tx2"/>
              </a:solidFill>
            </a:endParaRPr>
          </a:p>
          <a:p>
            <a:pPr algn="ctr"/>
            <a:r>
              <a:rPr lang="uk-UA" sz="3600" b="1" i="1" dirty="0">
                <a:solidFill>
                  <a:schemeClr val="tx2"/>
                </a:solidFill>
              </a:rPr>
              <a:t>                                       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p:transition spd="slow" advClick="0" advTm="10000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uk-UA" sz="6600" b="1" i="1" dirty="0"/>
              <a:t>Освіта</a:t>
            </a:r>
            <a:endParaRPr lang="ru-RU" sz="66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9256" y="2022679"/>
            <a:ext cx="10139535" cy="439782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00" b="1" i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22919" y="2307614"/>
            <a:ext cx="6232207" cy="1815882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Мелітопольський</a:t>
            </a:r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державний</a:t>
            </a:r>
            <a:r>
              <a:rPr lang="ru-RU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uk-UA" sz="28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педагогічний  університет</a:t>
            </a:r>
            <a:endParaRPr lang="ru-UA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UA" sz="28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Музична</a:t>
            </a:r>
            <a:r>
              <a:rPr lang="ru-UA" sz="28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школа</a:t>
            </a:r>
            <a:endParaRPr lang="uk-UA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7" y="4317719"/>
            <a:ext cx="2215989" cy="1606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54" y="2796680"/>
            <a:ext cx="1751647" cy="12646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54" y="2956953"/>
            <a:ext cx="1751647" cy="12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5000">
        <p15:prstTrans prst="origami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624114"/>
            <a:ext cx="7184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>
                <a:solidFill>
                  <a:schemeClr val="bg2"/>
                </a:solidFill>
              </a:rPr>
              <a:t>Методична діяльність</a:t>
            </a:r>
            <a:endParaRPr lang="ru-RU" sz="4800" b="1" i="1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867988"/>
            <a:ext cx="778546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125" y="1867988"/>
            <a:ext cx="73543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Тема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науково-методичної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роботи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Активізація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пізнавальної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діяльності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учнів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різним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рівнем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навчальних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досягнень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уроках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англійської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мови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</a:t>
            </a:r>
            <a:r>
              <a:rPr lang="ru-RU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8" y="3020761"/>
            <a:ext cx="5159828" cy="3732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4B78B2-E2C3-45D0-BB55-5514C81BE6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2383">
            <a:off x="1533658" y="3066214"/>
            <a:ext cx="5032105" cy="369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doors dir="vert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466343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ru-RU" sz="5400" b="1" i="1" dirty="0" err="1"/>
              <a:t>Методи</a:t>
            </a:r>
            <a:r>
              <a:rPr lang="ru-RU" sz="5400" b="1" i="1" dirty="0"/>
              <a:t> </a:t>
            </a:r>
            <a:r>
              <a:rPr lang="ru-RU" sz="5400" b="1" i="1" dirty="0" err="1"/>
              <a:t>навчання</a:t>
            </a:r>
            <a:endParaRPr lang="ru-RU" sz="5400" b="1" i="1" dirty="0"/>
          </a:p>
        </p:txBody>
      </p:sp>
      <p:sp>
        <p:nvSpPr>
          <p:cNvPr id="3" name="Овал 2"/>
          <p:cNvSpPr/>
          <p:nvPr/>
        </p:nvSpPr>
        <p:spPr>
          <a:xfrm>
            <a:off x="36261" y="2030160"/>
            <a:ext cx="1959429" cy="12409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розповідь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23645" y="2032828"/>
            <a:ext cx="1959429" cy="12409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пояснення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011029" y="2026892"/>
            <a:ext cx="1959429" cy="12409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ілюстрація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424215" y="2026892"/>
            <a:ext cx="2334989" cy="12409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>
                <a:solidFill>
                  <a:srgbClr val="002060"/>
                </a:solidFill>
              </a:rPr>
              <a:t>демонстрація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097585" y="2026892"/>
            <a:ext cx="2094415" cy="124097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презентація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801291"/>
            <a:ext cx="2965269" cy="979714"/>
          </a:xfrm>
          <a:prstGeom prst="rect">
            <a:avLst/>
          </a:prstGeom>
          <a:solidFill>
            <a:srgbClr val="00D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6684" y="3801291"/>
            <a:ext cx="2965269" cy="979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99507" y="3801291"/>
            <a:ext cx="2992493" cy="9797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4781005"/>
            <a:ext cx="2965269" cy="2076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97574" y="4781005"/>
            <a:ext cx="2965269" cy="2076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10397" y="4781004"/>
            <a:ext cx="2965269" cy="207699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261" y="4034192"/>
            <a:ext cx="29290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Нетрадиційні</a:t>
            </a:r>
            <a:r>
              <a:rPr lang="ru-RU" sz="24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уроки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5326" y="3975408"/>
            <a:ext cx="28897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</a:t>
            </a:r>
            <a:r>
              <a:rPr lang="ru-RU" sz="24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контролю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466565" y="4034192"/>
            <a:ext cx="26901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Позаурочні</a:t>
            </a:r>
            <a:r>
              <a:rPr lang="ru-RU" sz="2400" b="1" i="1" cap="none" spc="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заходи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39587" y="4781004"/>
            <a:ext cx="2960554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0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Бінарні</a:t>
            </a:r>
            <a:r>
              <a:rPr lang="ru-RU" sz="20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уроки</a:t>
            </a:r>
          </a:p>
          <a:p>
            <a:pPr algn="ctr"/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-Урок захисту проектів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-Мозкові штурми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-Ігри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uk-UA" sz="2000" b="1" i="1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Уроки</a:t>
            </a: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-подорожі</a:t>
            </a:r>
            <a:endParaRPr lang="ru-RU" sz="2000" b="1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05146" y="4781004"/>
            <a:ext cx="255012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-Тести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-Вправи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-Опитування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-Контрольні роботи</a:t>
            </a:r>
            <a:b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uk-UA" sz="20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-Диктанти</a:t>
            </a:r>
            <a:endParaRPr lang="ru-RU" sz="2000" b="1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10397" y="4803838"/>
            <a:ext cx="30807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-КВК</a:t>
            </a:r>
            <a:br>
              <a:rPr lang="ru-RU" sz="24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4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ru-RU" sz="24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Інсценування</a:t>
            </a:r>
            <a:r>
              <a:rPr lang="ru-RU" sz="2400" b="1" i="1" cap="none" spc="0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400" b="1" i="1" cap="none" spc="0" dirty="0" err="1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казок,п’єс</a:t>
            </a:r>
            <a:endParaRPr lang="ru-RU" sz="2400" b="1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2400" b="1" i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-Свято алфавіту</a:t>
            </a: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1000">
        <p15:prstTrans prst="pageCurlDouble"/>
      </p:transition>
    </mc:Choice>
    <mc:Fallback xmlns="">
      <p:transition spd="slow" advClick="0" advTm="1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159" y="466343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uk-UA" sz="4800" b="1" i="1" dirty="0"/>
              <a:t>Участь у </a:t>
            </a:r>
            <a:r>
              <a:rPr lang="uk-UA" sz="4800" b="1" i="1" dirty="0" err="1"/>
              <a:t>вебінарах</a:t>
            </a:r>
            <a:endParaRPr lang="ru-RU" sz="4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6" y="1933302"/>
            <a:ext cx="3596887" cy="4820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81" y="1920238"/>
            <a:ext cx="3596887" cy="4846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347" y="1933302"/>
            <a:ext cx="3596887" cy="4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818" y="531658"/>
            <a:ext cx="9628632" cy="1362113"/>
          </a:xfrm>
        </p:spPr>
        <p:txBody>
          <a:bodyPr rtlCol="0">
            <a:normAutofit/>
          </a:bodyPr>
          <a:lstStyle/>
          <a:p>
            <a:pPr rtl="0"/>
            <a:r>
              <a:rPr lang="en-US" sz="6000" b="1" i="1" dirty="0"/>
              <a:t>Go-</a:t>
            </a:r>
            <a:r>
              <a:rPr lang="ru-RU" sz="6000" b="1" i="1" dirty="0"/>
              <a:t>С</a:t>
            </a:r>
            <a:r>
              <a:rPr lang="en-US" sz="6000" b="1" i="1" dirty="0"/>
              <a:t>amp 2017</a:t>
            </a:r>
            <a:endParaRPr lang="ru-RU" sz="60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215">
            <a:off x="179263" y="2102317"/>
            <a:ext cx="4947429" cy="3711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027">
            <a:off x="6301041" y="2183724"/>
            <a:ext cx="5283525" cy="3711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45BD5F-61B3-43BA-826C-45F160BB55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9396">
            <a:off x="250027" y="2226943"/>
            <a:ext cx="4803228" cy="35684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D6C474-177B-4667-81C4-9D9303B854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775">
            <a:off x="6255715" y="2215869"/>
            <a:ext cx="5245040" cy="36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p:transition spd="slow" advClick="0" advTm="5000">
    <p:wheel spokes="1"/>
  </p:transition>
</p:sld>
</file>

<file path=ppt/theme/theme1.xml><?xml version="1.0" encoding="utf-8"?>
<a:theme xmlns:a="http://schemas.openxmlformats.org/drawingml/2006/main" name="Школьные предметы 16: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19_TF03462902_TF03462902.potx" id="{BAC63EC1-72D2-48C1-B41B-534A4895C3B1}" vid="{6FF2C71A-6631-4AB1-81A9-F18F0A42702E}"/>
    </a:ext>
  </a:extLst>
</a:theme>
</file>

<file path=ppt/theme/theme2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учебных предметов, дизайн с рисунками на школьной доске (широкоэкранный формат)</Template>
  <TotalTime>403</TotalTime>
  <Words>219</Words>
  <Application>Microsoft Office PowerPoint</Application>
  <PresentationFormat>Широкоэкранный</PresentationFormat>
  <Paragraphs>65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Школьные предметы 16:9</vt:lpstr>
      <vt:lpstr>Презентация PowerPoint</vt:lpstr>
      <vt:lpstr>Педагогічне кредо</vt:lpstr>
      <vt:lpstr>Життєве кредо</vt:lpstr>
      <vt:lpstr>Загальні відомості</vt:lpstr>
      <vt:lpstr>Освіта</vt:lpstr>
      <vt:lpstr>Презентация PowerPoint</vt:lpstr>
      <vt:lpstr>Методи навчання</vt:lpstr>
      <vt:lpstr>Участь у вебінарах</vt:lpstr>
      <vt:lpstr>Go-Сamp 2017</vt:lpstr>
      <vt:lpstr>Відкриті уроки</vt:lpstr>
      <vt:lpstr>Відкриті уроки</vt:lpstr>
      <vt:lpstr>Шкільна газета кафедри англійської мови</vt:lpstr>
      <vt:lpstr>Результати педагогічноі діяльності (за показниками якості)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77</cp:revision>
  <dcterms:created xsi:type="dcterms:W3CDTF">2018-01-07T07:03:16Z</dcterms:created>
  <dcterms:modified xsi:type="dcterms:W3CDTF">2021-05-11T21:51:18Z</dcterms:modified>
</cp:coreProperties>
</file>