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788" r:id="rId2"/>
  </p:sldMasterIdLst>
  <p:notesMasterIdLst>
    <p:notesMasterId r:id="rId35"/>
  </p:notesMasterIdLst>
  <p:sldIdLst>
    <p:sldId id="260" r:id="rId3"/>
    <p:sldId id="273" r:id="rId4"/>
    <p:sldId id="275" r:id="rId5"/>
    <p:sldId id="274" r:id="rId6"/>
    <p:sldId id="261" r:id="rId7"/>
    <p:sldId id="262" r:id="rId8"/>
    <p:sldId id="267" r:id="rId9"/>
    <p:sldId id="263" r:id="rId10"/>
    <p:sldId id="265" r:id="rId11"/>
    <p:sldId id="266" r:id="rId12"/>
    <p:sldId id="276" r:id="rId13"/>
    <p:sldId id="277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79" r:id="rId22"/>
    <p:sldId id="280" r:id="rId23"/>
    <p:sldId id="281" r:id="rId24"/>
    <p:sldId id="306" r:id="rId25"/>
    <p:sldId id="282" r:id="rId26"/>
    <p:sldId id="303" r:id="rId27"/>
    <p:sldId id="304" r:id="rId28"/>
    <p:sldId id="305" r:id="rId29"/>
    <p:sldId id="288" r:id="rId30"/>
    <p:sldId id="283" r:id="rId31"/>
    <p:sldId id="284" r:id="rId32"/>
    <p:sldId id="287" r:id="rId33"/>
    <p:sldId id="27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0FA"/>
    <a:srgbClr val="9900FF"/>
    <a:srgbClr val="E70F52"/>
    <a:srgbClr val="FF66FF"/>
    <a:srgbClr val="FF9933"/>
    <a:srgbClr val="00FF00"/>
    <a:srgbClr val="CC00CC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351" autoAdjust="0"/>
    <p:restoredTop sz="94490" autoAdjust="0"/>
  </p:normalViewPr>
  <p:slideViewPr>
    <p:cSldViewPr>
      <p:cViewPr varScale="1">
        <p:scale>
          <a:sx n="63" d="100"/>
          <a:sy n="63" d="100"/>
        </p:scale>
        <p:origin x="-1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06/relationships/legacyDocTextInfo" Target="legacyDocTextInfo.bin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.bin"/><Relationship Id="rId2" Type="http://schemas.microsoft.com/office/2006/relationships/legacyDiagramText" Target="legacyDiagramText10.bin"/><Relationship Id="rId1" Type="http://schemas.microsoft.com/office/2006/relationships/legacyDiagramText" Target="legacyDiagramText9.bin"/><Relationship Id="rId4" Type="http://schemas.microsoft.com/office/2006/relationships/legacyDiagramText" Target="legacyDiagramText12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A6948B-6816-4461-8B43-57A84C2F3DDC}" type="datetimeFigureOut">
              <a:rPr lang="ru-RU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4411E2-5C3E-414F-AC53-324FA925B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85391-85F8-40AF-B9EB-7CEFA373E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B0BE6-A173-401F-9B8D-BBCF022D8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51F5F-90D8-490B-874A-57390DBEF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176A-8554-4C91-A9B2-A13F3B841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BB5-3803-4E21-A82B-5A63D196E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162E4-F3ED-429E-B800-6480FC81A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58401-D818-4F1C-97D2-52939E1C0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1B213-2C1F-49B5-8CFC-ABF400547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E075-7128-4B37-A908-0D0DF34A5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E1252-36AA-4B87-8C33-2253A8669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6D981-72A7-4736-A1FA-31B6746D3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6640C-C94A-476E-BE87-B80F67B8B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68796-6031-4D92-822F-BB95C6707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1F963-2EDC-4AEA-86C9-6513FF0DF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559B4-6EE3-4564-81C0-6B45278ED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9F800-09CD-4087-9CD0-5C7BED091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6663-A949-4955-8E4F-E6AF34DEF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01054-FC9E-4160-9568-A2DDFC2E8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92A3E-0435-483F-AF7E-658308A3D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6AC6-74F3-4CDB-AD6C-4203F7B6E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FA39F-C336-4E95-AE0C-1B31230A2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2AB9-24B5-4DDC-8BE6-C407E52B3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6764-E411-46C8-B2B1-30151C4CB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1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1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1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CEF056-9231-4CF6-92BA-7B3953D1E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9" r:id="rId2"/>
    <p:sldLayoutId id="2147483798" r:id="rId3"/>
    <p:sldLayoutId id="2147483797" r:id="rId4"/>
    <p:sldLayoutId id="2147483796" r:id="rId5"/>
    <p:sldLayoutId id="2147483795" r:id="rId6"/>
    <p:sldLayoutId id="2147483794" r:id="rId7"/>
    <p:sldLayoutId id="2147483793" r:id="rId8"/>
    <p:sldLayoutId id="2147483792" r:id="rId9"/>
    <p:sldLayoutId id="2147483791" r:id="rId10"/>
    <p:sldLayoutId id="2147483790" r:id="rId11"/>
    <p:sldLayoutId id="2147483789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1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1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1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9DE7E0-1727-48C6-A183-CB1B91F6F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0" r:id="rId2"/>
    <p:sldLayoutId id="2147483809" r:id="rId3"/>
    <p:sldLayoutId id="2147483808" r:id="rId4"/>
    <p:sldLayoutId id="2147483807" r:id="rId5"/>
    <p:sldLayoutId id="2147483806" r:id="rId6"/>
    <p:sldLayoutId id="2147483805" r:id="rId7"/>
    <p:sldLayoutId id="2147483804" r:id="rId8"/>
    <p:sldLayoutId id="2147483803" r:id="rId9"/>
    <p:sldLayoutId id="2147483802" r:id="rId10"/>
    <p:sldLayoutId id="214748380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eg"/><Relationship Id="rId5" Type="http://schemas.openxmlformats.org/officeDocument/2006/relationships/image" Target="../media/image35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28875" y="3886200"/>
            <a:ext cx="4786313" cy="1042988"/>
          </a:xfrm>
        </p:spPr>
        <p:txBody>
          <a:bodyPr/>
          <a:lstStyle/>
          <a:p>
            <a:r>
              <a:rPr lang="uk-UA" sz="4800" b="1" dirty="0" smtClean="0">
                <a:solidFill>
                  <a:srgbClr val="E70F52"/>
                </a:solidFill>
                <a:latin typeface="Times New Roman" pitchFamily="18" charset="0"/>
                <a:cs typeface="Times New Roman" pitchFamily="18" charset="0"/>
              </a:rPr>
              <a:t>Рослинні</a:t>
            </a:r>
            <a:r>
              <a:rPr lang="uk-UA" sz="4800" b="1" dirty="0" smtClean="0">
                <a:solidFill>
                  <a:srgbClr val="E70F52"/>
                </a:solidFill>
              </a:rPr>
              <a:t> </a:t>
            </a:r>
            <a:r>
              <a:rPr lang="uk-UA" sz="4800" b="1" dirty="0" smtClean="0">
                <a:solidFill>
                  <a:srgbClr val="E70F52"/>
                </a:solidFill>
                <a:latin typeface="Times New Roman" pitchFamily="18" charset="0"/>
                <a:cs typeface="Times New Roman" pitchFamily="18" charset="0"/>
              </a:rPr>
              <a:t>угруповання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46" y="915968"/>
            <a:ext cx="8398645" cy="255454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 err="1">
                <a:ln w="11430"/>
                <a:solidFill>
                  <a:srgbClr val="E70F5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Життєві</a:t>
            </a:r>
            <a:r>
              <a:rPr lang="ru-RU" sz="8000" b="1" spc="50" dirty="0">
                <a:ln w="11430"/>
                <a:solidFill>
                  <a:srgbClr val="E70F5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8000" b="1" spc="50" dirty="0" err="1">
                <a:ln w="11430"/>
                <a:solidFill>
                  <a:srgbClr val="E70F5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форми</a:t>
            </a:r>
            <a:r>
              <a:rPr lang="ru-RU" sz="8000" b="1" spc="50" dirty="0">
                <a:ln w="11430"/>
                <a:solidFill>
                  <a:srgbClr val="E70F5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8000" b="1" spc="50" dirty="0" err="1">
                <a:ln w="11430"/>
                <a:solidFill>
                  <a:srgbClr val="E70F5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рослин</a:t>
            </a:r>
            <a:endParaRPr lang="ru-RU" sz="8000" b="1" spc="50" dirty="0">
              <a:ln w="11430"/>
              <a:solidFill>
                <a:srgbClr val="E70F5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У основу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І. Г. Серебряков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поклав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ознаку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скелетних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пагонів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виділив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життєві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None/>
              <a:defRPr/>
            </a:pPr>
            <a:endParaRPr lang="ru-RU" sz="1800" dirty="0" smtClean="0">
              <a:solidFill>
                <a:srgbClr val="2222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4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Деревні</a:t>
            </a:r>
            <a:r>
              <a:rPr lang="ru-RU" sz="24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-дерева;</a:t>
            </a:r>
          </a:p>
          <a:p>
            <a:pPr>
              <a:buFontTx/>
              <a:buNone/>
              <a:defRPr/>
            </a:pPr>
            <a:r>
              <a:rPr lang="uk-UA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-кущі</a:t>
            </a:r>
            <a:r>
              <a:rPr lang="uk-UA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solidFill>
                <a:srgbClr val="2222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чагарники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чагарнички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None/>
              <a:defRPr/>
            </a:pPr>
            <a:r>
              <a:rPr lang="ru-RU" sz="24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4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Напівдеревні</a:t>
            </a:r>
            <a:r>
              <a:rPr lang="ru-RU" sz="24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напівчагарники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напівчагарнички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4357688" y="2928938"/>
            <a:ext cx="47863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Наземні</a:t>
            </a:r>
            <a:r>
              <a:rPr lang="ru-RU" sz="2400" b="1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трави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багаторічні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трави, </a:t>
            </a:r>
            <a:r>
              <a:rPr lang="ru-RU" sz="2400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цвітуть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defRPr/>
            </a:pP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трави,що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цвітуть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один раз </a:t>
            </a:r>
            <a:r>
              <a:rPr lang="ru-RU" sz="2400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відмирають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defRPr/>
            </a:pPr>
            <a:r>
              <a:rPr lang="ru-RU" sz="2400" b="1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b="1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Водні</a:t>
            </a:r>
            <a:r>
              <a:rPr lang="ru-RU" sz="2400" b="1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земноводні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>
              <a:solidFill>
                <a:srgbClr val="2222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плаваючі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підводні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982" y="338116"/>
            <a:ext cx="822347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І. Г. Серебрякова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4525963"/>
          </a:xfrm>
        </p:spPr>
        <p:txBody>
          <a:bodyPr/>
          <a:lstStyle/>
          <a:p>
            <a:pPr algn="just">
              <a:defRPr/>
            </a:pP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Життєва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морфологічна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будова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склалася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еволюції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зовнішньому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умов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Морфолог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рослин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наука, що досліджує життєві форми рослин.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229600" cy="5715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життєвої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належати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(дуб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, береза,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ялина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, сосна).</a:t>
            </a:r>
          </a:p>
          <a:p>
            <a:endParaRPr lang="ru-RU" sz="2800" b="1" dirty="0" smtClean="0">
              <a:solidFill>
                <a:srgbClr val="4D40FA"/>
              </a:solidFill>
            </a:endParaRPr>
          </a:p>
          <a:p>
            <a:endParaRPr lang="ru-RU" sz="2400" b="1" dirty="0" smtClean="0">
              <a:solidFill>
                <a:srgbClr val="4D40FA"/>
              </a:solidFill>
            </a:endParaRPr>
          </a:p>
          <a:p>
            <a:endParaRPr lang="ru-RU" sz="2400" b="1" dirty="0" smtClean="0">
              <a:solidFill>
                <a:srgbClr val="4D40FA"/>
              </a:solidFill>
            </a:endParaRPr>
          </a:p>
          <a:p>
            <a:pPr>
              <a:buFontTx/>
              <a:buNone/>
            </a:pPr>
            <a:endParaRPr lang="ru-RU" sz="2400" b="1" dirty="0" smtClean="0">
              <a:solidFill>
                <a:srgbClr val="4D40FA"/>
              </a:solidFill>
            </a:endParaRPr>
          </a:p>
          <a:p>
            <a:pPr>
              <a:buFontTx/>
              <a:buNone/>
            </a:pPr>
            <a:endParaRPr lang="ru-RU" sz="2400" b="1" dirty="0" smtClean="0">
              <a:solidFill>
                <a:srgbClr val="4D40FA"/>
              </a:solidFill>
            </a:endParaRPr>
          </a:p>
          <a:p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утворювати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 форм (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бобові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: дерево -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акація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, кущ - </a:t>
            </a:r>
            <a:r>
              <a:rPr lang="ru-RU" sz="2400" b="1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карагана</a:t>
            </a:r>
            <a:r>
              <a:rPr lang="ru-RU" sz="2400" b="1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, трава - горох).</a:t>
            </a:r>
          </a:p>
          <a:p>
            <a:pPr>
              <a:buFontTx/>
              <a:buNone/>
            </a:pPr>
            <a:r>
              <a:rPr lang="ru-RU" dirty="0" smtClean="0"/>
              <a:t> </a:t>
            </a:r>
          </a:p>
        </p:txBody>
      </p:sp>
      <p:sp>
        <p:nvSpPr>
          <p:cNvPr id="49155" name="AutoShape 2" descr="data:image/jpeg;base64,/9j/4AAQSkZJRgABAQAAAQABAAD/2wCEAAkGBhQSERQUExQWFRUWGRoaFxgXFhsYGRseGB8eGBgZGx4aHCYeHRkkHBocIC8gIycpLCwsHB8xNTAqNScrLCoBCQoKDgwOGg8PGiwkHyQsLCwsNCwsLiwqLCwsLCosLCktLCwsLCksLCwsLCksLCwsLCwsLCwsLCwsLCwsLCwsLP/AABEIALcBFAMBIgACEQEDEQH/xAAcAAABBQEBAQAAAAAAAAAAAAAFAAIDBAYBBwj/xAA8EAACAQIFAgQEBAUDBAMBAQABAhEDIQAEEjFBBVETImFxBjKBkUKhsfAUI1LB0QcV4TNiovFDcoIkY//EABkBAAMBAQEAAAAAAAAAAAAAAAABAgMEBf/EAC4RAAICAQMCBAUEAwEAAAAAAAABAhEhAxIxQVEEEyLwFGFxobGBwdHxMkKR4f/aAAwDAQACEQMRAD8AEUcl49M65puwO86YIuZ/qBaZPp7450NGRUckVNZgnUo0sJFQMeVnVzcQb2wVyVDXTKh1BiFGoAkmzRJkSTPbfDMlkUoVGTxVRawlZQnYfzBcjdQoi1yTxJ8DTblfRdP3KlCvSd6zSRMzEwhJLG5Chl0oASZcbydUHkYl6M+qro1Ki6l06gSglgSoElYNt5nSO2B9RCwCPFohtUkgbc3i1weLjF9KLUio1AdwTyRuVSQLyB9Cd8RPUb4/8A1HV8ui/wAmkyFW1Eib+bSkEn5rKY2gcC0N6hk0plEqMUUKgqaCZDLIhr6NEBWJYWgTuQQtOtqhQdQ3hJtAMHuYkxvucFM3VNRQiIwqBgWFzMaWiFIEEJyDG4jjo09ZTtNfv+iHjqW63U/AWiuWUMlQSaoBXzHW4AJkwssSCCbEXJxVzfUdRrVGcEo4cIhEkLCAuyNCQX18ngHYCKpXJXyQNaoXMEuagmYuIqErpOkdxE7iajFiwaVLEiF/p4BUeWQTeNzNyIxWr4il8uPsOkWndmIbyodJkBQNix2jTPcqF32xToutMyw5LA7rJbaCbLO30nEbpC02WWa0gS0NEkAjcapBOx/SfLhdWuo3lGmJS7XMWA0zpkwd4PtjjqTeX7rlCUbdEr1GAFVVVCpUwARAH4gNgSYMdyLQMafJlWoVXeoVifNAg3DcCZMxG1zbGd6zly1MVaYKqoIBCrBYGWgRbfY3vbnEGVq66YWIfVx8xWPm3iCQLRub8Y205eXNp/2L6kCVdRDHzgXhr7mwN4PExgjkcyyGxX59eg3Qe1/LwLbz9CzNdLXQSpKeH/VHnO4K6bDad9yMLLUUDaCnmKkFpKzIN4YWb1PEAxjSMZRlyTRYzVLMZ3M0qbG1N1q1LSJWdKgbQNWx3kzfBr4o6Upyyo4eoajKtKiD5g0fhM2gX1cDEfwY1KnnK1INrWqAyMYPmURUWe9tVuAMHOk5UVnbOVLC6UBOkJTB0lrR5niZ7QMehpQTVtlWY2h8H5ill1FeoCiHzEXYKWBIkwGMmSx3wI+JOtrladRKNUiWMk2WeLKmqbAkSAdjYY9D+LupeFQADA6zoDkibiW4hhpvNuDxjxc/CdXO5pwgbwUADMIb10qCR5r7bxe+MpQj5lL6v+AKHTMxQNXx8+XqKR5KSwNRHymoeE9Bfbjf0T4X+MstXVqdOmtA6VBKELqAPmjy+Vo7bzfHKPwzQytBGQq3ieQ60JcBGhrkal0xDEAXNpuMZj4w6MVJzNFGR6bQ8qV1+azWsCLTBufpgbd1/QzWZukqOzarC6kSSdp3gjzC5Em/piPo3i0/5qgGQGI/FBGjSODYCBxHF8MyuTevToVdLN4yjZdU30uPQQDfba84np5ZwvgadDsBqMgFaZYaoP8AU+rSCBsTA8pIzipXlYEkLo1Xx6K1WGkKqqgBk2PbeCZPtHfFStXq69MHSGM+U6ZciSA1lFlvYbnuca6p0umhIpBQ0DVssQQNKG4kEgkjiBzahlL61ULUOljSidZ0tY6hB3EjVuOwxo9Nt5eRmbq5ZqdnXyhgDMEHSdJEex55O+LOczYZQSpVB5WJ0nUW7kqBqkcm02jE79EzBtokSZUtZSbx5Wt8p7fpjtXOZVlqq2XqyGhQalQwRaH8wIiIi9gN5xMYbE1x9RD/AIby1HN5gUJnwlLVwGW7TpVRBkLJct7ILTGDHUVdta6WGi1MwdeoE6agZzqsQLXmIwG6T0LwUTOU6jLVpkhhUaaZV7lWJk6dN5BibjvghmP9QXqZcPRoVBqDBXiV1i8At+Gx2JNxHfHYqirYUW6BelS8ZB/MrFBvdVM6ReSAzam4sB2sDzKk1PDVhU2YJr+UpdmZjAlt+/6YZSzGWCUmrBmqlV/6h8VVKyLC40xbSBxfewnNdWoEkL/LAJA0gaQBGkBYPJPp6TjGc1WCZUF81mzUqoUDMgYJA1stPUSWNNtyB/UBcExzjQ5rrChB4dVaulP/AIynhq0aZZ28okiPNexgMcYynmyisysHBiRZWiCoAiZ3788bYMfDfVQirKFWVv5SQYB06T5BHmgFQxm0x8xOFp62fUJMGVfgZqyrXdlo1CIpqFYAnhajm8NaDbSJNvlw/PGhSy9IZddDDUahaJ1rBcEH8StfSGEQIEE43WbzdZ1ZXAorpJ8yybSQDBt+HY8m8xPmfUfifKUq70lotUpkIrqk6mdCC9RQsBRplNyTpvEX1co8LkdWMy+QRhqOYIJuRLL+QRv1wsBagrOxahkMw9Mmxak5Im8c2vO/OFjGp9vf/Q2hdKSOCZAe06RpZouJMwSJuD2N72p9ScLSU6Qmlw4tAMGLA3AKsZ1G/rE4VXKkFbqEaSARxxqgXBP5H0MTtlBUpN85IMLb5QT5oAEsLk8QZ7Y8mEuEVeKZO2ZB01FYi9gLQSSASNwTIkH64jp1GqHYixA5gSXECbXYmf8AGJDkiiqof5hYkzEWghTuCSRM/hwsxQ8hAjyxcRPA/uvvB9IwlUXtJfYsZA6SpA1EmNN5mOI+314xezmZqJTKrIYkAFRxPnAPrA2BvsOcMymTqI6NT8NyJCsPMCdOorcAN5bxHONBl8mzU0BfyVSI8OCdZGqHqMpIALfL77i2OvRg18n79/IqOMlbpnQQAHIqKu7MB4kEXbVBLCQ03kQN7RilWbw6VRUUtO7mDp1KRcRPEqefWZGqXINSdVY+LSIhPLpaoFM6G06VZwJKWAZS62N8Cev0AjE5cB0ZS40gTTDnSRE2Uk6gCLXmIGOvV01CO7+x028GUySupOo31eS9zfURHMleP8jEuT1lyippIMkSqqdIDC5O8STP3NsW+l9YFNDCXUAKWAMAQQpBXlr72JOH9LzwD+JWEswMyQJNgGIALRFmje3rjhqLr1c/YaWchnLuKlKC7k38NCVJExDFVgbl4EbAmwxmM5SAOomYuNp8oFwAJHuN4ONF0nVeilnqEiTc6AAFAsRAmSSbgD6P6/QqK9RdLfKAGiNUjzHSBEbgbEaY746Zw9KnfyFaop9L6tSqgUnQvs2omGUWLxyYM7EWIPE4fnfh5FrMGL6WJC1It5DO8nU06kggbWBm2Ry3UNNenRC6XYhZLadJfaZMxETvAkxtjS1fjZKBemyCuggaZtG8g31AmCbQZHpjW9ySaElZP1XohpZTxGcLWVwKZBiZWAQbEDSJMj8JxZ6R1M6VphlelTCgXBMKICgMJ4vxf64yXxP8RVczl/E8JhSpkAMVZgurcayokxYCSYO/cH0Lp2czK+JQp69ROzIGMFdXzMLcW5xe2bfpwvyNppBP/Vb4md6tOirSEDAlbKS48wEDaDEb24xtv9PkaiiGqoprVB8pGkLpQVFEG/yaxIG0/XH9F/0qrNWWpn28ObinqEsLzLSQosbRJkxjU/GXUENPL0fGdg7hiyhioCqyhERRrJcAoJP4iSecdG2qb5EjRdGpq/iuEdfGLOAJB0kgJfYKYYwP6jvgD8e9FetQYU3TVIMCSrQJYagsLAUwDA39Y1eQpo1JVZFNZ18wa5DRJX/tgWi0Y6XWo6rrNNSryS0Fo0rCzcC2/I23tVJrI7yeVfCfxv8Awnh081TqKaSwjabaSZAINwoMmb7newxq/h/r+WdwzVVqVHOuo2lgWIA0qJA0qshQPWbkkkhls7lf4mrUYioS2imIlbwHdRe7MNEjhR/UcU+udMoZ6q1OnQ8NqQk1QQrT+FR5SNyZB/7bjEWujBHalfxNTVHCpuW0EIBOq1pgmBsSQFjkYo1PiTLalhao8kAmlp1SZUgkeYEczYGwxD1PpOaqhMqc3SNKo2isyKdYAKlVkiXa3EfbBnr3TQXSncjT5UspC0hAv+HccTpFzxhZcb4GC6fW6p8yupXS/lHmXTcuG1cgHn++Ar553bVItIPm5Xym0Rv/AHxUbNUhIDoxBMwCBAmSTsSFGxn8sXMyzZivRSmpp0yIVijEQoBeoXmGAALWO8SdscXrnj+iaJX+IKvgeAzhaRaXJTUxAAhBq8sExEj74hoZurpHiN5NI8OmCAUB37jzGLC4jjDq3R0pU1q1aqMu2hoZWkSQV3IsDaB5htAwP/jEKeJCALMRGlZFxYDSIB4E98XLdFVLI6JWUVQCSPLIkjcb35m3f6bYa+QF4Usf6mKlZOwUTb1k8G+I3+IPGqIEohPL5igKgwN2IOm4jm59Ri2aPzzbkiRY7gHn0McmMZuDX0IoqZPprI/nQuAGIgk6RySAd/rG3GDVbqCUcylIMskSHMa0L2BYTeBp8t/S5OKK16y0w9BnLAX0g64aR5VuxaxgE7hffCpUQElaGbFdyxevmEKg3JcmVJH/ANQbmB5jGNYXCO5glZP8S/FtRx4CNL0x/MrEEAAkhWubsQPlg8xMWq/C2UamNdEAMCS7VfIWIvJiWXaRIOxtMnDMzkHZUKu3jioPKAhUS5ViogaWi9iBxtiL/YMywLK+pgSAg1ISR811bmDEgj2xk9RSeHz+xS4H9S+Ic5UqFpkcXDW7TK/aMLD8l5UAd/Da8qcpULDuGIsTM3Fu2FjW9T3YDcxnQBBgxB377HuYk/lfYYkoZdVZiWEFTBvabTAEGYgG4E8Y5lEUNpeNAW1wAT7n1tN+J9LtLK6nUbkHU0QNu3Goj3mYvjyIpxaovDaL3VqCFaaJFomTL6j5QgvGgCYi1998DT0ZipY1KakMbBi7SoBjyqBv2O/3wezHTSEao1OnRpwAoqO2vyclgZvIEbQR2uJynScw4bRTAKkkAuBJGxJIABJmx9cdc4S3Yjl++CRlE5il/NpTdFIRh86jcaFDT3GuAYkxImbqWfpvU/lo1JbeVlvJEtMXFxwMPy/Ua9BIFJqY1MoA3N581g3Y8xMSYxQq5l2h3MzvIDGQDz77RfC1GnpqKxkbZMCpOvwgF30ktAIEMwZGBkG4FtxvfDcrm/DbYspDFlY6rmT5p3ILSJ5XDlzCxCEbRNzOxmPc77k4Y2fQgKywVBhk0+a4I1St5uDM7C2+CKm3bZNoizGZ162ZyCxJ2EXiRGw52H6DDDmRJIM73PpBk7xa8iR7RipmsyF0gSzWkAQeTcQQBNu59cUMlmHJYsGCEQFI0lj8xJME6Z0mwvGE9JtWwcnVG0+Gc+KNSWUVGbYtNhJ1NESRpY3O0RIJODnxF8TChSqCmqsq3BjXqEXImSSCLk9hbt5/lOqKLG2wi4m5A9SB/jBZM4WZSp1GRvudgBvwDGwtvjSGtqQvTS99QeDzbN9QH8cazKVDSxHIJB1C4/qkRjf/AAl8c0aJ0soVIOptPm7gkx/+YmI3vgwOoszVlq06THSUAdQ0LILBZBABA4tt2xk+o/DVCrTd1ZqFXUdKwDSjgLHmDEmZFgJgdutaum2stNEm1+PupJW6creLTZamiEEMwiCbkyIKjaNhvin/AKW9IqrRWpRNNpLyjkxYxwtjAF7+2PJWRqdXS2qbieNrkATM72njH0B/p51CimWy9JdQaomrzfKTyVPYkbemOvFqzS/SVep5ylUeWmm6SrJGlgV31OCJQrtBEz6RgDlHqZiq9VHOpRppsBpBJICqNvKokE8GOcSfFxpDMKSQ1IsdV7MdQOmR+EybjacN6V8R0FQIlRdRgQRoS5/CRAQXNif845HPc8gqSCdStnaNHUSdWkFySTEk3JiQIiQDb04yHTerVa58JXJAOkw0DckqBIGqLCOCTacFvirq/h0qg8XU1RCImSTEAi/yiJLC0d98Zb4ap5qrlNKUgKSF9VYKQTrILAtHmNxtcYFH/Ze+4I2PU6+Wy9RVSogcAeZSIEg7cAg/Y3jYYtZX/oroakyHU2qRq3AmZkja3e+4xmOs06NHKn/+JajUzLOzMWUGxdyrSVBMQOcU6iVun02peMlRmAcBAToLSSCW3tB299yMTtTuURpXhGjeolJmfxHQLMv+drgR2i2xMnGa6v8AGilGQtUEiNzLDhbk9uR79sZvNtmGIq1PE8OoZ8ZlZtQBgmZkgFTyNjgp07poIdk1BJAZqiBWYG8KAPKlj7/oSgoZbFwWOjV2qU4odOFZgB5/Ceox1WEsxK8kQABBNsaXKdN6pmWZa7LRVVlVLLM+XzKKYJaywTsJxD07poWnVI00VpqGp1FIBYiwBX8W5HDCLECxs5X4gcg0maGeAAjEqykXANpm06gDYEdzr5kNu7n9Sb6mSz/Tmy+banXenUWCFqIH0OyydBMghjZe1yRvgrSZEeFVEEKAqx7rYW3N/wA8O6j0VqlMljILWC8ERDH1F7SL8470KmWUUswShpuDrA5iz92EfMLEGTeSBzX5ivj8Ang0VfKHw10KSXu5IDAAydQgEi0kECdxe4xW6nmmbTLAhIFxG27CDye5PAMYJZTqbKxAirbSsgmQDssg2Hr3OKnVqy1X8QFUcm4K7j+qfxHv7ATxhvMMPglg+nmDTZmAUDlioMbrIIIEe30vg03W9agOgtBHmtAgDuW0zMTtgDUzY0XZSogbyI5Nza/9X64YpIpzLeUgCGAa5sOYMmTYzp32jFzbjtvkXBdbqSoHKozPKkQxgCCJiOCQQPQ7WmBOqVMuNZBOuZJnzR5fKeYkidr++KP8bqosiahULarsvlJnX+EapAEFtrW2gll6wrZelTqtIWQQwutzYnmxJ4ItyMVLald8DLTdWWoEMtShYCgyNzffkycLGe/g/MxBEMxK6gpMbDc+k/XCxScnmx2y9QWFAC3nUCovcQQGmOeRg30141Kg1oxBYUULInBBJBJhbSNpF7Yz1LqF2B9CokQI5AI7wOOBtgp0L4l8BtJAcNp16uIspEX5j/0Tjk0ZuLSl799TSsljqeflkVKeZqeYihIQCblbNpMAKbbCJkb4qZjPZiiz0hUQNU89RFEBGF9OqdJMpED7RvH1H4xZqzMEpvpXQpeAtOR52UxBqkwLCwUQd5GZRQ7UzCtVJOvUw8oJsVUjUAJsTb5ovjtk74v6k2aCt0mroBqsahdiKaCzMHGpBvp3IGrckHtitqSkCmlSLBnNQgggnaDBFo24vAGHdYbwKiLLRTgpTb8Fo1QDIUmSFBiNtzgTnM2dT1KjmYJDAmWO480TFr7fTClCK9K+4nJdEQ9RoBWhfnjyjfV6THzATHFovIxQpgCNVi4XUx/AB+Fe5Unc+42xZSmdJLkUwgkU1UEuyxJJ1AwQIJsQIgYC5mvWz2cankqbMizpWdRCiAWJMSdjc9saQhJ4RPJpMrUTLOHqjWFViskydUixu08xHHrimnxB45BAC8IDPyqTe0+n2PocAq+UrpVajmgEdU1bhoE6APK3zTYCeBjWdJ+HadHLFG0CtVSRUs1SmJKxJspiPl2wpxil6mH1Mz1vPQdaBWXSBUCiBIJ0tG4+npOCOQ+NqG4RqMrBUNqU6v6bd/bj0xRp/CmjxBVqsCDI8KCpm6FpbVMg2vxfFSr8FuQSj6mmGlCSNyTIY3mx/c6RjpuO2ynK1VmoyHWcvUYEPpk9tMDfk3P1tb6FqVAMICCrc7CSRuJE3H25sMebjoOYpguUZ6az5qZJAjnvYenvitlOqvTlkcqbXnv+Zje2B+HTymNx7Gg+MsmWzSNEEghlMyCAPuI/TBT4NzQakaZa6lQlmjc6gQOQZ45xjKecNeuru7M0iSSSfzMf+8aDoHVUoNUJ2W9xxB31A7T7/nh6sPRtYV6bPXMh8P5U5ceNFVRHz61CkfhEe8xvEzsRjB/G3U+nh1GWyyI1M2dTpBgWBQHS3cE32+snVfiBqlEqPIfDiViDAmLAW3sNthyMQfBHw6oorm8wQ7s48JGuAoJ1VCDAaSIAvsT2h+ZFR7JEL1cF74Z+Bkq03zGedlsp0D5mV/lvuFNxCwxg3Fp0Oay1NKSrlqoRSukLoDBdJkLpJEd7RuZPca/U0WsAihjDzE31Q2rbgrAHGo7xJsdTr/LqiUF1B0qQZCkG8NfYxIm/fk1PE2lFYs0oFdZ/iNNYV8wz0iANVMpTpuv9DUtJOptyddx9sBf4R83Xp0w16rDzf/edTH0A8xOOfGnXg9XSk+EoUaYAMkEmbcAxJHOJPh1LeLVtrjw/DEusHyqSflU7mASRAJAsdotxjumzWL2xs0/S1pZemMuwivRUITIZGCzFQEbox3tqBt3OKvVKS6RoS5EuQRAMnnce0m3G2OdU6fBp1qL66ialKMVAYNAIDQBIIB80Wt64YtKs5WfLKEHSwLeWJ1G6gBeBvG4sMc05ub5X095MWQdNqNTmoWsBF4nmRJ2HuCLXwdHTstnV10xVFdmGorphGJJUxMPtxaDeNiLynS3q02LAuVH8trASJmVURqJHaZN/Q907pWZp5dKtFtRfzPqYc/8A2uI/X3x2aKaw1aJ4J8lkKuXYpWRX8RTDIbOAp1IRbQxWWuCDB8xjGczuS1VWanQsu4RS0RcXAm8SAdtX1xrOr9eRaNBZC1FqUy0ESLQCNdoLEemnVip0rOMQ2ltPmIYyAWjkmDMEQLnY+mHruCaj+AAOQ6E9VZPiKYLAao0aSLEBh5SvPlkx74rrkUBcAOraCy6jKsSSoj8JFhcWMbbnGtXRQoVZlqjw2wiwhQoUEyvf2vjE1evlQq2fxFkki8ydUk+xBixjm+CWyMcAS+CrgLUXyghi2kakggEgySN+LXH1ZSpKodGBkEhakiGEwrabwYkbkWFoN3VKawCp3sVMzyZ7kkGRPrxhmWo1Cq6PMW0gQBPnNzE/L3B9fTHEm5ppIOhb6VkKziTBcyAdRYhDBgQPUjeNzwDi9oDBlkeVNFOVvaYUdixO/f64ky/T3ywc1HncMpghSpm19Ucz+sYjo52ko+YxIgTF5tMC4i8T9MGpNabUZX3YF89GFMKlWuFqKPOAHIk+Y3UiZmZIm+FgVXz9SbUlqC0F6ZY+wJbb2xzHUvEaNYX5Ayug6hIJHN/sAR6iZ45xazWZpq6nSASB5btuLz7Dt7CeBtfOCpLKCAD8qavLzAEyTAPzatt+8uTqwWLjXUIJLEjSASEEyNwJ+h2MY5JabfJppunkM0MjTs48tuCdIkTKifKxHI9sSVKhrvSp1F8QLOl3YqBaPmBDGQJhTBIBnAo5sqR5hqIuSxJtvG1pHf7RiXTaV1SbE6ASZ+bix5m22KhcepE3kS1SJiDwzMTJjmQRMz9fvika5ZmIqFFsFazMGjUCD3BZWHuNuJur9TRUQKUNVeNGkkWjUNtIMxPfDvgzoxqk5qqGZKXmgjk3DmP+7aBcTNhfaCtWSkO6fSzDFsvk8uWWRqeoodiQbMXZdIAmTFrSY5rJ8LZvph8VFbxpRgaaB4D6gIgtI3BDWMweCN70XrzUJLqr6jJC6b6gJCkSLnSIIjy8RjSdSzyrlTVDQHIIABBBFgNx9WkbbY6YTi4vOVyNHkeSpVM3n0bOUhQ8WhNNvDHh1GUzTOmoSHDEwVk27b4O5bLgp4C5YGrTZqTLqOhNTMygFjqI0mxH4Y5nFr4hrHR4TUg+XQaxRrht/MNNGonmA0mysIFhIERnh0+nlqNPMUc4p8QKz0ASwdQZ0mYMiRuOHgjYqTjLgbNH/sCo3h1IDgAwskDUZGprEGAqw0xgt8Pdby9JMxTDIzyICqLgA6rR5QACb+l8eWZn4rzFc+HQFU6phaasz+eCbCSZMGb/AJzjPU+ouhtqVlJJmzTzI9735xUIyWVgUcnutdaVNGrGpTeVWEggkPJMgzZQVI9EicZn4p6NQp0DVehSVqumSEVfNUOoBTBKkSASACAu975un8aVq1N1imrPMtoVZLWLEwApIjzH6xY4Znvh7PZhorVVVFYGRU1gm0FdJ02PJI2G+M5yp+p0vqPdfBmOq5ZErDwiQD+EtqYREm3E3v2OCNKsoAMCGWCJ3GxETeJI5iPWcaXKfDqUgTTCfI0kXNxu3J79uPTGQ6pkwj1aajyghln8IYAxP1GHDVjqYNEri4sL9S6iJlfxQotN94JO3IniOZGDWe+NRUKEKsaRYQqgKIZVH9IjbjbGDrZR2pBwSQrQ3ubL94I98WMuEemEYxNwY+U9/aLHFS0YSST6GSjSwarM9eovS10wDUQyWLNqib6NJAOwEHv6261GvV0NWdUFSIJmoBIJVWhwFMACwibb2OWyXS8yCjqsyTYEAwDHmBjyGLcRjXZrqZ8MUBtq1ETzFlFuAd5M74wlpxhiP8tDjzRnUyT1swEUMdZOoAd/MYuNgCOMejdNr0ytNyNKVANKkBYBWUa3MGPrjI9PoVq1T/8AnCr4ZnxDaGjtEmOIBvF8Hh8HZ5VJFeiZBcqaRTVudtgSewH54jWj5vpT4NNTDpB6mlEmqRZm0lGmATO4EXuRaxiTGDS5SWBbSANUgQATIlrCx7cTOMHkPiTwl/8A6aWkLZatMlkB30uR8sEAFTHaLY0CfE6vTJ1AkqYgjQSTHmtqJvPt9cZQW3E1S/Jmn3Nh/udLLrCKGV/MIIsTe4MSO0YHZTrd30gH8LWtHzRAAB+Y7dzjz3M9QzBYeYNHAA2//O4v++SmQ6rxqMSDyG9jx+/rg1PEajlcXjpRLYW6j06icxTaoW0EsSRY6/KUUmNlUMRtJHpBK51aJRRTYKKa+UL3AtO83O3pjNdWrgjSWJB9TPcEdiDceve+B1LrGgAOSSCQeLgxMb8T998THUlJPCCyHqHUnZ5Ri/lADcKFMkkXgEi4O9t5GK1TMmowDj5bqGgLJB3nYwZvb9cEGiWhd9wTtzPaP+cWMlSAGl9wIkgfUx/e+3vibaJGZ3pj1aAakzSQLSIAk3sIkg3At9cQ5fJPQpHUASt5EQACSJETeDPp34OLmQBuD+723wg4Knci8yIPM9rf4xzbtVcl/QqU+tm+sCCBdbi+xJW57Xv98S5UoWDWPmDbzIknf0I23mPSaNOPF1aRAgXFvQAdx6nBGKYqNqFwoO0Azz72xUXJStlLIzM1fMYE3N7D8sLDdKm8Ez2JwsS9RBSAi/DeXp6WYmQI30A83i2q5EfeLYbUrUdGnSRc7cabliqi0AG4mL4qPnAYElmN7KB3kWMbAcd8RZfIioJGpTLBg2wM6QbSZKwdu9ojHfh5kTXcsJ0l3V/CYEqSCzL5NQGo0wYuwBG532xQrO5B1EgQRKwPMbaQQTeYFtsWekZpF8SnVeo7M+tqak3Y+YqAPKwMEMXAEQZF8EM7lxTipmdJMzTVW/6YH5FiNzeJgREm5JIbMvmcn5EULWWW85YqAFBEqA3nm398bbJdWpZfLaQ76XUeSAAON7zsN95P1zGZ6umhgzSNQv39Bz9fpgN/vqKVLU30AyDsGn6AxY3n+8NKc3gm2broWZIDecCdIC1FBDaifXgab6fyxd651oZZNNVzpU/ywNB1HcSdQJiIsvAg8HIt8cVa/h0snRmqxs2hXqE7wsA6VUWBuYEyLjFjI/6W56tqNdlpAXfU/iVINtlkQBxqHrjVeH7jo7V/1VzTFlo0qRU7Dwi0bmRc+aTN8Z3J1vHqr41WpSpMfO4SY32Ukajqt6djEY9X6Xk5T+Cy6JCMq601kIDBqmo4EMxAIgMDNpE4L5f4Ky61srRWkr/w+tqz6FEhlbQr8MGJ2vAVZtjoUbKUmuDEdH/08o5pmqZXNNlqZUTTFTxK5AuXqBWAQT+DzQf6SYxN1r/T5cplqOWHhVatd2fxKjeGQaYLySJhdEpAIuZ322HVv9PssaxNNmytRyDSqUyQsxDU9OwNtQgqTqMTpx5x8efDfU/FBzJL01sKoPieWY1aElgoBk+Wb4uSfUmzLfEGSo0mV6FYVAR50JLeG03VWgCom0OLmDvuZOlfElWkkCsoBnyEEi9zAO30gflgnX+D6HhaqOY8aPxKd440nYSdpJuSeJpZX/Tyvr/mEBe1MliZ7WgC8zxjnlqaUo1P8BRaq/FxK6Si2EjQf8esbxgLXztXMVSSJZiBAFoABAEdhO0Yiz/SRSeKZcAgkeIBupAIkDcdo9cUzWZREETIme/qNj/gYrT0tNZgioPOWG+n0vK1IkqGsbGTcMDG0ggH2kcTjv8AtGkEP5gw8p4sPbeZsfTAer1Akqe0D5r22M4LdP6sz6qbgQR5TEXFwf7H39MOUZLKKT2y+RUTNimii5MEAydpIkT6j9N4jFmhnW0ytNjadRXUAOT5eBtfk4hGQY2YNOnkercnF2l8f5gBUcUyqWBVAjaTNvLC7GIiLDDatYVg1tyM6V1t8vUMErtqSSLixIG4Ok8XtjaUfiPxWJpmDAJUWn13vt72nAanmMlmVdWbSxgqtSzE21EttG9lJ3t60M58JVR/NyxJgwEDCYv8pJ22NzeccOp5c3UvS/szNu8mnz+XKk1EJPiga1ZV4sW3I0xA9hvjOtFKrKoFkgMuwOqYYAGLGL8z6YhpfFTU9K5qkTpNgylRvDbC4gQfrvAxpstSy2ZpBwAV0hWDOylSmk8biJIPN/XCUJaazwCyyrl6PiBwLEmASGW3Imy6trHiL74aKD0yYQhrmft5YNr2/L0xzJfErUapoUD/ABKsGWlTIAdTqEFXg6hHDRAO/JI1ehpVFF82SlZ3fxAXEqi2GxbzEj13E3k418nqDh3ZNoZnUorEEeadBZZ76iIbcf8AvEnVMgUprLIfFk/hME+Xi4uAZB2til07rn8FmayhnekKa+GKxXUVdYYkgAEawDG+/qcDz1N69TWkpTQyqglTfzNUN5K8iDYYzlppKv6FVFhqJTaZCrqs0kEAapi98P8A4gaBcloi3oJNtp5/d6ytNUNrA1Ne5LCDMdg3obX52wUo0FZ4sWgkiAYsYAAA7fn3xzt1yNUyI51xBefWL8yOODgvmGFmOojeJF/8fXAatltTqNQUMLiDItY/qb+uCdCaQ8zAgbEj7Sf3M4iTjWOQ4ZJ4hI8lM9iI4JvM/wDOIXJLXUiAY3E7fu2LYz4GwvwLnbfbDMxndSGTANrQD9Jm5wKI92SlUzrAkaSYPG35kY7iWmqARIEe3vbbHcL9Pf8A0oxfV9KUzprAsQCpCqqq1miRJ9IEm2wEjFXKVqtRtJJ1R5nBZVE2AHkIW4NgJtuLjGjrdHWuS2oJaQJkwPMwmNREjaTaNoxnqubr5fxKZ8vnBnSCbWsu02A39L8d0ZKSpZYr6sIUehuhVlV0dSxLvVDU2sPl0KzBfUqJmd4xL/FpmGqDMApWRfIDBpxcsQQQIvO3EiIjFPKHNaoAqITAU1CI7SQuw427W72fiD4czCpqNWjUbTAKjRq/rWYtvY8zxfCV36mhN30BXSenJnatR31CjSgKoIBMcSfS5i5ni5wcrVyy6GphNPyhFJ0qBHlkxAHrcweMVejddoZfL+AUamYOvUBLk7ybGOBvYASYnE9b4npVQEYwdKjUDBJEgj+lUv8ALBj9alKTbSTpcCZb6P12lQrGpRpinWcKjkGAR/UZB3sTBBNpvfBvNfERqDT4pMQG3AaDOoxcItwLgnYRjH9N+EM1XqaFGm4B1vESCRJg9rxPpi71D4aq0CtNlcOqEuCQV/7nWBOiALmSLTGFLTlW7cBqsh8VvlqPh0dEMYDRHmII1GLkwur12kb4qdM+OFytSpVaoXd/NULQSxIAFlAgAAAD9Zk4LqD1fG8FHAIN2WQsC3N+Y278ScE8r8IDTUZ2atpCmQzOsse6QoIuJmP7NQlhym/0HWA513/VbNZpWWgvhpyRp4hrs0w0xAW43xTq/GnUqiI1Sl4yRAICtvBEhIYmw3GBvS/ht8w3g05AVajQwt5QSAIN2MGx7G5xby716LaAjAKPOsE6YbSSLW4ETHti9Rzawr+tiZBl/iynUq1GqJ4bu4LSIVSqqnyzNwon2vgsnX6FJJLFvF1BVow7TFiq/LMiSCP8YE9c+GkNIvXrCiJL0xpLswcamVZIYQ88R5sYWnnWpuwRjpmATExPMcxgj4eM3f2CwtUyzuZqVNMEnT8zktMsx2DH9gYkGVokEGSLyST9doBv+uIFy1dwCqSp2L+XV6gG5H/OO53otVKesOXOuCiq0iV1api4kwMdFriyXFsrdTylMLKE+omZHf0vaPUYiybM50zJIMSfv+/TFqrlCRFRWp+WQpkE8cjvgbl67IQQLi/fGsco2qjS5TqLGzSV0zv2sYETPMTE45l/hqtUR3p09SCPPKgf/ktAINjtzFr4Apn6m9hfUe177bRj0r4Z+IqZoUqDRyNrEyWAPM745ddy0lcETHHPB52+aakxp1FgixVhe97g3Fu30740HQfip6flB1IDZXMx2ht4P1G+NxVq02cA0lYARdQbci42iLYy3xN8M0v+pSUUDcyPkbv5ZhTc3FrG1sY+fp6vpnHki0uC1nfi6hW/lVKZKEC2mVveR9TIIi+M30vprPUqgMyUVJWTJ1beQNe8EEGDYieMUM5kXox4hDISLgzB7RY8YM9NzS1KYVT5ltBvN7HeQe2NFpx0ovy+H7sHjIQbpC+JSWnUNTwgxChALNZgSL7CZIM7xeMOzdSq4eWkICeDAvyTqtG3GKmXqvTbUogmZmQLdxuB/bF/I1wz76dbeeTIsCPzBi473GMZbupLvqNyWSpVyuukSVveG1EkQN40jn6e+C1Pow0sX8lrC8LB3AnmBv64mo9HHiagRtEGCoA+UAaY+W39sQ9U67/M0qYAmSR2GMJzcsQAHNkWlVLEsCTJgRyCSIY8c2nEuczXgaZh3jmARH+Pz9cVRng25M324AjkTwMQ/wC4iZMX22knkxH5H/1ahJ/5FUE6dWo41SSRe3f19R64I0ursAFYD6qSLbmCIEAbf8YD5XOJJLtpXf197wTO/wC4x2jnqZ7ER+Iagb3kztfaPvgjDPAmgz/GeIP5QA5vEEelpEx64mywYGW0yPTbuJt/fA/+PBAOnSptuCo9xv6bdsJ+pkWkG3BFvTvx7b74vYxfIKHMD/8AzPeYH9sLAZOpDiI9Y/vuMLGb0XYUwblMtVqM3hsCbgqzooBFwJYgEgHuf7AvnP8ATmjUpl2zL+OBLtpUrNpAWAYFxZotMicW8hlqa2BPlmEUwszEke0nBPp2UDjVOkgOAItaBP7vi46zv0I6vLijz/JdcrZaUzOXasiyodDB5EyJDC0+aPfFnL/FKVnUCFRagYmpBaIZQk7RcG4mwM7yX+Kst/DL5P5j1EJJBjQAIY2O1zf05wGzXwdlgC71VRFAgghVqWEQZYzzKg7ycEdr/wAo032/gmWMB/qfxb03QgIFQqZ0BNSzzJYEEnaZ+uM31jL5aqjugpI2nUvhoEE76dK91/EdjGI+t/DuVpUS9MwQAdXiB1ltl+YQb/JBPrgJ0H4meg3kUPFwYMiefKfrBkY6NOFrdC/1wS07Nz8H/wCodSin/T8UAKGM3CrADRHC83uNsT/EfxNUZWqqadQgM2u8qE03CssFW1BNJEGYPMYPJ9S0VzWYKuoklTAnVcwNhG4m0xiz1frKVwKdGVMQ9TUQCpIaGEXggHvbBKEtyS45HWTV/B/w0VoLnKjqz1rhWUEkHVEMbq1g28GbxuNRVooHr+daZITSJDgyrGfJqAaQfMI09hOPP+ldZp0QEFR/DX5dIlh97Rb6TzibM/G6oRChmAgMRBAEEfKZ4/XGTc5T/wAR13PT+gMSdYRUdSU8saammRqBK6gxFxJgg4tUOl0pAqBV1031FYX5Ss3FmtJO9y20Y8u6H/qayktpDXnfSew4MWwO+MP9SamYGgAILzBkkG5BPb0AGOjTc6pxyDS5AXxRnzVzNbTUY0w7eHN/LPl/KL+gxa+BPh1a7NUqAlUI07ESLmxIDRK2mL7YJfCPwb4gTM19iQUpFfmAIGp5sFM2Xc+0TrXKPUIgIqi6rCCRe2mAFmfKPU4z1/EKEdkeSKQ3NGkDVLxIEAESfKL9yObA9r4rUWpM8hpuCZj+kC4N43/4wzquaZ6TBachQ0GIgWkA2n5djtM8wZ26eXYo40xcAyGWdIBE3DXB9DjzZqo3bo0ir4AnxU5qkUypBQ2c2BBEnTIkjzKPcHeJxiVypBbc35+hP9sbn4holSiNVLgEkalWRa5lAJmI2+vbP5rLqWlTzH5C/wCv0jHpeFklpqjTYDHy124hJ/MD9Dgp0iqEcMxtrJvHKkb7c4jzVO9Te6CPYMv9hixkKKkwQGiGExYif7Y21JenJDXIepdUIiGiJm9u42Ftr4nzWb8SCyg+WBciAbybmTH6/cfUyyhAdJE/LaTYwSI235tt6YctfMBdLUyQSP8AGw9Y55H04dqfBg4sgzHRxXSCVRQLzCmxiQY25+uMouWWlV0szRfTUW0jgwfzHb89YuSraYVYUteLMI4OrYGdwDip8V9KSjl1V4WqSppqCLrcFo72AJ4sNt+rRnT23yNRdDa1KpSQM41IYMkw0kTe8DY3Gx+uLdemvhJUonVNpFmG1iIA73GA2S6zUZRQ/GsAltwF4EkC0+8e2J1arQc7EEy1MKUgkxIBJEAi0xzHo3B/r+SnTwE6nVmVRodp2Ik7QSbESDeL3tislRWYhi03ImwuQLxaZv8AT1w0Z6jLS3hNEkFJ2/pki/pc774rlqRYnxlYgQFcFRyfoOeOMTGKXT7E+Wydken5tQ0k/KrGT6bfnPbENWh+Mi2n1tBAYnmJI7+mLCdPMKzPrEj/AKbWHaIFj9Cf1w80jSp621Enyqpcix+aRa322wb1wUoMq1Mu7tHl07yGXYkX39f1xaPSXQltgv4yYnuQJ8sDeT7Yrf7o1WAdQVfw011EcXAiYIwWyGcLgkt5WYgKwt5bFbmVaQfpFsDbXIN4Iun50aLlCV3UTJBi88XJNuRsMTVSy+YLI5IEyCTIB3Nh+vrilnsstMwQxBMgD5bcaiBa4PYjvgwtbguYG4i+mI2kCJPrvietk3XQqGsEJXym55AAkzAvthYd/Gvxo5vK3ub3IM++FgpibIMr1nNU1UU6iLE/NSRxvMgkSPufph1TP1qg01a1Z1JllQpTUkmT8qExPr+mNKMstoT2/Z2/PHDkVtIBt6D25/xY45fNfY91aEEY81syjscu7U5Gkan1EDsPILXn9zgavQHmahL+9v0O3MTHpj0I5VQJhfqAB9D/AI/LDKeXU30gdht+n9zil4iaWEg+G03yYTK9DYOWfWVgACk+gztJLK+95EASeNsX6HTKX/yUq1QTYfxAUf8AjSBn1tjX/wAIpG1u9tvthHJqPyvHfm39pxMvEzZS8NpLoYPPdAR2bw6ZRSsANU1lWmZmBIi0Geb7RVqfC7kQCB9APvGPRv4VB7/b2wv4NLiZIj6fb984peL1ES/CaTMDkvhnSv8AMYsfR2Ue23fFqh0GkrhjSLrFw1TVebcAfecbP+DXsJI9sc/hl7RzMW/W+Jl4rUYfCaVcAWvRyz0/DfKAQIBplEYczPf3tih0jIU8u5daILaiULEVCqz5QJMSBHm0zONKcqp2PpMffk4ccoPv++P3/bNa0ktuf+sfwml2IE+IzeUY7R5gOZP4T+uIn6up/wDibeT5x7Hdfpi5TyAJt29Iw5emi+3bf6Yybi+g/htPsDanVEIAFJuY8wtqBBPy+uOVOsGSwR9XBaoD27JJuNvzwR/hFP7/AMY4cqPQfvfDtcV92P4fTM5nEeodTQzesgDtAAPr9ziGjkYnYk8XC/52xqjklA4P9vTCORHt9Pt+uNVr7VVC+FguDI5nJEkGGPBh4P8A5QeBziTLdPKmygAjkGfrvNvW+NU2TA4H79cL+E9P39sX8S2qon4OHNgGjRcRCoBAFi0W4g8fni2c3Wt8ojjR/kzgoMoO1sdbK9r/AKYyeonyjTyIoEZrMVnXSYFwfKNJse4aY9MMoCqgcKEGsEMfDUtBEG+/098GGyvt9o3+uGij+v7vOBTSW1LA/IjdmbzfQ3q1FqO7awABFtgB+kDElbo7MIZuI9vW539caHwPW30+vpjho/vjvjRa8sfIXw2muhl3+E5iXaxmf2NsWavQi3zOZ32HH2wfFHkR9u+30xw0u367+mH58n1BeH010M2vwzfy1GUX2BAvvzHH5Yky/QGQ/wDWJ7qwDA/c24/LB5FmbfkeDB49scFI37RPIt7b4b15tU2Hw+n2AtX4dRoPyxtoXQL7zFz+eOv8Njmq4gyIEX7zvq9cGKag2/vJ/f54cQPqe4/4/f5Ynzp9x/D6fYFf7FMTXqbzEAzPcm5++Jv9usPOTG0jb/y29IxdkAR98OUgjkTtx9YjfB5smS/Dab6FH/ZKRuztPv8ApfbCxfYD3+p/xhYrzJ/Mn4bT7ButkCZkgcWB72IsbYa2RaYm42MxH0A/tji5u67xfgdpibRv2++JkzY8xWx5B/f/ABxjgfmrhjtkC9Pa0sAfS/8Af9+mI6nSWiFdZ9/zjb99sWqmc9wY/t6bnHKeasbR95HoLWvx+t8CWuG9g/8A2erF3JgTaI+4Fj+5NsPXprT+IiASZj9DJP0xbfMRMTBBvJP95nHf4172vH9Qnf8Av9OcVWsuw/MZSp5NxupMdov25OHnKsIhfWCu/ob+2LRrsBcMSOLGfuQP39u0s8eRFxvvz+7Yzfm9kPzCn/EMJhP/AAmT64ZSqlhZCxJkkLbv7bz7/lgmuZNj/f2mBOEaoFwRzc+nr9v84je10K3sE1axmGWJvdf3+yMJmEfhsI4J+nJwY/iSTaPTEZqL+ILxeBebz39frhrUlxQ1N9gYtRRtA7bX/P646xVeAAe9rmNrj9xfBNK//bEc2A/WccFS4ISD6RP7GH5ku33Fv+QODpH+edrwb9sTlhtA+/8Ai4/LFnxln5L+q/5wwVLiFAn8vthOUn/r9w3lcBbiDP15x1VXEgrnhZB9ASePW37th4bmy37fXeP3vhOcl0Hu+RGQg3n1g/8ArCLoNvfi31/z2wqjx/T9gf7+mG6+PS8QD3tz9cCcnkVjdI/pPvx97YUD3mO375w+nVEXWYjdYP0/f0wmqTsCJ40ken6zfGm58NBvIzS/P++GaBaRPaBf9j/OJy14AIvvH9vrc4czgmPUH5vp684e/A9xUWl6b7G1vsO5xzwY9I4n9n6YteG0Wj7dogTf9zhq0JkkjsYG9/bCWsqyG4rLG1943vHv/wC9sdja0f3/AON9sS08uDcXA7j9wffD0pxxPO8Dm4I3sffbF70PcV1J2iR3I7+m0YTVCZJ24xIaIPEfY2OxvzPf7946iRckEjv2+gsLC/8Ag4E08oNxGQCZiCR2n1iPphq0YN+95/f98SMsjni8GL78/v6YaqAEE+8SDvwOP/eLsdibLgAxPobx6en3wxaF9vX2m1xPpzbD3p73IjeBeDtz/n8sOV7WufWD+/fDvArFToqRdfyn17YWI3H19Q0A/deNvphYYFoV3gSDIHykjV/4CY5uRaMSLmocq3Pbze20gTaZP1HIxXZy66iyiBuRH0/T/wB4S1NIgkAiLHbbg3k7e84tyMKfYvjMEWjgxaB6GZEDHXq87R6iTwLjbFStV0gG3cNcTxJGkW9MTKpBLGGX8PyxftBLR6kck2xO/oOiVs3a/JvJBj2MQee+/wBMcTMXNip3sZ532Ege9r9sVwsNEgRwWUspNhMmZ9YFp+sjgutmFvLYDtNpJJsRwN9t8PcgUWSmsGtF/W0+sj9x3xynXWSJUyJ/ODY8x7G+I6VcGIkBfa8COT9vf0w0UTq1D2sLAHcCASTc7kj+6bTQ9vcsivMLpJkQdI/L0x3SZ+ZhvPm37b8b2O18cLwoUE2gNJJM+/eBMHefbECVAPlC3mCY8xJtA4HFzzHGM7S6FbSwitP4pBBudo9hG2OtWPBI+hgibb7jm3bEFEEAyZI/7ZHvqFudvc9hhysSF95UQ14F/wAfG8H33wq5Cu5OZXZhF5mAYmDv++2OFjHsYm5HaT6jbicVnzIkkeUjY2kD6be8/rOHUswCAC3mAgx3FjM2C7X784lrrQUWWzLGPy7e9xP1uPfEPincm0e259/zP3w2rcG8A28szNpN7ff12xzwAD+GRyTMTE7Gb/8AHphrahbSRKxO0d7YarXkAepO1vWNrb+nbHUET67eaYkTAvMDjENMGGB1NPeJHIECCJH73wtxW0tJU7/p33G37jD2PaI3E7H2t+5xWotpkKCdhva0AEew2iP74TVCs95kA335M8YhptYBpdCwtSYuPX987/rjr1DPpb0tH0j6/fFY5idy0RtctvqkSNj7iJGHswN2vYQG33kn6DuR3GFsS6A0dqPfj25n7AfacdWqRciR9h+fr+mIhbVY8WYzqiIIv/z78ITEwREQIFpm/mgjYX9Dc4TVrgKvgkQm/wDfj/Hv7W78ZvVh6AGZP0mLYaoBAkztEf8Abz80R7QbcY5UUgDbe8evM7D93xG2mJIfrHM+tjuLC89h6n0x2m2ozEdpIm2GVwbaSQfuNr8jcdjhUhYAEbRBv6cGSfckyPSzXHzBIcyQRt2kG1vf/nEYy4i0mJ2jnabf4wzSQoVXGpSZJGonUOxi1+DP2xICQPM0jmRNh9Lfv6PMeoU4kbU/wySe28mONux/5wlRRvO5tYyB9PX9zhzZiSGWSsxaxPMXuf8AGK7hjq1Rpg94vzLQPpi05dS4pk5MtxsDcRPbiZnmDhMkgmLglbgyZ7BZjeNh7YjapBEiB+EXg2vYiLTf3+/fHZgsKIDQTBiwkfhgniLT+tKyhhXsqnudXPO42wsdpV7eYid+0TeDHI74WHa7fkpNg+nmSph5BNxDSPKAG4tvHG/1wRVtJLbwY16mBnfTHJvubY5hY3nFWvmc6fcjolajIvngtu0HVvGxsLG1/l7EYf4CtqGi9M6Wvqkbn5jYfKRE77C+FhYbxddhSFlMsAYM7kEwFnkCAx/P/jEeUqSSQtmsamo7AxZDtuY+thYYWFjO27spLI3qtGsTTelU0DV5gRJtNxcgb7X47RjlHNOwkknzXKxvMEXiRPJ+3dYWGpemuw9ijJUXKtFVeWYQoMTqJIPeIFibY6rACzRqHrPfe5HER67Y7hY5pSazZLb30RVqFwJBjvqmZ33IMmf+dsMTXbUpAjSRqmDG06vMN52nHcLGm91ZtWaOx/1E8xZCARPlB2sZ1fuxwvGACgXFlMkjeAIF+4Ha+FhYolE+WplRab8W5MLJsN7bHETZvUrkmytBOkTYeYCOPeScLCxly22Lam6HUHLkQFKgSdQF9x8thb844w4MACxGjTuDsduFJANxt6fTuFgrNGklQkeGJYsVHlN5XgjyzAtyBN+IxMjtaDYnkm09gCbT3OFhYmTMm+SDxNUkMY2EAAWEWsLe449scYNpJCm17ECNO/raeBzxhYWKeJbR/wClnPENyQCQVJJufN8s7T/bscNpmRudraSdoJ57RvvtbHMLAla99gWFaJ6FcElVEwZNz7TGw7WJ2FuMONYEkEw0es+Xe/rJ2+2FhYhwTB5RFlHOgG179572gcSfywxqjaNQA0xqtAJEwZv9vpthYWCkmwaSOrXXST5mEhVgxBMDuOduPUYkAhd4JgkFRvvuCb33HbCwsOTrHvoUOGXJnyyADAkeknjjj0+7KoIAU6YabREg2PBIttf3wsLEacnLkmErIWp6SABEBYk3gkySQSOI+n3rjNoAajAlQw1ahKiNpuT2FgTIPEYWFjqhG/t9yt2UipUoO8MHAEfhLKDHMLAn6Y7hYWG5tOh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9156" name="AutoShape 4" descr="data:image/jpeg;base64,/9j/4AAQSkZJRgABAQAAAQABAAD/2wCEAAkGBhQSERQUExQWFRUWGRoaFxgXFhsYGRseGB8eGBgZGx4aHCYeHRkkHBocIC8gIycpLCwsHB8xNTAqNScrLCoBCQoKDgwOGg8PGiwkHyQsLCwsNCwsLiwqLCwsLCosLCktLCwsLCksLCwsLCksLCwsLCwsLCwsLCwsLCwsLCwsLP/AABEIALcBFAMBIgACEQEDEQH/xAAcAAABBQEBAQAAAAAAAAAAAAAFAAIDBAYBBwj/xAA8EAACAQIFAgQEBAUDBAMBAQABAhEDIQAEEjFBBVETImFxBjKBkUKhsfAUI1LB0QcV4TNiovFDcoIkY//EABkBAAMBAQEAAAAAAAAAAAAAAAABAgMEBf/EAC4RAAICAQMCBAUEAwEAAAAAAAABAhEhAxIxQVEEEyLwFGFxobGBwdHxMkKR4f/aAAwDAQACEQMRAD8AEUcl49M65puwO86YIuZ/qBaZPp7450NGRUckVNZgnUo0sJFQMeVnVzcQb2wVyVDXTKh1BiFGoAkmzRJkSTPbfDMlkUoVGTxVRawlZQnYfzBcjdQoi1yTxJ8DTblfRdP3KlCvSd6zSRMzEwhJLG5Chl0oASZcbydUHkYl6M+qro1Ki6l06gSglgSoElYNt5nSO2B9RCwCPFohtUkgbc3i1weLjF9KLUio1AdwTyRuVSQLyB9Cd8RPUb4/8A1HV8ui/wAmkyFW1Eib+bSkEn5rKY2gcC0N6hk0plEqMUUKgqaCZDLIhr6NEBWJYWgTuQQtOtqhQdQ3hJtAMHuYkxvucFM3VNRQiIwqBgWFzMaWiFIEEJyDG4jjo09ZTtNfv+iHjqW63U/AWiuWUMlQSaoBXzHW4AJkwssSCCbEXJxVzfUdRrVGcEo4cIhEkLCAuyNCQX18ngHYCKpXJXyQNaoXMEuagmYuIqErpOkdxE7iajFiwaVLEiF/p4BUeWQTeNzNyIxWr4il8uPsOkWndmIbyodJkBQNix2jTPcqF32xToutMyw5LA7rJbaCbLO30nEbpC02WWa0gS0NEkAjcapBOx/SfLhdWuo3lGmJS7XMWA0zpkwd4PtjjqTeX7rlCUbdEr1GAFVVVCpUwARAH4gNgSYMdyLQMafJlWoVXeoVifNAg3DcCZMxG1zbGd6zly1MVaYKqoIBCrBYGWgRbfY3vbnEGVq66YWIfVx8xWPm3iCQLRub8Y205eXNp/2L6kCVdRDHzgXhr7mwN4PExgjkcyyGxX59eg3Qe1/LwLbz9CzNdLXQSpKeH/VHnO4K6bDad9yMLLUUDaCnmKkFpKzIN4YWb1PEAxjSMZRlyTRYzVLMZ3M0qbG1N1q1LSJWdKgbQNWx3kzfBr4o6Upyyo4eoajKtKiD5g0fhM2gX1cDEfwY1KnnK1INrWqAyMYPmURUWe9tVuAMHOk5UVnbOVLC6UBOkJTB0lrR5niZ7QMehpQTVtlWY2h8H5ill1FeoCiHzEXYKWBIkwGMmSx3wI+JOtrladRKNUiWMk2WeLKmqbAkSAdjYY9D+LupeFQADA6zoDkibiW4hhpvNuDxjxc/CdXO5pwgbwUADMIb10qCR5r7bxe+MpQj5lL6v+AKHTMxQNXx8+XqKR5KSwNRHymoeE9Bfbjf0T4X+MstXVqdOmtA6VBKELqAPmjy+Vo7bzfHKPwzQytBGQq3ieQ60JcBGhrkal0xDEAXNpuMZj4w6MVJzNFGR6bQ8qV1+azWsCLTBufpgbd1/QzWZukqOzarC6kSSdp3gjzC5Em/piPo3i0/5qgGQGI/FBGjSODYCBxHF8MyuTevToVdLN4yjZdU30uPQQDfba84np5ZwvgadDsBqMgFaZYaoP8AU+rSCBsTA8pIzipXlYEkLo1Xx6K1WGkKqqgBk2PbeCZPtHfFStXq69MHSGM+U6ZciSA1lFlvYbnuca6p0umhIpBQ0DVssQQNKG4kEgkjiBzahlL61ULUOljSidZ0tY6hB3EjVuOwxo9Nt5eRmbq5ZqdnXyhgDMEHSdJEex55O+LOczYZQSpVB5WJ0nUW7kqBqkcm02jE79EzBtokSZUtZSbx5Wt8p7fpjtXOZVlqq2XqyGhQalQwRaH8wIiIi9gN5xMYbE1x9RD/AIby1HN5gUJnwlLVwGW7TpVRBkLJct7ILTGDHUVdta6WGi1MwdeoE6agZzqsQLXmIwG6T0LwUTOU6jLVpkhhUaaZV7lWJk6dN5BibjvghmP9QXqZcPRoVBqDBXiV1i8At+Gx2JNxHfHYqirYUW6BelS8ZB/MrFBvdVM6ReSAzam4sB2sDzKk1PDVhU2YJr+UpdmZjAlt+/6YZSzGWCUmrBmqlV/6h8VVKyLC40xbSBxfewnNdWoEkL/LAJA0gaQBGkBYPJPp6TjGc1WCZUF81mzUqoUDMgYJA1stPUSWNNtyB/UBcExzjQ5rrChB4dVaulP/AIynhq0aZZ28okiPNexgMcYynmyisysHBiRZWiCoAiZ3788bYMfDfVQirKFWVv5SQYB06T5BHmgFQxm0x8xOFp62fUJMGVfgZqyrXdlo1CIpqFYAnhajm8NaDbSJNvlw/PGhSy9IZddDDUahaJ1rBcEH8StfSGEQIEE43WbzdZ1ZXAorpJ8yybSQDBt+HY8m8xPmfUfifKUq70lotUpkIrqk6mdCC9RQsBRplNyTpvEX1co8LkdWMy+QRhqOYIJuRLL+QRv1wsBagrOxahkMw9Mmxak5Im8c2vO/OFjGp9vf/Q2hdKSOCZAe06RpZouJMwSJuD2N72p9ScLSU6Qmlw4tAMGLA3AKsZ1G/rE4VXKkFbqEaSARxxqgXBP5H0MTtlBUpN85IMLb5QT5oAEsLk8QZ7Y8mEuEVeKZO2ZB01FYi9gLQSSASNwTIkH64jp1GqHYixA5gSXECbXYmf8AGJDkiiqof5hYkzEWghTuCSRM/hwsxQ8hAjyxcRPA/uvvB9IwlUXtJfYsZA6SpA1EmNN5mOI+314xezmZqJTKrIYkAFRxPnAPrA2BvsOcMymTqI6NT8NyJCsPMCdOorcAN5bxHONBl8mzU0BfyVSI8OCdZGqHqMpIALfL77i2OvRg18n79/IqOMlbpnQQAHIqKu7MB4kEXbVBLCQ03kQN7RilWbw6VRUUtO7mDp1KRcRPEqefWZGqXINSdVY+LSIhPLpaoFM6G06VZwJKWAZS62N8Cev0AjE5cB0ZS40gTTDnSRE2Uk6gCLXmIGOvV01CO7+x028GUySupOo31eS9zfURHMleP8jEuT1lyippIMkSqqdIDC5O8STP3NsW+l9YFNDCXUAKWAMAQQpBXlr72JOH9LzwD+JWEswMyQJNgGIALRFmje3rjhqLr1c/YaWchnLuKlKC7k38NCVJExDFVgbl4EbAmwxmM5SAOomYuNp8oFwAJHuN4ONF0nVeilnqEiTc6AAFAsRAmSSbgD6P6/QqK9RdLfKAGiNUjzHSBEbgbEaY746Zw9KnfyFaop9L6tSqgUnQvs2omGUWLxyYM7EWIPE4fnfh5FrMGL6WJC1It5DO8nU06kggbWBm2Ry3UNNenRC6XYhZLadJfaZMxETvAkxtjS1fjZKBemyCuggaZtG8g31AmCbQZHpjW9ySaElZP1XohpZTxGcLWVwKZBiZWAQbEDSJMj8JxZ6R1M6VphlelTCgXBMKICgMJ4vxf64yXxP8RVczl/E8JhSpkAMVZgurcayokxYCSYO/cH0Lp2czK+JQp69ROzIGMFdXzMLcW5xe2bfpwvyNppBP/Vb4md6tOirSEDAlbKS48wEDaDEb24xtv9PkaiiGqoprVB8pGkLpQVFEG/yaxIG0/XH9F/0qrNWWpn28ObinqEsLzLSQosbRJkxjU/GXUENPL0fGdg7hiyhioCqyhERRrJcAoJP4iSecdG2qb5EjRdGpq/iuEdfGLOAJB0kgJfYKYYwP6jvgD8e9FetQYU3TVIMCSrQJYagsLAUwDA39Y1eQpo1JVZFNZ18wa5DRJX/tgWi0Y6XWo6rrNNSryS0Fo0rCzcC2/I23tVJrI7yeVfCfxv8Awnh081TqKaSwjabaSZAINwoMmb7newxq/h/r+WdwzVVqVHOuo2lgWIA0qJA0qshQPWbkkkhls7lf4mrUYioS2imIlbwHdRe7MNEjhR/UcU+udMoZ6q1OnQ8NqQk1QQrT+FR5SNyZB/7bjEWujBHalfxNTVHCpuW0EIBOq1pgmBsSQFjkYo1PiTLalhao8kAmlp1SZUgkeYEczYGwxD1PpOaqhMqc3SNKo2isyKdYAKlVkiXa3EfbBnr3TQXSncjT5UspC0hAv+HccTpFzxhZcb4GC6fW6p8yupXS/lHmXTcuG1cgHn++Ar553bVItIPm5Xym0Rv/AHxUbNUhIDoxBMwCBAmSTsSFGxn8sXMyzZivRSmpp0yIVijEQoBeoXmGAALWO8SdscXrnj+iaJX+IKvgeAzhaRaXJTUxAAhBq8sExEj74hoZurpHiN5NI8OmCAUB37jzGLC4jjDq3R0pU1q1aqMu2hoZWkSQV3IsDaB5htAwP/jEKeJCALMRGlZFxYDSIB4E98XLdFVLI6JWUVQCSPLIkjcb35m3f6bYa+QF4Usf6mKlZOwUTb1k8G+I3+IPGqIEohPL5igKgwN2IOm4jm59Ri2aPzzbkiRY7gHn0McmMZuDX0IoqZPprI/nQuAGIgk6RySAd/rG3GDVbqCUcylIMskSHMa0L2BYTeBp8t/S5OKK16y0w9BnLAX0g64aR5VuxaxgE7hffCpUQElaGbFdyxevmEKg3JcmVJH/ANQbmB5jGNYXCO5glZP8S/FtRx4CNL0x/MrEEAAkhWubsQPlg8xMWq/C2UamNdEAMCS7VfIWIvJiWXaRIOxtMnDMzkHZUKu3jioPKAhUS5ViogaWi9iBxtiL/YMywLK+pgSAg1ISR811bmDEgj2xk9RSeHz+xS4H9S+Ic5UqFpkcXDW7TK/aMLD8l5UAd/Da8qcpULDuGIsTM3Fu2FjW9T3YDcxnQBBgxB377HuYk/lfYYkoZdVZiWEFTBvabTAEGYgG4E8Y5lEUNpeNAW1wAT7n1tN+J9LtLK6nUbkHU0QNu3Goj3mYvjyIpxaovDaL3VqCFaaJFomTL6j5QgvGgCYi1998DT0ZipY1KakMbBi7SoBjyqBv2O/3wezHTSEao1OnRpwAoqO2vyclgZvIEbQR2uJynScw4bRTAKkkAuBJGxJIABJmx9cdc4S3Yjl++CRlE5il/NpTdFIRh86jcaFDT3GuAYkxImbqWfpvU/lo1JbeVlvJEtMXFxwMPy/Ua9BIFJqY1MoA3N581g3Y8xMSYxQq5l2h3MzvIDGQDz77RfC1GnpqKxkbZMCpOvwgF30ktAIEMwZGBkG4FtxvfDcrm/DbYspDFlY6rmT5p3ILSJ5XDlzCxCEbRNzOxmPc77k4Y2fQgKywVBhk0+a4I1St5uDM7C2+CKm3bZNoizGZ162ZyCxJ2EXiRGw52H6DDDmRJIM73PpBk7xa8iR7RipmsyF0gSzWkAQeTcQQBNu59cUMlmHJYsGCEQFI0lj8xJME6Z0mwvGE9JtWwcnVG0+Gc+KNSWUVGbYtNhJ1NESRpY3O0RIJODnxF8TChSqCmqsq3BjXqEXImSSCLk9hbt5/lOqKLG2wi4m5A9SB/jBZM4WZSp1GRvudgBvwDGwtvjSGtqQvTS99QeDzbN9QH8cazKVDSxHIJB1C4/qkRjf/AAl8c0aJ0soVIOptPm7gkx/+YmI3vgwOoszVlq06THSUAdQ0LILBZBABA4tt2xk+o/DVCrTd1ZqFXUdKwDSjgLHmDEmZFgJgdutaum2stNEm1+PupJW6creLTZamiEEMwiCbkyIKjaNhvin/AKW9IqrRWpRNNpLyjkxYxwtjAF7+2PJWRqdXS2qbieNrkATM72njH0B/p51CimWy9JdQaomrzfKTyVPYkbemOvFqzS/SVep5ylUeWmm6SrJGlgV31OCJQrtBEz6RgDlHqZiq9VHOpRppsBpBJICqNvKokE8GOcSfFxpDMKSQ1IsdV7MdQOmR+EybjacN6V8R0FQIlRdRgQRoS5/CRAQXNif845HPc8gqSCdStnaNHUSdWkFySTEk3JiQIiQDb04yHTerVa58JXJAOkw0DckqBIGqLCOCTacFvirq/h0qg8XU1RCImSTEAi/yiJLC0d98Zb4ap5qrlNKUgKSF9VYKQTrILAtHmNxtcYFH/Ze+4I2PU6+Wy9RVSogcAeZSIEg7cAg/Y3jYYtZX/oroakyHU2qRq3AmZkja3e+4xmOs06NHKn/+JajUzLOzMWUGxdyrSVBMQOcU6iVun02peMlRmAcBAToLSSCW3tB299yMTtTuURpXhGjeolJmfxHQLMv+drgR2i2xMnGa6v8AGilGQtUEiNzLDhbk9uR79sZvNtmGIq1PE8OoZ8ZlZtQBgmZkgFTyNjgp07poIdk1BJAZqiBWYG8KAPKlj7/oSgoZbFwWOjV2qU4odOFZgB5/Ceox1WEsxK8kQABBNsaXKdN6pmWZa7LRVVlVLLM+XzKKYJaywTsJxD07poWnVI00VpqGp1FIBYiwBX8W5HDCLECxs5X4gcg0maGeAAjEqykXANpm06gDYEdzr5kNu7n9Sb6mSz/Tmy+banXenUWCFqIH0OyydBMghjZe1yRvgrSZEeFVEEKAqx7rYW3N/wA8O6j0VqlMljILWC8ERDH1F7SL8470KmWUUswShpuDrA5iz92EfMLEGTeSBzX5ivj8Ang0VfKHw10KSXu5IDAAydQgEi0kECdxe4xW6nmmbTLAhIFxG27CDye5PAMYJZTqbKxAirbSsgmQDssg2Hr3OKnVqy1X8QFUcm4K7j+qfxHv7ATxhvMMPglg+nmDTZmAUDlioMbrIIIEe30vg03W9agOgtBHmtAgDuW0zMTtgDUzY0XZSogbyI5Nza/9X64YpIpzLeUgCGAa5sOYMmTYzp32jFzbjtvkXBdbqSoHKozPKkQxgCCJiOCQQPQ7WmBOqVMuNZBOuZJnzR5fKeYkidr++KP8bqosiahULarsvlJnX+EapAEFtrW2gll6wrZelTqtIWQQwutzYnmxJ4ItyMVLald8DLTdWWoEMtShYCgyNzffkycLGe/g/MxBEMxK6gpMbDc+k/XCxScnmx2y9QWFAC3nUCovcQQGmOeRg30141Kg1oxBYUULInBBJBJhbSNpF7Yz1LqF2B9CokQI5AI7wOOBtgp0L4l8BtJAcNp16uIspEX5j/0Tjk0ZuLSl799TSsljqeflkVKeZqeYihIQCblbNpMAKbbCJkb4qZjPZiiz0hUQNU89RFEBGF9OqdJMpED7RvH1H4xZqzMEpvpXQpeAtOR52UxBqkwLCwUQd5GZRQ7UzCtVJOvUw8oJsVUjUAJsTb5ovjtk74v6k2aCt0mroBqsahdiKaCzMHGpBvp3IGrckHtitqSkCmlSLBnNQgggnaDBFo24vAGHdYbwKiLLRTgpTb8Fo1QDIUmSFBiNtzgTnM2dT1KjmYJDAmWO480TFr7fTClCK9K+4nJdEQ9RoBWhfnjyjfV6THzATHFovIxQpgCNVi4XUx/AB+Fe5Unc+42xZSmdJLkUwgkU1UEuyxJJ1AwQIJsQIgYC5mvWz2cankqbMizpWdRCiAWJMSdjc9saQhJ4RPJpMrUTLOHqjWFViskydUixu08xHHrimnxB45BAC8IDPyqTe0+n2PocAq+UrpVajmgEdU1bhoE6APK3zTYCeBjWdJ+HadHLFG0CtVSRUs1SmJKxJspiPl2wpxil6mH1Mz1vPQdaBWXSBUCiBIJ0tG4+npOCOQ+NqG4RqMrBUNqU6v6bd/bj0xRp/CmjxBVqsCDI8KCpm6FpbVMg2vxfFSr8FuQSj6mmGlCSNyTIY3mx/c6RjpuO2ynK1VmoyHWcvUYEPpk9tMDfk3P1tb6FqVAMICCrc7CSRuJE3H25sMebjoOYpguUZ6az5qZJAjnvYenvitlOqvTlkcqbXnv+Zje2B+HTymNx7Gg+MsmWzSNEEghlMyCAPuI/TBT4NzQakaZa6lQlmjc6gQOQZ45xjKecNeuru7M0iSSSfzMf+8aDoHVUoNUJ2W9xxB31A7T7/nh6sPRtYV6bPXMh8P5U5ceNFVRHz61CkfhEe8xvEzsRjB/G3U+nh1GWyyI1M2dTpBgWBQHS3cE32+snVfiBqlEqPIfDiViDAmLAW3sNthyMQfBHw6oorm8wQ7s48JGuAoJ1VCDAaSIAvsT2h+ZFR7JEL1cF74Z+Bkq03zGedlsp0D5mV/lvuFNxCwxg3Fp0Oay1NKSrlqoRSukLoDBdJkLpJEd7RuZPca/U0WsAihjDzE31Q2rbgrAHGo7xJsdTr/LqiUF1B0qQZCkG8NfYxIm/fk1PE2lFYs0oFdZ/iNNYV8wz0iANVMpTpuv9DUtJOptyddx9sBf4R83Xp0w16rDzf/edTH0A8xOOfGnXg9XSk+EoUaYAMkEmbcAxJHOJPh1LeLVtrjw/DEusHyqSflU7mASRAJAsdotxjumzWL2xs0/S1pZemMuwivRUITIZGCzFQEbox3tqBt3OKvVKS6RoS5EuQRAMnnce0m3G2OdU6fBp1qL66ialKMVAYNAIDQBIIB80Wt64YtKs5WfLKEHSwLeWJ1G6gBeBvG4sMc05ub5X095MWQdNqNTmoWsBF4nmRJ2HuCLXwdHTstnV10xVFdmGorphGJJUxMPtxaDeNiLynS3q02LAuVH8trASJmVURqJHaZN/Q907pWZp5dKtFtRfzPqYc/8A2uI/X3x2aKaw1aJ4J8lkKuXYpWRX8RTDIbOAp1IRbQxWWuCDB8xjGczuS1VWanQsu4RS0RcXAm8SAdtX1xrOr9eRaNBZC1FqUy0ESLQCNdoLEemnVip0rOMQ2ltPmIYyAWjkmDMEQLnY+mHruCaj+AAOQ6E9VZPiKYLAao0aSLEBh5SvPlkx74rrkUBcAOraCy6jKsSSoj8JFhcWMbbnGtXRQoVZlqjw2wiwhQoUEyvf2vjE1evlQq2fxFkki8ydUk+xBixjm+CWyMcAS+CrgLUXyghi2kakggEgySN+LXH1ZSpKodGBkEhakiGEwrabwYkbkWFoN3VKawCp3sVMzyZ7kkGRPrxhmWo1Cq6PMW0gQBPnNzE/L3B9fTHEm5ppIOhb6VkKziTBcyAdRYhDBgQPUjeNzwDi9oDBlkeVNFOVvaYUdixO/f64ky/T3ywc1HncMpghSpm19Ucz+sYjo52ko+YxIgTF5tMC4i8T9MGpNabUZX3YF89GFMKlWuFqKPOAHIk+Y3UiZmZIm+FgVXz9SbUlqC0F6ZY+wJbb2xzHUvEaNYX5Ayug6hIJHN/sAR6iZ45xazWZpq6nSASB5btuLz7Dt7CeBtfOCpLKCAD8qavLzAEyTAPzatt+8uTqwWLjXUIJLEjSASEEyNwJ+h2MY5JabfJppunkM0MjTs48tuCdIkTKifKxHI9sSVKhrvSp1F8QLOl3YqBaPmBDGQJhTBIBnAo5sqR5hqIuSxJtvG1pHf7RiXTaV1SbE6ASZ+bix5m22KhcepE3kS1SJiDwzMTJjmQRMz9fvika5ZmIqFFsFazMGjUCD3BZWHuNuJur9TRUQKUNVeNGkkWjUNtIMxPfDvgzoxqk5qqGZKXmgjk3DmP+7aBcTNhfaCtWSkO6fSzDFsvk8uWWRqeoodiQbMXZdIAmTFrSY5rJ8LZvph8VFbxpRgaaB4D6gIgtI3BDWMweCN70XrzUJLqr6jJC6b6gJCkSLnSIIjy8RjSdSzyrlTVDQHIIABBBFgNx9WkbbY6YTi4vOVyNHkeSpVM3n0bOUhQ8WhNNvDHh1GUzTOmoSHDEwVk27b4O5bLgp4C5YGrTZqTLqOhNTMygFjqI0mxH4Y5nFr4hrHR4TUg+XQaxRrht/MNNGonmA0mysIFhIERnh0+nlqNPMUc4p8QKz0ASwdQZ0mYMiRuOHgjYqTjLgbNH/sCo3h1IDgAwskDUZGprEGAqw0xgt8Pdby9JMxTDIzyICqLgA6rR5QACb+l8eWZn4rzFc+HQFU6phaasz+eCbCSZMGb/AJzjPU+ouhtqVlJJmzTzI9735xUIyWVgUcnutdaVNGrGpTeVWEggkPJMgzZQVI9EicZn4p6NQp0DVehSVqumSEVfNUOoBTBKkSASACAu975un8aVq1N1imrPMtoVZLWLEwApIjzH6xY4Znvh7PZhorVVVFYGRU1gm0FdJ02PJI2G+M5yp+p0vqPdfBmOq5ZErDwiQD+EtqYREm3E3v2OCNKsoAMCGWCJ3GxETeJI5iPWcaXKfDqUgTTCfI0kXNxu3J79uPTGQ6pkwj1aajyghln8IYAxP1GHDVjqYNEri4sL9S6iJlfxQotN94JO3IniOZGDWe+NRUKEKsaRYQqgKIZVH9IjbjbGDrZR2pBwSQrQ3ubL94I98WMuEemEYxNwY+U9/aLHFS0YSST6GSjSwarM9eovS10wDUQyWLNqib6NJAOwEHv6261GvV0NWdUFSIJmoBIJVWhwFMACwibb2OWyXS8yCjqsyTYEAwDHmBjyGLcRjXZrqZ8MUBtq1ETzFlFuAd5M74wlpxhiP8tDjzRnUyT1swEUMdZOoAd/MYuNgCOMejdNr0ytNyNKVANKkBYBWUa3MGPrjI9PoVq1T/8AnCr4ZnxDaGjtEmOIBvF8Hh8HZ5VJFeiZBcqaRTVudtgSewH54jWj5vpT4NNTDpB6mlEmqRZm0lGmATO4EXuRaxiTGDS5SWBbSANUgQATIlrCx7cTOMHkPiTwl/8A6aWkLZatMlkB30uR8sEAFTHaLY0CfE6vTJ1AkqYgjQSTHmtqJvPt9cZQW3E1S/Jmn3Nh/udLLrCKGV/MIIsTe4MSO0YHZTrd30gH8LWtHzRAAB+Y7dzjz3M9QzBYeYNHAA2//O4v++SmQ6rxqMSDyG9jx+/rg1PEajlcXjpRLYW6j06icxTaoW0EsSRY6/KUUmNlUMRtJHpBK51aJRRTYKKa+UL3AtO83O3pjNdWrgjSWJB9TPcEdiDceve+B1LrGgAOSSCQeLgxMb8T998THUlJPCCyHqHUnZ5Ri/lADcKFMkkXgEi4O9t5GK1TMmowDj5bqGgLJB3nYwZvb9cEGiWhd9wTtzPaP+cWMlSAGl9wIkgfUx/e+3vibaJGZ3pj1aAakzSQLSIAk3sIkg3At9cQ5fJPQpHUASt5EQACSJETeDPp34OLmQBuD+723wg4Knci8yIPM9rf4xzbtVcl/QqU+tm+sCCBdbi+xJW57Xv98S5UoWDWPmDbzIknf0I23mPSaNOPF1aRAgXFvQAdx6nBGKYqNqFwoO0Azz72xUXJStlLIzM1fMYE3N7D8sLDdKm8Ez2JwsS9RBSAi/DeXp6WYmQI30A83i2q5EfeLYbUrUdGnSRc7cabliqi0AG4mL4qPnAYElmN7KB3kWMbAcd8RZfIioJGpTLBg2wM6QbSZKwdu9ojHfh5kTXcsJ0l3V/CYEqSCzL5NQGo0wYuwBG532xQrO5B1EgQRKwPMbaQQTeYFtsWekZpF8SnVeo7M+tqak3Y+YqAPKwMEMXAEQZF8EM7lxTipmdJMzTVW/6YH5FiNzeJgREm5JIbMvmcn5EULWWW85YqAFBEqA3nm398bbJdWpZfLaQ76XUeSAAON7zsN95P1zGZ6umhgzSNQv39Bz9fpgN/vqKVLU30AyDsGn6AxY3n+8NKc3gm2broWZIDecCdIC1FBDaifXgab6fyxd651oZZNNVzpU/ywNB1HcSdQJiIsvAg8HIt8cVa/h0snRmqxs2hXqE7wsA6VUWBuYEyLjFjI/6W56tqNdlpAXfU/iVINtlkQBxqHrjVeH7jo7V/1VzTFlo0qRU7Dwi0bmRc+aTN8Z3J1vHqr41WpSpMfO4SY32Ukajqt6djEY9X6Xk5T+Cy6JCMq601kIDBqmo4EMxAIgMDNpE4L5f4Ky61srRWkr/w+tqz6FEhlbQr8MGJ2vAVZtjoUbKUmuDEdH/08o5pmqZXNNlqZUTTFTxK5AuXqBWAQT+DzQf6SYxN1r/T5cplqOWHhVatd2fxKjeGQaYLySJhdEpAIuZ322HVv9PssaxNNmytRyDSqUyQsxDU9OwNtQgqTqMTpx5x8efDfU/FBzJL01sKoPieWY1aElgoBk+Wb4uSfUmzLfEGSo0mV6FYVAR50JLeG03VWgCom0OLmDvuZOlfElWkkCsoBnyEEi9zAO30gflgnX+D6HhaqOY8aPxKd440nYSdpJuSeJpZX/Tyvr/mEBe1MliZ7WgC8zxjnlqaUo1P8BRaq/FxK6Si2EjQf8esbxgLXztXMVSSJZiBAFoABAEdhO0Yiz/SRSeKZcAgkeIBupAIkDcdo9cUzWZREETIme/qNj/gYrT0tNZgioPOWG+n0vK1IkqGsbGTcMDG0ggH2kcTjv8AtGkEP5gw8p4sPbeZsfTAer1Akqe0D5r22M4LdP6sz6qbgQR5TEXFwf7H39MOUZLKKT2y+RUTNimii5MEAydpIkT6j9N4jFmhnW0ytNjadRXUAOT5eBtfk4hGQY2YNOnkercnF2l8f5gBUcUyqWBVAjaTNvLC7GIiLDDatYVg1tyM6V1t8vUMErtqSSLixIG4Ok8XtjaUfiPxWJpmDAJUWn13vt72nAanmMlmVdWbSxgqtSzE21EttG9lJ3t60M58JVR/NyxJgwEDCYv8pJ22NzeccOp5c3UvS/szNu8mnz+XKk1EJPiga1ZV4sW3I0xA9hvjOtFKrKoFkgMuwOqYYAGLGL8z6YhpfFTU9K5qkTpNgylRvDbC4gQfrvAxpstSy2ZpBwAV0hWDOylSmk8biJIPN/XCUJaazwCyyrl6PiBwLEmASGW3Imy6trHiL74aKD0yYQhrmft5YNr2/L0xzJfErUapoUD/ABKsGWlTIAdTqEFXg6hHDRAO/JI1ehpVFF82SlZ3fxAXEqi2GxbzEj13E3k418nqDh3ZNoZnUorEEeadBZZ76iIbcf8AvEnVMgUprLIfFk/hME+Xi4uAZB2til07rn8FmayhnekKa+GKxXUVdYYkgAEawDG+/qcDz1N69TWkpTQyqglTfzNUN5K8iDYYzlppKv6FVFhqJTaZCrqs0kEAapi98P8A4gaBcloi3oJNtp5/d6ytNUNrA1Ne5LCDMdg3obX52wUo0FZ4sWgkiAYsYAAA7fn3xzt1yNUyI51xBefWL8yOODgvmGFmOojeJF/8fXAatltTqNQUMLiDItY/qb+uCdCaQ8zAgbEj7Sf3M4iTjWOQ4ZJ4hI8lM9iI4JvM/wDOIXJLXUiAY3E7fu2LYz4GwvwLnbfbDMxndSGTANrQD9Jm5wKI92SlUzrAkaSYPG35kY7iWmqARIEe3vbbHcL9Pf8A0oxfV9KUzprAsQCpCqqq1miRJ9IEm2wEjFXKVqtRtJJ1R5nBZVE2AHkIW4NgJtuLjGjrdHWuS2oJaQJkwPMwmNREjaTaNoxnqubr5fxKZ8vnBnSCbWsu02A39L8d0ZKSpZYr6sIUehuhVlV0dSxLvVDU2sPl0KzBfUqJmd4xL/FpmGqDMApWRfIDBpxcsQQQIvO3EiIjFPKHNaoAqITAU1CI7SQuw427W72fiD4czCpqNWjUbTAKjRq/rWYtvY8zxfCV36mhN30BXSenJnatR31CjSgKoIBMcSfS5i5ni5wcrVyy6GphNPyhFJ0qBHlkxAHrcweMVejddoZfL+AUamYOvUBLk7ybGOBvYASYnE9b4npVQEYwdKjUDBJEgj+lUv8ALBj9alKTbSTpcCZb6P12lQrGpRpinWcKjkGAR/UZB3sTBBNpvfBvNfERqDT4pMQG3AaDOoxcItwLgnYRjH9N+EM1XqaFGm4B1vESCRJg9rxPpi71D4aq0CtNlcOqEuCQV/7nWBOiALmSLTGFLTlW7cBqsh8VvlqPh0dEMYDRHmII1GLkwur12kb4qdM+OFytSpVaoXd/NULQSxIAFlAgAAAD9Zk4LqD1fG8FHAIN2WQsC3N+Y278ScE8r8IDTUZ2atpCmQzOsse6QoIuJmP7NQlhym/0HWA513/VbNZpWWgvhpyRp4hrs0w0xAW43xTq/GnUqiI1Sl4yRAICtvBEhIYmw3GBvS/ht8w3g05AVajQwt5QSAIN2MGx7G5xby716LaAjAKPOsE6YbSSLW4ETHti9Rzawr+tiZBl/iynUq1GqJ4bu4LSIVSqqnyzNwon2vgsnX6FJJLFvF1BVow7TFiq/LMiSCP8YE9c+GkNIvXrCiJL0xpLswcamVZIYQ88R5sYWnnWpuwRjpmATExPMcxgj4eM3f2CwtUyzuZqVNMEnT8zktMsx2DH9gYkGVokEGSLyST9doBv+uIFy1dwCqSp2L+XV6gG5H/OO53otVKesOXOuCiq0iV1api4kwMdFriyXFsrdTylMLKE+omZHf0vaPUYiybM50zJIMSfv+/TFqrlCRFRWp+WQpkE8cjvgbl67IQQLi/fGsco2qjS5TqLGzSV0zv2sYETPMTE45l/hqtUR3p09SCPPKgf/ktAINjtzFr4Apn6m9hfUe177bRj0r4Z+IqZoUqDRyNrEyWAPM745ddy0lcETHHPB52+aakxp1FgixVhe97g3Fu30740HQfip6flB1IDZXMx2ht4P1G+NxVq02cA0lYARdQbci42iLYy3xN8M0v+pSUUDcyPkbv5ZhTc3FrG1sY+fp6vpnHki0uC1nfi6hW/lVKZKEC2mVveR9TIIi+M30vprPUqgMyUVJWTJ1beQNe8EEGDYieMUM5kXox4hDISLgzB7RY8YM9NzS1KYVT5ltBvN7HeQe2NFpx0ovy+H7sHjIQbpC+JSWnUNTwgxChALNZgSL7CZIM7xeMOzdSq4eWkICeDAvyTqtG3GKmXqvTbUogmZmQLdxuB/bF/I1wz76dbeeTIsCPzBi473GMZbupLvqNyWSpVyuukSVveG1EkQN40jn6e+C1Pow0sX8lrC8LB3AnmBv64mo9HHiagRtEGCoA+UAaY+W39sQ9U67/M0qYAmSR2GMJzcsQAHNkWlVLEsCTJgRyCSIY8c2nEuczXgaZh3jmARH+Pz9cVRng25M324AjkTwMQ/wC4iZMX22knkxH5H/1ahJ/5FUE6dWo41SSRe3f19R64I0ursAFYD6qSLbmCIEAbf8YD5XOJJLtpXf197wTO/wC4x2jnqZ7ER+Iagb3kztfaPvgjDPAmgz/GeIP5QA5vEEelpEx64mywYGW0yPTbuJt/fA/+PBAOnSptuCo9xv6bdsJ+pkWkG3BFvTvx7b74vYxfIKHMD/8AzPeYH9sLAZOpDiI9Y/vuMLGb0XYUwblMtVqM3hsCbgqzooBFwJYgEgHuf7AvnP8ATmjUpl2zL+OBLtpUrNpAWAYFxZotMicW8hlqa2BPlmEUwszEke0nBPp2UDjVOkgOAItaBP7vi46zv0I6vLijz/JdcrZaUzOXasiyodDB5EyJDC0+aPfFnL/FKVnUCFRagYmpBaIZQk7RcG4mwM7yX+Kst/DL5P5j1EJJBjQAIY2O1zf05wGzXwdlgC71VRFAgghVqWEQZYzzKg7ycEdr/wAo032/gmWMB/qfxb03QgIFQqZ0BNSzzJYEEnaZ+uM31jL5aqjugpI2nUvhoEE76dK91/EdjGI+t/DuVpUS9MwQAdXiB1ltl+YQb/JBPrgJ0H4meg3kUPFwYMiefKfrBkY6NOFrdC/1wS07Nz8H/wCodSin/T8UAKGM3CrADRHC83uNsT/EfxNUZWqqadQgM2u8qE03CssFW1BNJEGYPMYPJ9S0VzWYKuoklTAnVcwNhG4m0xiz1frKVwKdGVMQ9TUQCpIaGEXggHvbBKEtyS45HWTV/B/w0VoLnKjqz1rhWUEkHVEMbq1g28GbxuNRVooHr+daZITSJDgyrGfJqAaQfMI09hOPP+ldZp0QEFR/DX5dIlh97Rb6TzibM/G6oRChmAgMRBAEEfKZ4/XGTc5T/wAR13PT+gMSdYRUdSU8saammRqBK6gxFxJgg4tUOl0pAqBV1031FYX5Ss3FmtJO9y20Y8u6H/qayktpDXnfSew4MWwO+MP9SamYGgAILzBkkG5BPb0AGOjTc6pxyDS5AXxRnzVzNbTUY0w7eHN/LPl/KL+gxa+BPh1a7NUqAlUI07ESLmxIDRK2mL7YJfCPwb4gTM19iQUpFfmAIGp5sFM2Xc+0TrXKPUIgIqi6rCCRe2mAFmfKPU4z1/EKEdkeSKQ3NGkDVLxIEAESfKL9yObA9r4rUWpM8hpuCZj+kC4N43/4wzquaZ6TBachQ0GIgWkA2n5djtM8wZ26eXYo40xcAyGWdIBE3DXB9DjzZqo3bo0ir4AnxU5qkUypBQ2c2BBEnTIkjzKPcHeJxiVypBbc35+hP9sbn4holSiNVLgEkalWRa5lAJmI2+vbP5rLqWlTzH5C/wCv0jHpeFklpqjTYDHy124hJ/MD9Dgp0iqEcMxtrJvHKkb7c4jzVO9Te6CPYMv9hixkKKkwQGiGExYif7Y21JenJDXIepdUIiGiJm9u42Ftr4nzWb8SCyg+WBciAbybmTH6/cfUyyhAdJE/LaTYwSI235tt6YctfMBdLUyQSP8AGw9Y55H04dqfBg4sgzHRxXSCVRQLzCmxiQY25+uMouWWlV0szRfTUW0jgwfzHb89YuSraYVYUteLMI4OrYGdwDip8V9KSjl1V4WqSppqCLrcFo72AJ4sNt+rRnT23yNRdDa1KpSQM41IYMkw0kTe8DY3Gx+uLdemvhJUonVNpFmG1iIA73GA2S6zUZRQ/GsAltwF4EkC0+8e2J1arQc7EEy1MKUgkxIBJEAi0xzHo3B/r+SnTwE6nVmVRodp2Ik7QSbESDeL3tislRWYhi03ImwuQLxaZv8AT1w0Z6jLS3hNEkFJ2/pki/pc774rlqRYnxlYgQFcFRyfoOeOMTGKXT7E+Wydken5tQ0k/KrGT6bfnPbENWh+Mi2n1tBAYnmJI7+mLCdPMKzPrEj/AKbWHaIFj9Cf1w80jSp621Enyqpcix+aRa322wb1wUoMq1Mu7tHl07yGXYkX39f1xaPSXQltgv4yYnuQJ8sDeT7Yrf7o1WAdQVfw011EcXAiYIwWyGcLgkt5WYgKwt5bFbmVaQfpFsDbXIN4Iun50aLlCV3UTJBi88XJNuRsMTVSy+YLI5IEyCTIB3Nh+vrilnsstMwQxBMgD5bcaiBa4PYjvgwtbguYG4i+mI2kCJPrvietk3XQqGsEJXym55AAkzAvthYd/Gvxo5vK3ub3IM++FgpibIMr1nNU1UU6iLE/NSRxvMgkSPufph1TP1qg01a1Z1JllQpTUkmT8qExPr+mNKMstoT2/Z2/PHDkVtIBt6D25/xY45fNfY91aEEY81syjscu7U5Gkan1EDsPILXn9zgavQHmahL+9v0O3MTHpj0I5VQJhfqAB9D/AI/LDKeXU30gdht+n9zil4iaWEg+G03yYTK9DYOWfWVgACk+gztJLK+95EASeNsX6HTKX/yUq1QTYfxAUf8AjSBn1tjX/wAIpG1u9tvthHJqPyvHfm39pxMvEzZS8NpLoYPPdAR2bw6ZRSsANU1lWmZmBIi0Geb7RVqfC7kQCB9APvGPRv4VB7/b2wv4NLiZIj6fb984peL1ES/CaTMDkvhnSv8AMYsfR2Ue23fFqh0GkrhjSLrFw1TVebcAfecbP+DXsJI9sc/hl7RzMW/W+Jl4rUYfCaVcAWvRyz0/DfKAQIBplEYczPf3tih0jIU8u5daILaiULEVCqz5QJMSBHm0zONKcqp2PpMffk4ccoPv++P3/bNa0ktuf+sfwml2IE+IzeUY7R5gOZP4T+uIn6up/wDibeT5x7Hdfpi5TyAJt29Iw5emi+3bf6Yybi+g/htPsDanVEIAFJuY8wtqBBPy+uOVOsGSwR9XBaoD27JJuNvzwR/hFP7/AMY4cqPQfvfDtcV92P4fTM5nEeodTQzesgDtAAPr9ziGjkYnYk8XC/52xqjklA4P9vTCORHt9Pt+uNVr7VVC+FguDI5nJEkGGPBh4P8A5QeBziTLdPKmygAjkGfrvNvW+NU2TA4H79cL+E9P39sX8S2qon4OHNgGjRcRCoBAFi0W4g8fni2c3Wt8ojjR/kzgoMoO1sdbK9r/AKYyeonyjTyIoEZrMVnXSYFwfKNJse4aY9MMoCqgcKEGsEMfDUtBEG+/098GGyvt9o3+uGij+v7vOBTSW1LA/IjdmbzfQ3q1FqO7awABFtgB+kDElbo7MIZuI9vW539caHwPW30+vpjho/vjvjRa8sfIXw2muhl3+E5iXaxmf2NsWavQi3zOZ32HH2wfFHkR9u+30xw0u367+mH58n1BeH010M2vwzfy1GUX2BAvvzHH5Yky/QGQ/wDWJ7qwDA/c24/LB5FmbfkeDB49scFI37RPIt7b4b15tU2Hw+n2AtX4dRoPyxtoXQL7zFz+eOv8Njmq4gyIEX7zvq9cGKag2/vJ/f54cQPqe4/4/f5Ynzp9x/D6fYFf7FMTXqbzEAzPcm5++Jv9usPOTG0jb/y29IxdkAR98OUgjkTtx9YjfB5smS/Dab6FH/ZKRuztPv8ApfbCxfYD3+p/xhYrzJ/Mn4bT7ButkCZkgcWB72IsbYa2RaYm42MxH0A/tji5u67xfgdpibRv2++JkzY8xWx5B/f/ABxjgfmrhjtkC9Pa0sAfS/8Af9+mI6nSWiFdZ9/zjb99sWqmc9wY/t6bnHKeasbR95HoLWvx+t8CWuG9g/8A2erF3JgTaI+4Fj+5NsPXprT+IiASZj9DJP0xbfMRMTBBvJP95nHf4172vH9Qnf8Av9OcVWsuw/MZSp5NxupMdov25OHnKsIhfWCu/ob+2LRrsBcMSOLGfuQP39u0s8eRFxvvz+7Yzfm9kPzCn/EMJhP/AAmT64ZSqlhZCxJkkLbv7bz7/lgmuZNj/f2mBOEaoFwRzc+nr9v84je10K3sE1axmGWJvdf3+yMJmEfhsI4J+nJwY/iSTaPTEZqL+ILxeBebz39frhrUlxQ1N9gYtRRtA7bX/P646xVeAAe9rmNrj9xfBNK//bEc2A/WccFS4ISD6RP7GH5ku33Fv+QODpH+edrwb9sTlhtA+/8Ai4/LFnxln5L+q/5wwVLiFAn8vthOUn/r9w3lcBbiDP15x1VXEgrnhZB9ASePW37th4bmy37fXeP3vhOcl0Hu+RGQg3n1g/8ArCLoNvfi31/z2wqjx/T9gf7+mG6+PS8QD3tz9cCcnkVjdI/pPvx97YUD3mO375w+nVEXWYjdYP0/f0wmqTsCJ40ken6zfGm58NBvIzS/P++GaBaRPaBf9j/OJy14AIvvH9vrc4czgmPUH5vp684e/A9xUWl6b7G1vsO5xzwY9I4n9n6YteG0Wj7dogTf9zhq0JkkjsYG9/bCWsqyG4rLG1943vHv/wC9sdja0f3/AON9sS08uDcXA7j9wffD0pxxPO8Dm4I3sffbF70PcV1J2iR3I7+m0YTVCZJ24xIaIPEfY2OxvzPf7946iRckEjv2+gsLC/8Ag4E08oNxGQCZiCR2n1iPphq0YN+95/f98SMsjni8GL78/v6YaqAEE+8SDvwOP/eLsdibLgAxPobx6en3wxaF9vX2m1xPpzbD3p73IjeBeDtz/n8sOV7WufWD+/fDvArFToqRdfyn17YWI3H19Q0A/deNvphYYFoV3gSDIHykjV/4CY5uRaMSLmocq3Pbze20gTaZP1HIxXZy66iyiBuRH0/T/wB4S1NIgkAiLHbbg3k7e84tyMKfYvjMEWjgxaB6GZEDHXq87R6iTwLjbFStV0gG3cNcTxJGkW9MTKpBLGGX8PyxftBLR6kck2xO/oOiVs3a/JvJBj2MQee+/wBMcTMXNip3sZ532Ege9r9sVwsNEgRwWUspNhMmZ9YFp+sjgutmFvLYDtNpJJsRwN9t8PcgUWSmsGtF/W0+sj9x3xynXWSJUyJ/ODY8x7G+I6VcGIkBfa8COT9vf0w0UTq1D2sLAHcCASTc7kj+6bTQ9vcsivMLpJkQdI/L0x3SZ+ZhvPm37b8b2O18cLwoUE2gNJJM+/eBMHefbECVAPlC3mCY8xJtA4HFzzHGM7S6FbSwitP4pBBudo9hG2OtWPBI+hgibb7jm3bEFEEAyZI/7ZHvqFudvc9hhysSF95UQ14F/wAfG8H33wq5Cu5OZXZhF5mAYmDv++2OFjHsYm5HaT6jbicVnzIkkeUjY2kD6be8/rOHUswCAC3mAgx3FjM2C7X784lrrQUWWzLGPy7e9xP1uPfEPincm0e259/zP3w2rcG8A28szNpN7ff12xzwAD+GRyTMTE7Gb/8AHphrahbSRKxO0d7YarXkAepO1vWNrb+nbHUET67eaYkTAvMDjENMGGB1NPeJHIECCJH73wtxW0tJU7/p33G37jD2PaI3E7H2t+5xWotpkKCdhva0AEew2iP74TVCs95kA335M8YhptYBpdCwtSYuPX987/rjr1DPpb0tH0j6/fFY5idy0RtctvqkSNj7iJGHswN2vYQG33kn6DuR3GFsS6A0dqPfj25n7AfacdWqRciR9h+fr+mIhbVY8WYzqiIIv/z78ITEwREQIFpm/mgjYX9Dc4TVrgKvgkQm/wDfj/Hv7W78ZvVh6AGZP0mLYaoBAkztEf8Abz80R7QbcY5UUgDbe8evM7D93xG2mJIfrHM+tjuLC89h6n0x2m2ozEdpIm2GVwbaSQfuNr8jcdjhUhYAEbRBv6cGSfckyPSzXHzBIcyQRt2kG1vf/nEYy4i0mJ2jnabf4wzSQoVXGpSZJGonUOxi1+DP2xICQPM0jmRNh9Lfv6PMeoU4kbU/wySe28mONux/5wlRRvO5tYyB9PX9zhzZiSGWSsxaxPMXuf8AGK7hjq1Rpg94vzLQPpi05dS4pk5MtxsDcRPbiZnmDhMkgmLglbgyZ7BZjeNh7YjapBEiB+EXg2vYiLTf3+/fHZgsKIDQTBiwkfhgniLT+tKyhhXsqnudXPO42wsdpV7eYid+0TeDHI74WHa7fkpNg+nmSph5BNxDSPKAG4tvHG/1wRVtJLbwY16mBnfTHJvubY5hY3nFWvmc6fcjolajIvngtu0HVvGxsLG1/l7EYf4CtqGi9M6Wvqkbn5jYfKRE77C+FhYbxddhSFlMsAYM7kEwFnkCAx/P/jEeUqSSQtmsamo7AxZDtuY+thYYWFjO27spLI3qtGsTTelU0DV5gRJtNxcgb7X47RjlHNOwkknzXKxvMEXiRPJ+3dYWGpemuw9ijJUXKtFVeWYQoMTqJIPeIFibY6rACzRqHrPfe5HER67Y7hY5pSazZLb30RVqFwJBjvqmZ33IMmf+dsMTXbUpAjSRqmDG06vMN52nHcLGm91ZtWaOx/1E8xZCARPlB2sZ1fuxwvGACgXFlMkjeAIF+4Ha+FhYolE+WplRab8W5MLJsN7bHETZvUrkmytBOkTYeYCOPeScLCxly22Lam6HUHLkQFKgSdQF9x8thb844w4MACxGjTuDsduFJANxt6fTuFgrNGklQkeGJYsVHlN5XgjyzAtyBN+IxMjtaDYnkm09gCbT3OFhYmTMm+SDxNUkMY2EAAWEWsLe449scYNpJCm17ECNO/raeBzxhYWKeJbR/wClnPENyQCQVJJufN8s7T/bscNpmRudraSdoJ57RvvtbHMLAla99gWFaJ6FcElVEwZNz7TGw7WJ2FuMONYEkEw0es+Xe/rJ2+2FhYhwTB5RFlHOgG179572gcSfywxqjaNQA0xqtAJEwZv9vpthYWCkmwaSOrXXST5mEhVgxBMDuOduPUYkAhd4JgkFRvvuCb33HbCwsOTrHvoUOGXJnyyADAkeknjjj0+7KoIAU6YabREg2PBIttf3wsLEacnLkmErIWp6SABEBYk3gkySQSOI+n3rjNoAajAlQw1ahKiNpuT2FgTIPEYWFjqhG/t9yt2UipUoO8MHAEfhLKDHMLAn6Y7hYWG5tOh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9157" name="AutoShape 6" descr="data:image/jpeg;base64,/9j/4AAQSkZJRgABAQAAAQABAAD/2wCEAAkGBhQSERQUExQWFRUWGRoaFxgXFhsYGRseGB8eGBgZGx4aHCYeHRkkHBocIC8gIycpLCwsHB8xNTAqNScrLCoBCQoKDgwOGg8PGiwkHyQsLCwsNCwsLiwqLCwsLCosLCktLCwsLCksLCwsLCksLCwsLCwsLCwsLCwsLCwsLCwsLP/AABEIALcBFAMBIgACEQEDEQH/xAAcAAABBQEBAQAAAAAAAAAAAAAFAAIDBAYBBwj/xAA8EAACAQIFAgQEBAUDBAMBAQABAhEDIQAEEjFBBVETImFxBjKBkUKhsfAUI1LB0QcV4TNiovFDcoIkY//EABkBAAMBAQEAAAAAAAAAAAAAAAABAgMEBf/EAC4RAAICAQMCBAUEAwEAAAAAAAABAhEhAxIxQVEEEyLwFGFxobGBwdHxMkKR4f/aAAwDAQACEQMRAD8AEUcl49M65puwO86YIuZ/qBaZPp7450NGRUckVNZgnUo0sJFQMeVnVzcQb2wVyVDXTKh1BiFGoAkmzRJkSTPbfDMlkUoVGTxVRawlZQnYfzBcjdQoi1yTxJ8DTblfRdP3KlCvSd6zSRMzEwhJLG5Chl0oASZcbydUHkYl6M+qro1Ki6l06gSglgSoElYNt5nSO2B9RCwCPFohtUkgbc3i1weLjF9KLUio1AdwTyRuVSQLyB9Cd8RPUb4/8A1HV8ui/wAmkyFW1Eib+bSkEn5rKY2gcC0N6hk0plEqMUUKgqaCZDLIhr6NEBWJYWgTuQQtOtqhQdQ3hJtAMHuYkxvucFM3VNRQiIwqBgWFzMaWiFIEEJyDG4jjo09ZTtNfv+iHjqW63U/AWiuWUMlQSaoBXzHW4AJkwssSCCbEXJxVzfUdRrVGcEo4cIhEkLCAuyNCQX18ngHYCKpXJXyQNaoXMEuagmYuIqErpOkdxE7iajFiwaVLEiF/p4BUeWQTeNzNyIxWr4il8uPsOkWndmIbyodJkBQNix2jTPcqF32xToutMyw5LA7rJbaCbLO30nEbpC02WWa0gS0NEkAjcapBOx/SfLhdWuo3lGmJS7XMWA0zpkwd4PtjjqTeX7rlCUbdEr1GAFVVVCpUwARAH4gNgSYMdyLQMafJlWoVXeoVifNAg3DcCZMxG1zbGd6zly1MVaYKqoIBCrBYGWgRbfY3vbnEGVq66YWIfVx8xWPm3iCQLRub8Y205eXNp/2L6kCVdRDHzgXhr7mwN4PExgjkcyyGxX59eg3Qe1/LwLbz9CzNdLXQSpKeH/VHnO4K6bDad9yMLLUUDaCnmKkFpKzIN4YWb1PEAxjSMZRlyTRYzVLMZ3M0qbG1N1q1LSJWdKgbQNWx3kzfBr4o6Upyyo4eoajKtKiD5g0fhM2gX1cDEfwY1KnnK1INrWqAyMYPmURUWe9tVuAMHOk5UVnbOVLC6UBOkJTB0lrR5niZ7QMehpQTVtlWY2h8H5ill1FeoCiHzEXYKWBIkwGMmSx3wI+JOtrladRKNUiWMk2WeLKmqbAkSAdjYY9D+LupeFQADA6zoDkibiW4hhpvNuDxjxc/CdXO5pwgbwUADMIb10qCR5r7bxe+MpQj5lL6v+AKHTMxQNXx8+XqKR5KSwNRHymoeE9Bfbjf0T4X+MstXVqdOmtA6VBKELqAPmjy+Vo7bzfHKPwzQytBGQq3ieQ60JcBGhrkal0xDEAXNpuMZj4w6MVJzNFGR6bQ8qV1+azWsCLTBufpgbd1/QzWZukqOzarC6kSSdp3gjzC5Em/piPo3i0/5qgGQGI/FBGjSODYCBxHF8MyuTevToVdLN4yjZdU30uPQQDfba84np5ZwvgadDsBqMgFaZYaoP8AU+rSCBsTA8pIzipXlYEkLo1Xx6K1WGkKqqgBk2PbeCZPtHfFStXq69MHSGM+U6ZciSA1lFlvYbnuca6p0umhIpBQ0DVssQQNKG4kEgkjiBzahlL61ULUOljSidZ0tY6hB3EjVuOwxo9Nt5eRmbq5ZqdnXyhgDMEHSdJEex55O+LOczYZQSpVB5WJ0nUW7kqBqkcm02jE79EzBtokSZUtZSbx5Wt8p7fpjtXOZVlqq2XqyGhQalQwRaH8wIiIi9gN5xMYbE1x9RD/AIby1HN5gUJnwlLVwGW7TpVRBkLJct7ILTGDHUVdta6WGi1MwdeoE6agZzqsQLXmIwG6T0LwUTOU6jLVpkhhUaaZV7lWJk6dN5BibjvghmP9QXqZcPRoVBqDBXiV1i8At+Gx2JNxHfHYqirYUW6BelS8ZB/MrFBvdVM6ReSAzam4sB2sDzKk1PDVhU2YJr+UpdmZjAlt+/6YZSzGWCUmrBmqlV/6h8VVKyLC40xbSBxfewnNdWoEkL/LAJA0gaQBGkBYPJPp6TjGc1WCZUF81mzUqoUDMgYJA1stPUSWNNtyB/UBcExzjQ5rrChB4dVaulP/AIynhq0aZZ28okiPNexgMcYynmyisysHBiRZWiCoAiZ3788bYMfDfVQirKFWVv5SQYB06T5BHmgFQxm0x8xOFp62fUJMGVfgZqyrXdlo1CIpqFYAnhajm8NaDbSJNvlw/PGhSy9IZddDDUahaJ1rBcEH8StfSGEQIEE43WbzdZ1ZXAorpJ8yybSQDBt+HY8m8xPmfUfifKUq70lotUpkIrqk6mdCC9RQsBRplNyTpvEX1co8LkdWMy+QRhqOYIJuRLL+QRv1wsBagrOxahkMw9Mmxak5Im8c2vO/OFjGp9vf/Q2hdKSOCZAe06RpZouJMwSJuD2N72p9ScLSU6Qmlw4tAMGLA3AKsZ1G/rE4VXKkFbqEaSARxxqgXBP5H0MTtlBUpN85IMLb5QT5oAEsLk8QZ7Y8mEuEVeKZO2ZB01FYi9gLQSSASNwTIkH64jp1GqHYixA5gSXECbXYmf8AGJDkiiqof5hYkzEWghTuCSRM/hwsxQ8hAjyxcRPA/uvvB9IwlUXtJfYsZA6SpA1EmNN5mOI+314xezmZqJTKrIYkAFRxPnAPrA2BvsOcMymTqI6NT8NyJCsPMCdOorcAN5bxHONBl8mzU0BfyVSI8OCdZGqHqMpIALfL77i2OvRg18n79/IqOMlbpnQQAHIqKu7MB4kEXbVBLCQ03kQN7RilWbw6VRUUtO7mDp1KRcRPEqefWZGqXINSdVY+LSIhPLpaoFM6G06VZwJKWAZS62N8Cev0AjE5cB0ZS40gTTDnSRE2Uk6gCLXmIGOvV01CO7+x028GUySupOo31eS9zfURHMleP8jEuT1lyippIMkSqqdIDC5O8STP3NsW+l9YFNDCXUAKWAMAQQpBXlr72JOH9LzwD+JWEswMyQJNgGIALRFmje3rjhqLr1c/YaWchnLuKlKC7k38NCVJExDFVgbl4EbAmwxmM5SAOomYuNp8oFwAJHuN4ONF0nVeilnqEiTc6AAFAsRAmSSbgD6P6/QqK9RdLfKAGiNUjzHSBEbgbEaY746Zw9KnfyFaop9L6tSqgUnQvs2omGUWLxyYM7EWIPE4fnfh5FrMGL6WJC1It5DO8nU06kggbWBm2Ry3UNNenRC6XYhZLadJfaZMxETvAkxtjS1fjZKBemyCuggaZtG8g31AmCbQZHpjW9ySaElZP1XohpZTxGcLWVwKZBiZWAQbEDSJMj8JxZ6R1M6VphlelTCgXBMKICgMJ4vxf64yXxP8RVczl/E8JhSpkAMVZgurcayokxYCSYO/cH0Lp2czK+JQp69ROzIGMFdXzMLcW5xe2bfpwvyNppBP/Vb4md6tOirSEDAlbKS48wEDaDEb24xtv9PkaiiGqoprVB8pGkLpQVFEG/yaxIG0/XH9F/0qrNWWpn28ObinqEsLzLSQosbRJkxjU/GXUENPL0fGdg7hiyhioCqyhERRrJcAoJP4iSecdG2qb5EjRdGpq/iuEdfGLOAJB0kgJfYKYYwP6jvgD8e9FetQYU3TVIMCSrQJYagsLAUwDA39Y1eQpo1JVZFNZ18wa5DRJX/tgWi0Y6XWo6rrNNSryS0Fo0rCzcC2/I23tVJrI7yeVfCfxv8Awnh081TqKaSwjabaSZAINwoMmb7newxq/h/r+WdwzVVqVHOuo2lgWIA0qJA0qshQPWbkkkhls7lf4mrUYioS2imIlbwHdRe7MNEjhR/UcU+udMoZ6q1OnQ8NqQk1QQrT+FR5SNyZB/7bjEWujBHalfxNTVHCpuW0EIBOq1pgmBsSQFjkYo1PiTLalhao8kAmlp1SZUgkeYEczYGwxD1PpOaqhMqc3SNKo2isyKdYAKlVkiXa3EfbBnr3TQXSncjT5UspC0hAv+HccTpFzxhZcb4GC6fW6p8yupXS/lHmXTcuG1cgHn++Ar553bVItIPm5Xym0Rv/AHxUbNUhIDoxBMwCBAmSTsSFGxn8sXMyzZivRSmpp0yIVijEQoBeoXmGAALWO8SdscXrnj+iaJX+IKvgeAzhaRaXJTUxAAhBq8sExEj74hoZurpHiN5NI8OmCAUB37jzGLC4jjDq3R0pU1q1aqMu2hoZWkSQV3IsDaB5htAwP/jEKeJCALMRGlZFxYDSIB4E98XLdFVLI6JWUVQCSPLIkjcb35m3f6bYa+QF4Usf6mKlZOwUTb1k8G+I3+IPGqIEohPL5igKgwN2IOm4jm59Ri2aPzzbkiRY7gHn0McmMZuDX0IoqZPprI/nQuAGIgk6RySAd/rG3GDVbqCUcylIMskSHMa0L2BYTeBp8t/S5OKK16y0w9BnLAX0g64aR5VuxaxgE7hffCpUQElaGbFdyxevmEKg3JcmVJH/ANQbmB5jGNYXCO5glZP8S/FtRx4CNL0x/MrEEAAkhWubsQPlg8xMWq/C2UamNdEAMCS7VfIWIvJiWXaRIOxtMnDMzkHZUKu3jioPKAhUS5ViogaWi9iBxtiL/YMywLK+pgSAg1ISR811bmDEgj2xk9RSeHz+xS4H9S+Ic5UqFpkcXDW7TK/aMLD8l5UAd/Da8qcpULDuGIsTM3Fu2FjW9T3YDcxnQBBgxB377HuYk/lfYYkoZdVZiWEFTBvabTAEGYgG4E8Y5lEUNpeNAW1wAT7n1tN+J9LtLK6nUbkHU0QNu3Goj3mYvjyIpxaovDaL3VqCFaaJFomTL6j5QgvGgCYi1998DT0ZipY1KakMbBi7SoBjyqBv2O/3wezHTSEao1OnRpwAoqO2vyclgZvIEbQR2uJynScw4bRTAKkkAuBJGxJIABJmx9cdc4S3Yjl++CRlE5il/NpTdFIRh86jcaFDT3GuAYkxImbqWfpvU/lo1JbeVlvJEtMXFxwMPy/Ua9BIFJqY1MoA3N581g3Y8xMSYxQq5l2h3MzvIDGQDz77RfC1GnpqKxkbZMCpOvwgF30ktAIEMwZGBkG4FtxvfDcrm/DbYspDFlY6rmT5p3ILSJ5XDlzCxCEbRNzOxmPc77k4Y2fQgKywVBhk0+a4I1St5uDM7C2+CKm3bZNoizGZ162ZyCxJ2EXiRGw52H6DDDmRJIM73PpBk7xa8iR7RipmsyF0gSzWkAQeTcQQBNu59cUMlmHJYsGCEQFI0lj8xJME6Z0mwvGE9JtWwcnVG0+Gc+KNSWUVGbYtNhJ1NESRpY3O0RIJODnxF8TChSqCmqsq3BjXqEXImSSCLk9hbt5/lOqKLG2wi4m5A9SB/jBZM4WZSp1GRvudgBvwDGwtvjSGtqQvTS99QeDzbN9QH8cazKVDSxHIJB1C4/qkRjf/AAl8c0aJ0soVIOptPm7gkx/+YmI3vgwOoszVlq06THSUAdQ0LILBZBABA4tt2xk+o/DVCrTd1ZqFXUdKwDSjgLHmDEmZFgJgdutaum2stNEm1+PupJW6creLTZamiEEMwiCbkyIKjaNhvin/AKW9IqrRWpRNNpLyjkxYxwtjAF7+2PJWRqdXS2qbieNrkATM72njH0B/p51CimWy9JdQaomrzfKTyVPYkbemOvFqzS/SVep5ylUeWmm6SrJGlgV31OCJQrtBEz6RgDlHqZiq9VHOpRppsBpBJICqNvKokE8GOcSfFxpDMKSQ1IsdV7MdQOmR+EybjacN6V8R0FQIlRdRgQRoS5/CRAQXNif845HPc8gqSCdStnaNHUSdWkFySTEk3JiQIiQDb04yHTerVa58JXJAOkw0DckqBIGqLCOCTacFvirq/h0qg8XU1RCImSTEAi/yiJLC0d98Zb4ap5qrlNKUgKSF9VYKQTrILAtHmNxtcYFH/Ze+4I2PU6+Wy9RVSogcAeZSIEg7cAg/Y3jYYtZX/oroakyHU2qRq3AmZkja3e+4xmOs06NHKn/+JajUzLOzMWUGxdyrSVBMQOcU6iVun02peMlRmAcBAToLSSCW3tB299yMTtTuURpXhGjeolJmfxHQLMv+drgR2i2xMnGa6v8AGilGQtUEiNzLDhbk9uR79sZvNtmGIq1PE8OoZ8ZlZtQBgmZkgFTyNjgp07poIdk1BJAZqiBWYG8KAPKlj7/oSgoZbFwWOjV2qU4odOFZgB5/Ceox1WEsxK8kQABBNsaXKdN6pmWZa7LRVVlVLLM+XzKKYJaywTsJxD07poWnVI00VpqGp1FIBYiwBX8W5HDCLECxs5X4gcg0maGeAAjEqykXANpm06gDYEdzr5kNu7n9Sb6mSz/Tmy+banXenUWCFqIH0OyydBMghjZe1yRvgrSZEeFVEEKAqx7rYW3N/wA8O6j0VqlMljILWC8ERDH1F7SL8470KmWUUswShpuDrA5iz92EfMLEGTeSBzX5ivj8Ang0VfKHw10KSXu5IDAAydQgEi0kECdxe4xW6nmmbTLAhIFxG27CDye5PAMYJZTqbKxAirbSsgmQDssg2Hr3OKnVqy1X8QFUcm4K7j+qfxHv7ATxhvMMPglg+nmDTZmAUDlioMbrIIIEe30vg03W9agOgtBHmtAgDuW0zMTtgDUzY0XZSogbyI5Nza/9X64YpIpzLeUgCGAa5sOYMmTYzp32jFzbjtvkXBdbqSoHKozPKkQxgCCJiOCQQPQ7WmBOqVMuNZBOuZJnzR5fKeYkidr++KP8bqosiahULarsvlJnX+EapAEFtrW2gll6wrZelTqtIWQQwutzYnmxJ4ItyMVLald8DLTdWWoEMtShYCgyNzffkycLGe/g/MxBEMxK6gpMbDc+k/XCxScnmx2y9QWFAC3nUCovcQQGmOeRg30141Kg1oxBYUULInBBJBJhbSNpF7Yz1LqF2B9CokQI5AI7wOOBtgp0L4l8BtJAcNp16uIspEX5j/0Tjk0ZuLSl799TSsljqeflkVKeZqeYihIQCblbNpMAKbbCJkb4qZjPZiiz0hUQNU89RFEBGF9OqdJMpED7RvH1H4xZqzMEpvpXQpeAtOR52UxBqkwLCwUQd5GZRQ7UzCtVJOvUw8oJsVUjUAJsTb5ovjtk74v6k2aCt0mroBqsahdiKaCzMHGpBvp3IGrckHtitqSkCmlSLBnNQgggnaDBFo24vAGHdYbwKiLLRTgpTb8Fo1QDIUmSFBiNtzgTnM2dT1KjmYJDAmWO480TFr7fTClCK9K+4nJdEQ9RoBWhfnjyjfV6THzATHFovIxQpgCNVi4XUx/AB+Fe5Unc+42xZSmdJLkUwgkU1UEuyxJJ1AwQIJsQIgYC5mvWz2cankqbMizpWdRCiAWJMSdjc9saQhJ4RPJpMrUTLOHqjWFViskydUixu08xHHrimnxB45BAC8IDPyqTe0+n2PocAq+UrpVajmgEdU1bhoE6APK3zTYCeBjWdJ+HadHLFG0CtVSRUs1SmJKxJspiPl2wpxil6mH1Mz1vPQdaBWXSBUCiBIJ0tG4+npOCOQ+NqG4RqMrBUNqU6v6bd/bj0xRp/CmjxBVqsCDI8KCpm6FpbVMg2vxfFSr8FuQSj6mmGlCSNyTIY3mx/c6RjpuO2ynK1VmoyHWcvUYEPpk9tMDfk3P1tb6FqVAMICCrc7CSRuJE3H25sMebjoOYpguUZ6az5qZJAjnvYenvitlOqvTlkcqbXnv+Zje2B+HTymNx7Gg+MsmWzSNEEghlMyCAPuI/TBT4NzQakaZa6lQlmjc6gQOQZ45xjKecNeuru7M0iSSSfzMf+8aDoHVUoNUJ2W9xxB31A7T7/nh6sPRtYV6bPXMh8P5U5ceNFVRHz61CkfhEe8xvEzsRjB/G3U+nh1GWyyI1M2dTpBgWBQHS3cE32+snVfiBqlEqPIfDiViDAmLAW3sNthyMQfBHw6oorm8wQ7s48JGuAoJ1VCDAaSIAvsT2h+ZFR7JEL1cF74Z+Bkq03zGedlsp0D5mV/lvuFNxCwxg3Fp0Oay1NKSrlqoRSukLoDBdJkLpJEd7RuZPca/U0WsAihjDzE31Q2rbgrAHGo7xJsdTr/LqiUF1B0qQZCkG8NfYxIm/fk1PE2lFYs0oFdZ/iNNYV8wz0iANVMpTpuv9DUtJOptyddx9sBf4R83Xp0w16rDzf/edTH0A8xOOfGnXg9XSk+EoUaYAMkEmbcAxJHOJPh1LeLVtrjw/DEusHyqSflU7mASRAJAsdotxjumzWL2xs0/S1pZemMuwivRUITIZGCzFQEbox3tqBt3OKvVKS6RoS5EuQRAMnnce0m3G2OdU6fBp1qL66ialKMVAYNAIDQBIIB80Wt64YtKs5WfLKEHSwLeWJ1G6gBeBvG4sMc05ub5X095MWQdNqNTmoWsBF4nmRJ2HuCLXwdHTstnV10xVFdmGorphGJJUxMPtxaDeNiLynS3q02LAuVH8trASJmVURqJHaZN/Q907pWZp5dKtFtRfzPqYc/8A2uI/X3x2aKaw1aJ4J8lkKuXYpWRX8RTDIbOAp1IRbQxWWuCDB8xjGczuS1VWanQsu4RS0RcXAm8SAdtX1xrOr9eRaNBZC1FqUy0ESLQCNdoLEemnVip0rOMQ2ltPmIYyAWjkmDMEQLnY+mHruCaj+AAOQ6E9VZPiKYLAao0aSLEBh5SvPlkx74rrkUBcAOraCy6jKsSSoj8JFhcWMbbnGtXRQoVZlqjw2wiwhQoUEyvf2vjE1evlQq2fxFkki8ydUk+xBixjm+CWyMcAS+CrgLUXyghi2kakggEgySN+LXH1ZSpKodGBkEhakiGEwrabwYkbkWFoN3VKawCp3sVMzyZ7kkGRPrxhmWo1Cq6PMW0gQBPnNzE/L3B9fTHEm5ppIOhb6VkKziTBcyAdRYhDBgQPUjeNzwDi9oDBlkeVNFOVvaYUdixO/f64ky/T3ywc1HncMpghSpm19Ucz+sYjo52ko+YxIgTF5tMC4i8T9MGpNabUZX3YF89GFMKlWuFqKPOAHIk+Y3UiZmZIm+FgVXz9SbUlqC0F6ZY+wJbb2xzHUvEaNYX5Ayug6hIJHN/sAR6iZ45xazWZpq6nSASB5btuLz7Dt7CeBtfOCpLKCAD8qavLzAEyTAPzatt+8uTqwWLjXUIJLEjSASEEyNwJ+h2MY5JabfJppunkM0MjTs48tuCdIkTKifKxHI9sSVKhrvSp1F8QLOl3YqBaPmBDGQJhTBIBnAo5sqR5hqIuSxJtvG1pHf7RiXTaV1SbE6ASZ+bix5m22KhcepE3kS1SJiDwzMTJjmQRMz9fvika5ZmIqFFsFazMGjUCD3BZWHuNuJur9TRUQKUNVeNGkkWjUNtIMxPfDvgzoxqk5qqGZKXmgjk3DmP+7aBcTNhfaCtWSkO6fSzDFsvk8uWWRqeoodiQbMXZdIAmTFrSY5rJ8LZvph8VFbxpRgaaB4D6gIgtI3BDWMweCN70XrzUJLqr6jJC6b6gJCkSLnSIIjy8RjSdSzyrlTVDQHIIABBBFgNx9WkbbY6YTi4vOVyNHkeSpVM3n0bOUhQ8WhNNvDHh1GUzTOmoSHDEwVk27b4O5bLgp4C5YGrTZqTLqOhNTMygFjqI0mxH4Y5nFr4hrHR4TUg+XQaxRrht/MNNGonmA0mysIFhIERnh0+nlqNPMUc4p8QKz0ASwdQZ0mYMiRuOHgjYqTjLgbNH/sCo3h1IDgAwskDUZGprEGAqw0xgt8Pdby9JMxTDIzyICqLgA6rR5QACb+l8eWZn4rzFc+HQFU6phaasz+eCbCSZMGb/AJzjPU+ouhtqVlJJmzTzI9735xUIyWVgUcnutdaVNGrGpTeVWEggkPJMgzZQVI9EicZn4p6NQp0DVehSVqumSEVfNUOoBTBKkSASACAu975un8aVq1N1imrPMtoVZLWLEwApIjzH6xY4Znvh7PZhorVVVFYGRU1gm0FdJ02PJI2G+M5yp+p0vqPdfBmOq5ZErDwiQD+EtqYREm3E3v2OCNKsoAMCGWCJ3GxETeJI5iPWcaXKfDqUgTTCfI0kXNxu3J79uPTGQ6pkwj1aajyghln8IYAxP1GHDVjqYNEri4sL9S6iJlfxQotN94JO3IniOZGDWe+NRUKEKsaRYQqgKIZVH9IjbjbGDrZR2pBwSQrQ3ubL94I98WMuEemEYxNwY+U9/aLHFS0YSST6GSjSwarM9eovS10wDUQyWLNqib6NJAOwEHv6261GvV0NWdUFSIJmoBIJVWhwFMACwibb2OWyXS8yCjqsyTYEAwDHmBjyGLcRjXZrqZ8MUBtq1ETzFlFuAd5M74wlpxhiP8tDjzRnUyT1swEUMdZOoAd/MYuNgCOMejdNr0ytNyNKVANKkBYBWUa3MGPrjI9PoVq1T/8AnCr4ZnxDaGjtEmOIBvF8Hh8HZ5VJFeiZBcqaRTVudtgSewH54jWj5vpT4NNTDpB6mlEmqRZm0lGmATO4EXuRaxiTGDS5SWBbSANUgQATIlrCx7cTOMHkPiTwl/8A6aWkLZatMlkB30uR8sEAFTHaLY0CfE6vTJ1AkqYgjQSTHmtqJvPt9cZQW3E1S/Jmn3Nh/udLLrCKGV/MIIsTe4MSO0YHZTrd30gH8LWtHzRAAB+Y7dzjz3M9QzBYeYNHAA2//O4v++SmQ6rxqMSDyG9jx+/rg1PEajlcXjpRLYW6j06icxTaoW0EsSRY6/KUUmNlUMRtJHpBK51aJRRTYKKa+UL3AtO83O3pjNdWrgjSWJB9TPcEdiDceve+B1LrGgAOSSCQeLgxMb8T998THUlJPCCyHqHUnZ5Ri/lADcKFMkkXgEi4O9t5GK1TMmowDj5bqGgLJB3nYwZvb9cEGiWhd9wTtzPaP+cWMlSAGl9wIkgfUx/e+3vibaJGZ3pj1aAakzSQLSIAk3sIkg3At9cQ5fJPQpHUASt5EQACSJETeDPp34OLmQBuD+723wg4Knci8yIPM9rf4xzbtVcl/QqU+tm+sCCBdbi+xJW57Xv98S5UoWDWPmDbzIknf0I23mPSaNOPF1aRAgXFvQAdx6nBGKYqNqFwoO0Azz72xUXJStlLIzM1fMYE3N7D8sLDdKm8Ez2JwsS9RBSAi/DeXp6WYmQI30A83i2q5EfeLYbUrUdGnSRc7cabliqi0AG4mL4qPnAYElmN7KB3kWMbAcd8RZfIioJGpTLBg2wM6QbSZKwdu9ojHfh5kTXcsJ0l3V/CYEqSCzL5NQGo0wYuwBG532xQrO5B1EgQRKwPMbaQQTeYFtsWekZpF8SnVeo7M+tqak3Y+YqAPKwMEMXAEQZF8EM7lxTipmdJMzTVW/6YH5FiNzeJgREm5JIbMvmcn5EULWWW85YqAFBEqA3nm398bbJdWpZfLaQ76XUeSAAON7zsN95P1zGZ6umhgzSNQv39Bz9fpgN/vqKVLU30AyDsGn6AxY3n+8NKc3gm2broWZIDecCdIC1FBDaifXgab6fyxd651oZZNNVzpU/ywNB1HcSdQJiIsvAg8HIt8cVa/h0snRmqxs2hXqE7wsA6VUWBuYEyLjFjI/6W56tqNdlpAXfU/iVINtlkQBxqHrjVeH7jo7V/1VzTFlo0qRU7Dwi0bmRc+aTN8Z3J1vHqr41WpSpMfO4SY32Ukajqt6djEY9X6Xk5T+Cy6JCMq601kIDBqmo4EMxAIgMDNpE4L5f4Ky61srRWkr/w+tqz6FEhlbQr8MGJ2vAVZtjoUbKUmuDEdH/08o5pmqZXNNlqZUTTFTxK5AuXqBWAQT+DzQf6SYxN1r/T5cplqOWHhVatd2fxKjeGQaYLySJhdEpAIuZ322HVv9PssaxNNmytRyDSqUyQsxDU9OwNtQgqTqMTpx5x8efDfU/FBzJL01sKoPieWY1aElgoBk+Wb4uSfUmzLfEGSo0mV6FYVAR50JLeG03VWgCom0OLmDvuZOlfElWkkCsoBnyEEi9zAO30gflgnX+D6HhaqOY8aPxKd440nYSdpJuSeJpZX/Tyvr/mEBe1MliZ7WgC8zxjnlqaUo1P8BRaq/FxK6Si2EjQf8esbxgLXztXMVSSJZiBAFoABAEdhO0Yiz/SRSeKZcAgkeIBupAIkDcdo9cUzWZREETIme/qNj/gYrT0tNZgioPOWG+n0vK1IkqGsbGTcMDG0ggH2kcTjv8AtGkEP5gw8p4sPbeZsfTAer1Akqe0D5r22M4LdP6sz6qbgQR5TEXFwf7H39MOUZLKKT2y+RUTNimii5MEAydpIkT6j9N4jFmhnW0ytNjadRXUAOT5eBtfk4hGQY2YNOnkercnF2l8f5gBUcUyqWBVAjaTNvLC7GIiLDDatYVg1tyM6V1t8vUMErtqSSLixIG4Ok8XtjaUfiPxWJpmDAJUWn13vt72nAanmMlmVdWbSxgqtSzE21EttG9lJ3t60M58JVR/NyxJgwEDCYv8pJ22NzeccOp5c3UvS/szNu8mnz+XKk1EJPiga1ZV4sW3I0xA9hvjOtFKrKoFkgMuwOqYYAGLGL8z6YhpfFTU9K5qkTpNgylRvDbC4gQfrvAxpstSy2ZpBwAV0hWDOylSmk8biJIPN/XCUJaazwCyyrl6PiBwLEmASGW3Imy6trHiL74aKD0yYQhrmft5YNr2/L0xzJfErUapoUD/ABKsGWlTIAdTqEFXg6hHDRAO/JI1ehpVFF82SlZ3fxAXEqi2GxbzEj13E3k418nqDh3ZNoZnUorEEeadBZZ76iIbcf8AvEnVMgUprLIfFk/hME+Xi4uAZB2til07rn8FmayhnekKa+GKxXUVdYYkgAEawDG+/qcDz1N69TWkpTQyqglTfzNUN5K8iDYYzlppKv6FVFhqJTaZCrqs0kEAapi98P8A4gaBcloi3oJNtp5/d6ytNUNrA1Ne5LCDMdg3obX52wUo0FZ4sWgkiAYsYAAA7fn3xzt1yNUyI51xBefWL8yOODgvmGFmOojeJF/8fXAatltTqNQUMLiDItY/qb+uCdCaQ8zAgbEj7Sf3M4iTjWOQ4ZJ4hI8lM9iI4JvM/wDOIXJLXUiAY3E7fu2LYz4GwvwLnbfbDMxndSGTANrQD9Jm5wKI92SlUzrAkaSYPG35kY7iWmqARIEe3vbbHcL9Pf8A0oxfV9KUzprAsQCpCqqq1miRJ9IEm2wEjFXKVqtRtJJ1R5nBZVE2AHkIW4NgJtuLjGjrdHWuS2oJaQJkwPMwmNREjaTaNoxnqubr5fxKZ8vnBnSCbWsu02A39L8d0ZKSpZYr6sIUehuhVlV0dSxLvVDU2sPl0KzBfUqJmd4xL/FpmGqDMApWRfIDBpxcsQQQIvO3EiIjFPKHNaoAqITAU1CI7SQuw427W72fiD4czCpqNWjUbTAKjRq/rWYtvY8zxfCV36mhN30BXSenJnatR31CjSgKoIBMcSfS5i5ni5wcrVyy6GphNPyhFJ0qBHlkxAHrcweMVejddoZfL+AUamYOvUBLk7ybGOBvYASYnE9b4npVQEYwdKjUDBJEgj+lUv8ALBj9alKTbSTpcCZb6P12lQrGpRpinWcKjkGAR/UZB3sTBBNpvfBvNfERqDT4pMQG3AaDOoxcItwLgnYRjH9N+EM1XqaFGm4B1vESCRJg9rxPpi71D4aq0CtNlcOqEuCQV/7nWBOiALmSLTGFLTlW7cBqsh8VvlqPh0dEMYDRHmII1GLkwur12kb4qdM+OFytSpVaoXd/NULQSxIAFlAgAAAD9Zk4LqD1fG8FHAIN2WQsC3N+Y278ScE8r8IDTUZ2atpCmQzOsse6QoIuJmP7NQlhym/0HWA513/VbNZpWWgvhpyRp4hrs0w0xAW43xTq/GnUqiI1Sl4yRAICtvBEhIYmw3GBvS/ht8w3g05AVajQwt5QSAIN2MGx7G5xby716LaAjAKPOsE6YbSSLW4ETHti9Rzawr+tiZBl/iynUq1GqJ4bu4LSIVSqqnyzNwon2vgsnX6FJJLFvF1BVow7TFiq/LMiSCP8YE9c+GkNIvXrCiJL0xpLswcamVZIYQ88R5sYWnnWpuwRjpmATExPMcxgj4eM3f2CwtUyzuZqVNMEnT8zktMsx2DH9gYkGVokEGSLyST9doBv+uIFy1dwCqSp2L+XV6gG5H/OO53otVKesOXOuCiq0iV1api4kwMdFriyXFsrdTylMLKE+omZHf0vaPUYiybM50zJIMSfv+/TFqrlCRFRWp+WQpkE8cjvgbl67IQQLi/fGsco2qjS5TqLGzSV0zv2sYETPMTE45l/hqtUR3p09SCPPKgf/ktAINjtzFr4Apn6m9hfUe177bRj0r4Z+IqZoUqDRyNrEyWAPM745ddy0lcETHHPB52+aakxp1FgixVhe97g3Fu30740HQfip6flB1IDZXMx2ht4P1G+NxVq02cA0lYARdQbci42iLYy3xN8M0v+pSUUDcyPkbv5ZhTc3FrG1sY+fp6vpnHki0uC1nfi6hW/lVKZKEC2mVveR9TIIi+M30vprPUqgMyUVJWTJ1beQNe8EEGDYieMUM5kXox4hDISLgzB7RY8YM9NzS1KYVT5ltBvN7HeQe2NFpx0ovy+H7sHjIQbpC+JSWnUNTwgxChALNZgSL7CZIM7xeMOzdSq4eWkICeDAvyTqtG3GKmXqvTbUogmZmQLdxuB/bF/I1wz76dbeeTIsCPzBi473GMZbupLvqNyWSpVyuukSVveG1EkQN40jn6e+C1Pow0sX8lrC8LB3AnmBv64mo9HHiagRtEGCoA+UAaY+W39sQ9U67/M0qYAmSR2GMJzcsQAHNkWlVLEsCTJgRyCSIY8c2nEuczXgaZh3jmARH+Pz9cVRng25M324AjkTwMQ/wC4iZMX22knkxH5H/1ahJ/5FUE6dWo41SSRe3f19R64I0ursAFYD6qSLbmCIEAbf8YD5XOJJLtpXf197wTO/wC4x2jnqZ7ER+Iagb3kztfaPvgjDPAmgz/GeIP5QA5vEEelpEx64mywYGW0yPTbuJt/fA/+PBAOnSptuCo9xv6bdsJ+pkWkG3BFvTvx7b74vYxfIKHMD/8AzPeYH9sLAZOpDiI9Y/vuMLGb0XYUwblMtVqM3hsCbgqzooBFwJYgEgHuf7AvnP8ATmjUpl2zL+OBLtpUrNpAWAYFxZotMicW8hlqa2BPlmEUwszEke0nBPp2UDjVOkgOAItaBP7vi46zv0I6vLijz/JdcrZaUzOXasiyodDB5EyJDC0+aPfFnL/FKVnUCFRagYmpBaIZQk7RcG4mwM7yX+Kst/DL5P5j1EJJBjQAIY2O1zf05wGzXwdlgC71VRFAgghVqWEQZYzzKg7ycEdr/wAo032/gmWMB/qfxb03QgIFQqZ0BNSzzJYEEnaZ+uM31jL5aqjugpI2nUvhoEE76dK91/EdjGI+t/DuVpUS9MwQAdXiB1ltl+YQb/JBPrgJ0H4meg3kUPFwYMiefKfrBkY6NOFrdC/1wS07Nz8H/wCodSin/T8UAKGM3CrADRHC83uNsT/EfxNUZWqqadQgM2u8qE03CssFW1BNJEGYPMYPJ9S0VzWYKuoklTAnVcwNhG4m0xiz1frKVwKdGVMQ9TUQCpIaGEXggHvbBKEtyS45HWTV/B/w0VoLnKjqz1rhWUEkHVEMbq1g28GbxuNRVooHr+daZITSJDgyrGfJqAaQfMI09hOPP+ldZp0QEFR/DX5dIlh97Rb6TzibM/G6oRChmAgMRBAEEfKZ4/XGTc5T/wAR13PT+gMSdYRUdSU8saammRqBK6gxFxJgg4tUOl0pAqBV1031FYX5Ss3FmtJO9y20Y8u6H/qayktpDXnfSew4MWwO+MP9SamYGgAILzBkkG5BPb0AGOjTc6pxyDS5AXxRnzVzNbTUY0w7eHN/LPl/KL+gxa+BPh1a7NUqAlUI07ESLmxIDRK2mL7YJfCPwb4gTM19iQUpFfmAIGp5sFM2Xc+0TrXKPUIgIqi6rCCRe2mAFmfKPU4z1/EKEdkeSKQ3NGkDVLxIEAESfKL9yObA9r4rUWpM8hpuCZj+kC4N43/4wzquaZ6TBachQ0GIgWkA2n5djtM8wZ26eXYo40xcAyGWdIBE3DXB9DjzZqo3bo0ir4AnxU5qkUypBQ2c2BBEnTIkjzKPcHeJxiVypBbc35+hP9sbn4holSiNVLgEkalWRa5lAJmI2+vbP5rLqWlTzH5C/wCv0jHpeFklpqjTYDHy124hJ/MD9Dgp0iqEcMxtrJvHKkb7c4jzVO9Te6CPYMv9hixkKKkwQGiGExYif7Y21JenJDXIepdUIiGiJm9u42Ftr4nzWb8SCyg+WBciAbybmTH6/cfUyyhAdJE/LaTYwSI235tt6YctfMBdLUyQSP8AGw9Y55H04dqfBg4sgzHRxXSCVRQLzCmxiQY25+uMouWWlV0szRfTUW0jgwfzHb89YuSraYVYUteLMI4OrYGdwDip8V9KSjl1V4WqSppqCLrcFo72AJ4sNt+rRnT23yNRdDa1KpSQM41IYMkw0kTe8DY3Gx+uLdemvhJUonVNpFmG1iIA73GA2S6zUZRQ/GsAltwF4EkC0+8e2J1arQc7EEy1MKUgkxIBJEAi0xzHo3B/r+SnTwE6nVmVRodp2Ik7QSbESDeL3tislRWYhi03ImwuQLxaZv8AT1w0Z6jLS3hNEkFJ2/pki/pc774rlqRYnxlYgQFcFRyfoOeOMTGKXT7E+Wydken5tQ0k/KrGT6bfnPbENWh+Mi2n1tBAYnmJI7+mLCdPMKzPrEj/AKbWHaIFj9Cf1w80jSp621Enyqpcix+aRa322wb1wUoMq1Mu7tHl07yGXYkX39f1xaPSXQltgv4yYnuQJ8sDeT7Yrf7o1WAdQVfw011EcXAiYIwWyGcLgkt5WYgKwt5bFbmVaQfpFsDbXIN4Iun50aLlCV3UTJBi88XJNuRsMTVSy+YLI5IEyCTIB3Nh+vrilnsstMwQxBMgD5bcaiBa4PYjvgwtbguYG4i+mI2kCJPrvietk3XQqGsEJXym55AAkzAvthYd/Gvxo5vK3ub3IM++FgpibIMr1nNU1UU6iLE/NSRxvMgkSPufph1TP1qg01a1Z1JllQpTUkmT8qExPr+mNKMstoT2/Z2/PHDkVtIBt6D25/xY45fNfY91aEEY81syjscu7U5Gkan1EDsPILXn9zgavQHmahL+9v0O3MTHpj0I5VQJhfqAB9D/AI/LDKeXU30gdht+n9zil4iaWEg+G03yYTK9DYOWfWVgACk+gztJLK+95EASeNsX6HTKX/yUq1QTYfxAUf8AjSBn1tjX/wAIpG1u9tvthHJqPyvHfm39pxMvEzZS8NpLoYPPdAR2bw6ZRSsANU1lWmZmBIi0Geb7RVqfC7kQCB9APvGPRv4VB7/b2wv4NLiZIj6fb984peL1ES/CaTMDkvhnSv8AMYsfR2Ue23fFqh0GkrhjSLrFw1TVebcAfecbP+DXsJI9sc/hl7RzMW/W+Jl4rUYfCaVcAWvRyz0/DfKAQIBplEYczPf3tih0jIU8u5daILaiULEVCqz5QJMSBHm0zONKcqp2PpMffk4ccoPv++P3/bNa0ktuf+sfwml2IE+IzeUY7R5gOZP4T+uIn6up/wDibeT5x7Hdfpi5TyAJt29Iw5emi+3bf6Yybi+g/htPsDanVEIAFJuY8wtqBBPy+uOVOsGSwR9XBaoD27JJuNvzwR/hFP7/AMY4cqPQfvfDtcV92P4fTM5nEeodTQzesgDtAAPr9ziGjkYnYk8XC/52xqjklA4P9vTCORHt9Pt+uNVr7VVC+FguDI5nJEkGGPBh4P8A5QeBziTLdPKmygAjkGfrvNvW+NU2TA4H79cL+E9P39sX8S2qon4OHNgGjRcRCoBAFi0W4g8fni2c3Wt8ojjR/kzgoMoO1sdbK9r/AKYyeonyjTyIoEZrMVnXSYFwfKNJse4aY9MMoCqgcKEGsEMfDUtBEG+/098GGyvt9o3+uGij+v7vOBTSW1LA/IjdmbzfQ3q1FqO7awABFtgB+kDElbo7MIZuI9vW539caHwPW30+vpjho/vjvjRa8sfIXw2muhl3+E5iXaxmf2NsWavQi3zOZ32HH2wfFHkR9u+30xw0u367+mH58n1BeH010M2vwzfy1GUX2BAvvzHH5Yky/QGQ/wDWJ7qwDA/c24/LB5FmbfkeDB49scFI37RPIt7b4b15tU2Hw+n2AtX4dRoPyxtoXQL7zFz+eOv8Njmq4gyIEX7zvq9cGKag2/vJ/f54cQPqe4/4/f5Ynzp9x/D6fYFf7FMTXqbzEAzPcm5++Jv9usPOTG0jb/y29IxdkAR98OUgjkTtx9YjfB5smS/Dab6FH/ZKRuztPv8ApfbCxfYD3+p/xhYrzJ/Mn4bT7ButkCZkgcWB72IsbYa2RaYm42MxH0A/tji5u67xfgdpibRv2++JkzY8xWx5B/f/ABxjgfmrhjtkC9Pa0sAfS/8Af9+mI6nSWiFdZ9/zjb99sWqmc9wY/t6bnHKeasbR95HoLWvx+t8CWuG9g/8A2erF3JgTaI+4Fj+5NsPXprT+IiASZj9DJP0xbfMRMTBBvJP95nHf4172vH9Qnf8Av9OcVWsuw/MZSp5NxupMdov25OHnKsIhfWCu/ob+2LRrsBcMSOLGfuQP39u0s8eRFxvvz+7Yzfm9kPzCn/EMJhP/AAmT64ZSqlhZCxJkkLbv7bz7/lgmuZNj/f2mBOEaoFwRzc+nr9v84je10K3sE1axmGWJvdf3+yMJmEfhsI4J+nJwY/iSTaPTEZqL+ILxeBebz39frhrUlxQ1N9gYtRRtA7bX/P646xVeAAe9rmNrj9xfBNK//bEc2A/WccFS4ISD6RP7GH5ku33Fv+QODpH+edrwb9sTlhtA+/8Ai4/LFnxln5L+q/5wwVLiFAn8vthOUn/r9w3lcBbiDP15x1VXEgrnhZB9ASePW37th4bmy37fXeP3vhOcl0Hu+RGQg3n1g/8ArCLoNvfi31/z2wqjx/T9gf7+mG6+PS8QD3tz9cCcnkVjdI/pPvx97YUD3mO375w+nVEXWYjdYP0/f0wmqTsCJ40ken6zfGm58NBvIzS/P++GaBaRPaBf9j/OJy14AIvvH9vrc4czgmPUH5vp684e/A9xUWl6b7G1vsO5xzwY9I4n9n6YteG0Wj7dogTf9zhq0JkkjsYG9/bCWsqyG4rLG1943vHv/wC9sdja0f3/AON9sS08uDcXA7j9wffD0pxxPO8Dm4I3sffbF70PcV1J2iR3I7+m0YTVCZJ24xIaIPEfY2OxvzPf7946iRckEjv2+gsLC/8Ag4E08oNxGQCZiCR2n1iPphq0YN+95/f98SMsjni8GL78/v6YaqAEE+8SDvwOP/eLsdibLgAxPobx6en3wxaF9vX2m1xPpzbD3p73IjeBeDtz/n8sOV7WufWD+/fDvArFToqRdfyn17YWI3H19Q0A/deNvphYYFoV3gSDIHykjV/4CY5uRaMSLmocq3Pbze20gTaZP1HIxXZy66iyiBuRH0/T/wB4S1NIgkAiLHbbg3k7e84tyMKfYvjMEWjgxaB6GZEDHXq87R6iTwLjbFStV0gG3cNcTxJGkW9MTKpBLGGX8PyxftBLR6kck2xO/oOiVs3a/JvJBj2MQee+/wBMcTMXNip3sZ532Ege9r9sVwsNEgRwWUspNhMmZ9YFp+sjgutmFvLYDtNpJJsRwN9t8PcgUWSmsGtF/W0+sj9x3xynXWSJUyJ/ODY8x7G+I6VcGIkBfa8COT9vf0w0UTq1D2sLAHcCASTc7kj+6bTQ9vcsivMLpJkQdI/L0x3SZ+ZhvPm37b8b2O18cLwoUE2gNJJM+/eBMHefbECVAPlC3mCY8xJtA4HFzzHGM7S6FbSwitP4pBBudo9hG2OtWPBI+hgibb7jm3bEFEEAyZI/7ZHvqFudvc9hhysSF95UQ14F/wAfG8H33wq5Cu5OZXZhF5mAYmDv++2OFjHsYm5HaT6jbicVnzIkkeUjY2kD6be8/rOHUswCAC3mAgx3FjM2C7X784lrrQUWWzLGPy7e9xP1uPfEPincm0e259/zP3w2rcG8A28szNpN7ff12xzwAD+GRyTMTE7Gb/8AHphrahbSRKxO0d7YarXkAepO1vWNrb+nbHUET67eaYkTAvMDjENMGGB1NPeJHIECCJH73wtxW0tJU7/p33G37jD2PaI3E7H2t+5xWotpkKCdhva0AEew2iP74TVCs95kA335M8YhptYBpdCwtSYuPX987/rjr1DPpb0tH0j6/fFY5idy0RtctvqkSNj7iJGHswN2vYQG33kn6DuR3GFsS6A0dqPfj25n7AfacdWqRciR9h+fr+mIhbVY8WYzqiIIv/z78ITEwREQIFpm/mgjYX9Dc4TVrgKvgkQm/wDfj/Hv7W78ZvVh6AGZP0mLYaoBAkztEf8Abz80R7QbcY5UUgDbe8evM7D93xG2mJIfrHM+tjuLC89h6n0x2m2ozEdpIm2GVwbaSQfuNr8jcdjhUhYAEbRBv6cGSfckyPSzXHzBIcyQRt2kG1vf/nEYy4i0mJ2jnabf4wzSQoVXGpSZJGonUOxi1+DP2xICQPM0jmRNh9Lfv6PMeoU4kbU/wySe28mONux/5wlRRvO5tYyB9PX9zhzZiSGWSsxaxPMXuf8AGK7hjq1Rpg94vzLQPpi05dS4pk5MtxsDcRPbiZnmDhMkgmLglbgyZ7BZjeNh7YjapBEiB+EXg2vYiLTf3+/fHZgsKIDQTBiwkfhgniLT+tKyhhXsqnudXPO42wsdpV7eYid+0TeDHI74WHa7fkpNg+nmSph5BNxDSPKAG4tvHG/1wRVtJLbwY16mBnfTHJvubY5hY3nFWvmc6fcjolajIvngtu0HVvGxsLG1/l7EYf4CtqGi9M6Wvqkbn5jYfKRE77C+FhYbxddhSFlMsAYM7kEwFnkCAx/P/jEeUqSSQtmsamo7AxZDtuY+thYYWFjO27spLI3qtGsTTelU0DV5gRJtNxcgb7X47RjlHNOwkknzXKxvMEXiRPJ+3dYWGpemuw9ijJUXKtFVeWYQoMTqJIPeIFibY6rACzRqHrPfe5HER67Y7hY5pSazZLb30RVqFwJBjvqmZ33IMmf+dsMTXbUpAjSRqmDG06vMN52nHcLGm91ZtWaOx/1E8xZCARPlB2sZ1fuxwvGACgXFlMkjeAIF+4Ha+FhYolE+WplRab8W5MLJsN7bHETZvUrkmytBOkTYeYCOPeScLCxly22Lam6HUHLkQFKgSdQF9x8thb844w4MACxGjTuDsduFJANxt6fTuFgrNGklQkeGJYsVHlN5XgjyzAtyBN+IxMjtaDYnkm09gCbT3OFhYmTMm+SDxNUkMY2EAAWEWsLe449scYNpJCm17ECNO/raeBzxhYWKeJbR/wClnPENyQCQVJJufN8s7T/bscNpmRudraSdoJ57RvvtbHMLAla99gWFaJ6FcElVEwZNz7TGw7WJ2FuMONYEkEw0es+Xe/rJ2+2FhYhwTB5RFlHOgG179572gcSfywxqjaNQA0xqtAJEwZv9vpthYWCkmwaSOrXXST5mEhVgxBMDuOduPUYkAhd4JgkFRvvuCb33HbCwsOTrHvoUOGXJnyyADAkeknjjj0+7KoIAU6YabREg2PBIttf3wsLEacnLkmErIWp6SABEBYk3gkySQSOI+n3rjNoAajAlQw1ahKiNpuT2FgTIPEYWFjqhG/t9yt2UipUoO8MHAEfhLKDHMLAn6Y7hYWG5tOh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49158" name="Picture 8" descr="http://1qip1.com/uploads/1277874793_d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63"/>
            <a:ext cx="2776538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10" descr="http://www.usiter.com/uploads/20120324/bereza+derevya+bereza+letom+berezovaya+rosha+685825034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643063"/>
            <a:ext cx="1714500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2" descr="http://upload.wikimedia.org/wikipedia/commons/8/81/Picea_abi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1571625"/>
            <a:ext cx="13938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4" descr="http://www.stroim-dachi.ru/gal/hous/sos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1500188"/>
            <a:ext cx="15859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6" descr="https://encrypted-tbn3.gstatic.com/images?q=tbn:ANd9GcSSpZ3Hj8f4QwufZvHohPDmRMynVcTV8DFd1O_yWhLfT5HO-N1FGGctSWC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929188"/>
            <a:ext cx="23717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8" descr="http://www.veststroi.ru/images/posadka/listvennie/caragana/arborescens_pendula/caragana_arborescens_pendu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4929188"/>
            <a:ext cx="23637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22" descr="http://correct-food.com/images/stories/ARCHIVES/-Vegetable/4/goroh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50" y="4929188"/>
            <a:ext cx="2571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88913"/>
            <a:ext cx="8715375" cy="1454150"/>
          </a:xfrm>
        </p:spPr>
        <p:txBody>
          <a:bodyPr/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Дерева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— багаторічні рослини з дерев'янистими надземними частинами, чітко вираженим одним стовбуром, не нижче 2 м висоти</a:t>
            </a:r>
          </a:p>
          <a:p>
            <a:endParaRPr lang="ru-RU" sz="2400" dirty="0" smtClean="0"/>
          </a:p>
        </p:txBody>
      </p:sp>
      <p:pic>
        <p:nvPicPr>
          <p:cNvPr id="4" name="Рисунок 3" descr="forest_fog_tre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60525"/>
            <a:ext cx="671512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43063"/>
            <a:ext cx="7558088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orest_trees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1714500"/>
            <a:ext cx="6596062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929688" cy="1628775"/>
          </a:xfrm>
        </p:spPr>
        <p:txBody>
          <a:bodyPr/>
          <a:lstStyle/>
          <a:p>
            <a:r>
              <a:rPr lang="uk-UA" sz="4400" b="1" dirty="0" smtClean="0"/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Кущі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— багаторічні рослини, що не мають яскраво вираженого стовбура: кущення починається від самої землі. Тому утворюється кілька рівноцінних стовбурів.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</p:txBody>
      </p:sp>
      <p:pic>
        <p:nvPicPr>
          <p:cNvPr id="4" name="Рисунок 3" descr="0_dc7a_d0f98d0c_orig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85938"/>
            <a:ext cx="621506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endrarii_attach_large_image_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571625"/>
            <a:ext cx="6508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F05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950" y="1500188"/>
            <a:ext cx="53530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88913"/>
            <a:ext cx="8605868" cy="4670425"/>
          </a:xfrm>
        </p:spPr>
        <p:txBody>
          <a:bodyPr/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Кущики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схожі з кущами, але низькі, не вищі за 50см.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4" name="Рисунок 3" descr="ena_126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286000"/>
            <a:ext cx="444817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na_33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286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nc_80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571625"/>
            <a:ext cx="6667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Напівкущі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відрізняються від кущиків тим, що у них дерев'яніють тільки нижні частини пагонів, верхні часто відмирають.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</p:txBody>
      </p:sp>
      <p:pic>
        <p:nvPicPr>
          <p:cNvPr id="44034" name="Рисунок 4" descr="z_30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214563"/>
            <a:ext cx="559593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Rubus_caesius_L.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14750"/>
            <a:ext cx="421481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2"/>
          <p:cNvSpPr>
            <a:spLocks noGrp="1"/>
          </p:cNvSpPr>
          <p:nvPr>
            <p:ph idx="4294967295"/>
          </p:nvPr>
        </p:nvSpPr>
        <p:spPr>
          <a:xfrm>
            <a:off x="357188" y="428625"/>
            <a:ext cx="8229600" cy="4525963"/>
          </a:xfrm>
        </p:spPr>
        <p:txBody>
          <a:bodyPr/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Ліани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— рослини зі стеблами, що в'ються і чіпляються за опору.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</p:txBody>
      </p:sp>
      <p:pic>
        <p:nvPicPr>
          <p:cNvPr id="4" name="Рисунок 3" descr="0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rast_lian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071688"/>
            <a:ext cx="2847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.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285875"/>
            <a:ext cx="3843338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2"/>
          <p:cNvSpPr>
            <a:spLocks noGrp="1"/>
          </p:cNvSpPr>
          <p:nvPr>
            <p:ph idx="4294967295"/>
          </p:nvPr>
        </p:nvSpPr>
        <p:spPr>
          <a:xfrm>
            <a:off x="214313" y="214313"/>
            <a:ext cx="8715375" cy="1714500"/>
          </a:xfrm>
        </p:spPr>
        <p:txBody>
          <a:bodyPr/>
          <a:lstStyle/>
          <a:p>
            <a:r>
              <a:rPr lang="uk-UA" sz="2400" b="1" smtClean="0"/>
              <a:t>Сукуленти</a:t>
            </a:r>
            <a:r>
              <a:rPr lang="uk-UA" sz="2400" smtClean="0"/>
              <a:t> — багаторічні рослини з соковитими стеблами і листками, що містять запаси води.</a:t>
            </a:r>
            <a:endParaRPr lang="ru-RU" sz="2400" smtClean="0"/>
          </a:p>
          <a:p>
            <a:endParaRPr lang="ru-RU" sz="2400" smtClean="0"/>
          </a:p>
        </p:txBody>
      </p:sp>
      <p:pic>
        <p:nvPicPr>
          <p:cNvPr id="4" name="Рисунок 3" descr="1-we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000250"/>
            <a:ext cx="4572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N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732088"/>
            <a:ext cx="5500687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cheveri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500188"/>
            <a:ext cx="36115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0117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3429000"/>
            <a:ext cx="321151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onophutum gratum cf.albifloru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1963738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9144000" cy="4525962"/>
          </a:xfrm>
        </p:spPr>
        <p:txBody>
          <a:bodyPr/>
          <a:lstStyle/>
          <a:p>
            <a:r>
              <a:rPr lang="uk-UA" sz="2400" b="1" smtClean="0"/>
              <a:t>Трав'янисті рослини </a:t>
            </a:r>
            <a:r>
              <a:rPr lang="uk-UA" sz="2400" smtClean="0"/>
              <a:t>— багаторічні та однорічні рослини, в яких на зиму відмирають надземні частини (багаторічні, дворічні) або відмирає уся рослина (однорічні).</a:t>
            </a:r>
            <a:endParaRPr lang="ru-RU" sz="2400" smtClean="0"/>
          </a:p>
          <a:p>
            <a:endParaRPr lang="ru-RU" sz="2400" smtClean="0"/>
          </a:p>
        </p:txBody>
      </p:sp>
      <p:pic>
        <p:nvPicPr>
          <p:cNvPr id="5" name="Рисунок 4" descr="Myosotis-Bluesyl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4288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rimula-Primer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Viola-Tenor-Mi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500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alvia-Vista-r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23574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214688" y="4071938"/>
            <a:ext cx="2714625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Однорічні</a:t>
            </a:r>
            <a:endParaRPr lang="ru-RU" sz="3200" dirty="0"/>
          </a:p>
        </p:txBody>
      </p:sp>
      <p:pic>
        <p:nvPicPr>
          <p:cNvPr id="10" name="Рисунок 9" descr="perennial-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14625"/>
            <a:ext cx="3190875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49351_15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2928938"/>
            <a:ext cx="548798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qajshvd789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02000" y="2476500"/>
            <a:ext cx="4699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v3imagesimgphp54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63" y="3070225"/>
            <a:ext cx="25812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уроку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dirty="0" smtClean="0"/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І.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Організаційний етап.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ІІ. Актуалізація опорних знань.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ІІІ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Мотивація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навчальної діяльності.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Вивчи, проаналізуй, зроби висновок.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Життєві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форми рослин.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Класифікація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життєвих форм рослин.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3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Рослинні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угруповання (фітоценози).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4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Склад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структура угруповань.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5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Вплив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діяльності людини на рослинні угруповання.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Узагальнення і закріплення знань.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І. Підсумки уроку.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ІІ. Домашнє завдання</a:t>
            </a:r>
            <a:r>
              <a:rPr lang="uk-UA" sz="2400" dirty="0" smtClean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2" name="Содержимое 2"/>
          <p:cNvSpPr>
            <a:spLocks noGrp="1"/>
          </p:cNvSpPr>
          <p:nvPr>
            <p:ph idx="1"/>
          </p:nvPr>
        </p:nvSpPr>
        <p:spPr>
          <a:xfrm>
            <a:off x="428625" y="142875"/>
            <a:ext cx="8229600" cy="97155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Робота в групах.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Використовуючи текст підручника, матеріали презентації, заповнити схеми:</a:t>
            </a:r>
          </a:p>
          <a:p>
            <a:endParaRPr lang="ru-RU" b="1" dirty="0" smtClean="0"/>
          </a:p>
        </p:txBody>
      </p:sp>
      <p:sp>
        <p:nvSpPr>
          <p:cNvPr id="40003" name="Rectangle 1"/>
          <p:cNvSpPr>
            <a:spLocks noChangeArrowheads="1"/>
          </p:cNvSpPr>
          <p:nvPr/>
        </p:nvSpPr>
        <p:spPr bwMode="auto">
          <a:xfrm>
            <a:off x="323850" y="1412875"/>
            <a:ext cx="7993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uk-UA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І група</a:t>
            </a:r>
            <a:r>
              <a:rPr lang="uk-UA" sz="240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: «Життєві форми рослин за будовою надземної частини»</a:t>
            </a:r>
          </a:p>
        </p:txBody>
      </p:sp>
      <p:graphicFrame>
        <p:nvGraphicFramePr>
          <p:cNvPr id="39981" name="Organization Chart 45"/>
          <p:cNvGraphicFramePr>
            <a:graphicFrameLocks/>
          </p:cNvGraphicFramePr>
          <p:nvPr/>
        </p:nvGraphicFramePr>
        <p:xfrm>
          <a:off x="539750" y="2636838"/>
          <a:ext cx="8164513" cy="3171825"/>
        </p:xfrm>
        <a:graphic>
          <a:graphicData uri="http://schemas.openxmlformats.org/drawingml/2006/compatibility">
            <com:legacyDrawing xmlns:com="http://schemas.openxmlformats.org/drawingml/2006/compatibility" spid="_x0000_s39981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Rectangle 1"/>
          <p:cNvSpPr>
            <a:spLocks noChangeArrowheads="1"/>
          </p:cNvSpPr>
          <p:nvPr/>
        </p:nvSpPr>
        <p:spPr bwMode="auto">
          <a:xfrm>
            <a:off x="250825" y="1341438"/>
            <a:ext cx="749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uk-UA" sz="2400" b="1">
                <a:solidFill>
                  <a:srgbClr val="9900FF"/>
                </a:solidFill>
                <a:cs typeface="Times New Roman" pitchFamily="18" charset="0"/>
              </a:rPr>
              <a:t> ІІ група</a:t>
            </a:r>
            <a:r>
              <a:rPr lang="uk-UA" sz="2400">
                <a:solidFill>
                  <a:srgbClr val="9900FF"/>
                </a:solidFill>
                <a:cs typeface="Times New Roman" pitchFamily="18" charset="0"/>
              </a:rPr>
              <a:t>: «Життєві форми рослин за терміном життя»</a:t>
            </a:r>
            <a:endParaRPr lang="uk-UA" sz="2400">
              <a:solidFill>
                <a:srgbClr val="9900FF"/>
              </a:solidFill>
            </a:endParaRPr>
          </a:p>
        </p:txBody>
      </p:sp>
      <p:sp>
        <p:nvSpPr>
          <p:cNvPr id="38925" name="Содержимое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97155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sz="2400" b="1" i="1" smtClean="0"/>
              <a:t>Робота в групах.</a:t>
            </a:r>
            <a:r>
              <a:rPr lang="uk-UA" sz="2400" b="1" smtClean="0"/>
              <a:t> Використовуючи текст підручника, матеріали презентації, заповнити схеми:</a:t>
            </a:r>
          </a:p>
          <a:p>
            <a:endParaRPr lang="ru-RU" b="1" smtClean="0"/>
          </a:p>
        </p:txBody>
      </p:sp>
      <p:sp>
        <p:nvSpPr>
          <p:cNvPr id="3892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38914" name="Organization Chart 2"/>
          <p:cNvGraphicFramePr>
            <a:graphicFrameLocks/>
          </p:cNvGraphicFramePr>
          <p:nvPr/>
        </p:nvGraphicFramePr>
        <p:xfrm>
          <a:off x="714375" y="1928813"/>
          <a:ext cx="7215188" cy="3714750"/>
        </p:xfrm>
        <a:graphic>
          <a:graphicData uri="http://schemas.openxmlformats.org/drawingml/2006/compatibility">
            <com:legacyDrawing xmlns:com="http://schemas.openxmlformats.org/drawingml/2006/compatibility" spid="_x0000_s3891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2"/>
          <p:cNvSpPr txBox="1">
            <a:spLocks/>
          </p:cNvSpPr>
          <p:nvPr/>
        </p:nvSpPr>
        <p:spPr bwMode="auto">
          <a:xfrm>
            <a:off x="0" y="142875"/>
            <a:ext cx="8658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</a:pPr>
            <a:r>
              <a:rPr lang="uk-UA" sz="2400" b="1" i="1" dirty="0"/>
              <a:t>Робота в групах.</a:t>
            </a:r>
            <a:r>
              <a:rPr lang="uk-UA" sz="2400" b="1" dirty="0"/>
              <a:t> Використовуючи текст підручника, матеріали презентації, заповнити схеми: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ru-RU" sz="3200" dirty="0"/>
          </a:p>
        </p:txBody>
      </p:sp>
      <p:sp>
        <p:nvSpPr>
          <p:cNvPr id="52227" name="Прямоугольник 4"/>
          <p:cNvSpPr>
            <a:spLocks noChangeArrowheads="1"/>
          </p:cNvSpPr>
          <p:nvPr/>
        </p:nvSpPr>
        <p:spPr bwMode="auto">
          <a:xfrm>
            <a:off x="468313" y="1196975"/>
            <a:ext cx="839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uk-UA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ІІІ група: З'єднайте стрілками термін і його визначення.</a:t>
            </a:r>
          </a:p>
        </p:txBody>
      </p:sp>
      <p:graphicFrame>
        <p:nvGraphicFramePr>
          <p:cNvPr id="52236" name="Group 12"/>
          <p:cNvGraphicFramePr>
            <a:graphicFrameLocks noGrp="1"/>
          </p:cNvGraphicFramePr>
          <p:nvPr/>
        </p:nvGraphicFramePr>
        <p:xfrm>
          <a:off x="642938" y="1714500"/>
          <a:ext cx="7816850" cy="4876800"/>
        </p:xfrm>
        <a:graphic>
          <a:graphicData uri="http://schemas.openxmlformats.org/drawingml/2006/table">
            <a:tbl>
              <a:tblPr/>
              <a:tblGrid>
                <a:gridCol w="1552575"/>
                <a:gridCol w="6264275"/>
              </a:tblGrid>
              <a:tr h="4673600">
                <a:tc>
                  <a:txBody>
                    <a:bodyPr/>
                    <a:lstStyle/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1.Дерева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2.Кущики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3.Напівкущі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4.Кущі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5.Ліани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6.Сукуленти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7.Трав'янисті рослини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849" marR="218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У них дерев'яніють тільки нижні частини пагонів,    верхні часто відмирають.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 Рослини зі стеблами, що в'ються і чіпляються за опору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В.Багаторічні рослини з соковитими стеблами і листками,  що містять запаси води.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Багаторічні рослини зі здерев'янілими надземними частинами, які мають кілька рівноцінних стовбурів.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 Багаторічні рослини зі здерев'янілими надземними частинами, але низькі, не вищі за 50 см.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Е. Багаторічні та однорічні рослини, в яких на зиму відмирають надземні частини (багаторічні, дворічні),      або відмирає уся рослина (однорічні).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9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Є.Багаторічні рослини зі здерев'янілими надземними частинами, чітко вираженим   одним стовбуром, не нижче висоти.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849" marR="218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1550" y="6491288"/>
            <a:ext cx="192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КУЩ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550" y="3573463"/>
            <a:ext cx="271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ДЕРЕВО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08625" y="6308725"/>
            <a:ext cx="257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СУКУЛЕНТИ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80063" y="3429000"/>
            <a:ext cx="192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ЛІАНИ</a:t>
            </a:r>
          </a:p>
        </p:txBody>
      </p:sp>
      <p:sp>
        <p:nvSpPr>
          <p:cNvPr id="53254" name="TextBox 14"/>
          <p:cNvSpPr txBox="1">
            <a:spLocks noChangeArrowheads="1"/>
          </p:cNvSpPr>
          <p:nvPr/>
        </p:nvSpPr>
        <p:spPr bwMode="auto">
          <a:xfrm>
            <a:off x="395288" y="299720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№1</a:t>
            </a:r>
          </a:p>
        </p:txBody>
      </p:sp>
      <p:sp>
        <p:nvSpPr>
          <p:cNvPr id="53255" name="TextBox 15"/>
          <p:cNvSpPr txBox="1">
            <a:spLocks noChangeArrowheads="1"/>
          </p:cNvSpPr>
          <p:nvPr/>
        </p:nvSpPr>
        <p:spPr bwMode="auto">
          <a:xfrm>
            <a:off x="5076825" y="2852738"/>
            <a:ext cx="57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№3</a:t>
            </a:r>
          </a:p>
        </p:txBody>
      </p:sp>
      <p:sp>
        <p:nvSpPr>
          <p:cNvPr id="53256" name="TextBox 16"/>
          <p:cNvSpPr txBox="1">
            <a:spLocks noChangeArrowheads="1"/>
          </p:cNvSpPr>
          <p:nvPr/>
        </p:nvSpPr>
        <p:spPr bwMode="auto">
          <a:xfrm>
            <a:off x="395288" y="5734050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№2</a:t>
            </a:r>
          </a:p>
        </p:txBody>
      </p:sp>
      <p:sp>
        <p:nvSpPr>
          <p:cNvPr id="53257" name="TextBox 17"/>
          <p:cNvSpPr txBox="1">
            <a:spLocks noChangeArrowheads="1"/>
          </p:cNvSpPr>
          <p:nvPr/>
        </p:nvSpPr>
        <p:spPr bwMode="auto">
          <a:xfrm>
            <a:off x="4859338" y="5876925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№4</a:t>
            </a:r>
          </a:p>
        </p:txBody>
      </p:sp>
      <p:pic>
        <p:nvPicPr>
          <p:cNvPr id="53258" name="Рисунок 16" descr="berez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765175"/>
            <a:ext cx="184785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Рисунок 13" descr="07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933825"/>
            <a:ext cx="17399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Рисунок 3" descr="1-we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933825"/>
            <a:ext cx="2881313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Рисунок 4" descr="rast_liana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765175"/>
            <a:ext cx="19859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2" name="Прямоугольник 4"/>
          <p:cNvSpPr>
            <a:spLocks noChangeArrowheads="1"/>
          </p:cNvSpPr>
          <p:nvPr/>
        </p:nvSpPr>
        <p:spPr bwMode="auto">
          <a:xfrm>
            <a:off x="468313" y="0"/>
            <a:ext cx="8391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uk-UA" b="1"/>
              <a:t>І</a:t>
            </a:r>
            <a:r>
              <a:rPr lang="en-US" b="1"/>
              <a:t>V</a:t>
            </a:r>
            <a:r>
              <a:rPr lang="uk-UA" b="1"/>
              <a:t>група: користуючись текстом підручника та файлом «Біологічне лото» встановіть життєві форми рослин.</a:t>
            </a:r>
            <a:endParaRPr lang="uk-UA" b="1" i="1"/>
          </a:p>
          <a:p>
            <a:pPr eaLnBrk="0" hangingPunct="0">
              <a:buFont typeface="Arial" charset="0"/>
              <a:buNone/>
            </a:pPr>
            <a:endParaRPr lang="uk-UA" sz="2400" b="1">
              <a:solidFill>
                <a:srgbClr val="99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83869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Рослинні угруповання (фітоценози)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6063" y="1500188"/>
            <a:ext cx="2500312" cy="46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4D40FA"/>
                </a:solidFill>
              </a:rPr>
              <a:t>ЕКОСИСТЕМА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3213" y="3357563"/>
            <a:ext cx="2360612" cy="482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/>
              <a:t>Рослинність</a:t>
            </a:r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71813" y="2500313"/>
            <a:ext cx="2000250" cy="461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/>
              <a:t>Біоценоз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3" y="4572000"/>
            <a:ext cx="2000250" cy="830263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</a:rPr>
              <a:t>Штучний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фітоценоз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572000"/>
            <a:ext cx="2000250" cy="8302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tx1"/>
                </a:solidFill>
              </a:rPr>
              <a:t>Природний фітоценоз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3928269" y="2213769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929857" y="3213894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071688" y="4071938"/>
            <a:ext cx="857250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86375" y="4071938"/>
            <a:ext cx="785813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4294967295"/>
          </p:nvPr>
        </p:nvSpPr>
        <p:spPr>
          <a:xfrm>
            <a:off x="250825" y="3429000"/>
            <a:ext cx="8642350" cy="3240088"/>
          </a:xfrm>
        </p:spPr>
        <p:txBody>
          <a:bodyPr/>
          <a:lstStyle/>
          <a:p>
            <a:pPr eaLnBrk="1" hangingPunct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Залежно від життєвої форми і висоти рослин у лісі можна виділити кілька ярусів. Найбільш чітко ярусність виражена у мішаному лісі.</a:t>
            </a:r>
          </a:p>
          <a:p>
            <a:pPr eaLnBrk="1" hangingPunct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1ярус дерева (дуб,ясен,ялина). Їх крони знаходяться в найкращих умовах освітленості. </a:t>
            </a:r>
          </a:p>
          <a:p>
            <a:pPr eaLnBrk="1" hangingPunct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ярус-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низькорослі дерева (горобина, яблуня, клен). </a:t>
            </a:r>
          </a:p>
          <a:p>
            <a:pPr eaLnBrk="1" hangingPunct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ярус-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чагарники (ліщина, жимолость, жостір, бересклет).</a:t>
            </a:r>
          </a:p>
          <a:p>
            <a:pPr eaLnBrk="1" hangingPunct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ярус-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різноманітні трави та чагарники.</a:t>
            </a:r>
          </a:p>
          <a:p>
            <a:pPr eaLnBrk="1" hangingPunct="1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5 ярус складають мохи та лишайники</a:t>
            </a:r>
            <a:r>
              <a:rPr lang="uk-UA" sz="2000" dirty="0" smtClean="0"/>
              <a:t>.</a:t>
            </a:r>
            <a:endParaRPr lang="ru-RU" sz="2000" dirty="0" smtClean="0"/>
          </a:p>
        </p:txBody>
      </p:sp>
      <p:pic>
        <p:nvPicPr>
          <p:cNvPr id="5529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88913"/>
            <a:ext cx="4679950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1476375" y="188913"/>
            <a:ext cx="578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/>
              <a:t>Види-эдиф</a:t>
            </a:r>
            <a:r>
              <a:rPr lang="uk-UA" sz="4000" b="1"/>
              <a:t>і</a:t>
            </a:r>
            <a:r>
              <a:rPr lang="ru-RU" sz="4000" b="1"/>
              <a:t>катори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323850" y="1341438"/>
            <a:ext cx="424815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chemeClr val="accent2"/>
                </a:solidFill>
              </a:rPr>
              <a:t>Ялина європейська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4356100" y="1412875"/>
            <a:ext cx="42481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400" b="1">
                <a:solidFill>
                  <a:schemeClr val="accent2"/>
                </a:solidFill>
              </a:rPr>
              <a:t>Піхта бальзамічна</a:t>
            </a:r>
            <a:endParaRPr lang="ru-RU" sz="2400" b="1">
              <a:solidFill>
                <a:schemeClr val="accent2"/>
              </a:solidFill>
            </a:endParaRPr>
          </a:p>
        </p:txBody>
      </p:sp>
      <p:pic>
        <p:nvPicPr>
          <p:cNvPr id="56325" name="Picture 6" descr="f_07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989138"/>
            <a:ext cx="33131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7" descr="f_07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989138"/>
            <a:ext cx="35274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UpRibbonSharp"/>
          <p:cNvSpPr>
            <a:spLocks noEditPoints="1" noChangeArrowheads="1"/>
          </p:cNvSpPr>
          <p:nvPr/>
        </p:nvSpPr>
        <p:spPr bwMode="auto">
          <a:xfrm>
            <a:off x="539750" y="188913"/>
            <a:ext cx="8135938" cy="1009650"/>
          </a:xfrm>
          <a:custGeom>
            <a:avLst/>
            <a:gdLst>
              <a:gd name="G0" fmla="+- 0 0 0"/>
              <a:gd name="G1" fmla="+- 4653 0 0"/>
              <a:gd name="G2" fmla="+- 4653 2700 0"/>
              <a:gd name="G3" fmla="+- 21600 0 G2"/>
              <a:gd name="G4" fmla="+- 21600 0 G1"/>
              <a:gd name="G5" fmla="+- 21600 0 16319"/>
              <a:gd name="G6" fmla="*/ 16319 1 2"/>
              <a:gd name="G7" fmla="+- 21600 0 G6"/>
              <a:gd name="G8" fmla="+- 16319 0 0"/>
              <a:gd name="T0" fmla="*/ 10800 w 21600"/>
              <a:gd name="T1" fmla="*/ 0 h 21600"/>
              <a:gd name="T2" fmla="*/ 2700 w 21600"/>
              <a:gd name="T3" fmla="*/ 13440 h 21600"/>
              <a:gd name="T4" fmla="*/ 10800 w 21600"/>
              <a:gd name="T5" fmla="*/ 16319 h 21600"/>
              <a:gd name="T6" fmla="*/ 18900 w 21600"/>
              <a:gd name="T7" fmla="*/ 134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7353" y="21600"/>
                </a:lnTo>
                <a:lnTo>
                  <a:pt x="7353" y="16319"/>
                </a:lnTo>
                <a:lnTo>
                  <a:pt x="14247" y="16319"/>
                </a:lnTo>
                <a:lnTo>
                  <a:pt x="14247" y="21600"/>
                </a:lnTo>
                <a:lnTo>
                  <a:pt x="21600" y="21600"/>
                </a:lnTo>
                <a:lnTo>
                  <a:pt x="18900" y="13440"/>
                </a:lnTo>
                <a:lnTo>
                  <a:pt x="21600" y="5281"/>
                </a:lnTo>
                <a:lnTo>
                  <a:pt x="16947" y="5281"/>
                </a:lnTo>
                <a:lnTo>
                  <a:pt x="16947" y="0"/>
                </a:lnTo>
                <a:lnTo>
                  <a:pt x="4653" y="0"/>
                </a:lnTo>
                <a:lnTo>
                  <a:pt x="4653" y="5281"/>
                </a:lnTo>
                <a:lnTo>
                  <a:pt x="0" y="5281"/>
                </a:lnTo>
                <a:lnTo>
                  <a:pt x="2700" y="13440"/>
                </a:lnTo>
                <a:close/>
              </a:path>
              <a:path w="21600" h="21600" fill="none" extrusionOk="0">
                <a:moveTo>
                  <a:pt x="7353" y="16319"/>
                </a:moveTo>
                <a:lnTo>
                  <a:pt x="4653" y="16319"/>
                </a:lnTo>
                <a:lnTo>
                  <a:pt x="4653" y="5281"/>
                </a:lnTo>
              </a:path>
              <a:path w="21600" h="21600" fill="none" extrusionOk="0">
                <a:moveTo>
                  <a:pt x="4653" y="16319"/>
                </a:moveTo>
                <a:lnTo>
                  <a:pt x="7353" y="21600"/>
                </a:lnTo>
              </a:path>
              <a:path w="21600" h="21600" fill="none" extrusionOk="0">
                <a:moveTo>
                  <a:pt x="14247" y="16319"/>
                </a:moveTo>
                <a:lnTo>
                  <a:pt x="16947" y="16319"/>
                </a:lnTo>
                <a:lnTo>
                  <a:pt x="16947" y="5281"/>
                </a:lnTo>
              </a:path>
              <a:path w="21600" h="21600" fill="none" extrusionOk="0">
                <a:moveTo>
                  <a:pt x="16947" y="16319"/>
                </a:moveTo>
                <a:lnTo>
                  <a:pt x="14247" y="21600"/>
                </a:lnTo>
              </a:path>
            </a:pathLst>
          </a:custGeom>
          <a:solidFill>
            <a:srgbClr val="0EA27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/>
              <a:t>      </a:t>
            </a:r>
            <a:r>
              <a:rPr lang="ru-RU" sz="2400" b="1">
                <a:solidFill>
                  <a:srgbClr val="FFFF66"/>
                </a:solidFill>
              </a:rPr>
              <a:t>Супутні види рослин</a:t>
            </a:r>
          </a:p>
        </p:txBody>
      </p:sp>
      <p:pic>
        <p:nvPicPr>
          <p:cNvPr id="57347" name="Picture 4" descr="f_06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2951162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f_06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773238"/>
            <a:ext cx="3024187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f_07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3644900"/>
            <a:ext cx="345598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3348038" y="2924175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</a:rPr>
              <a:t>Плавун булавовидний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539750" y="4581525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</a:rPr>
              <a:t>Чорниця</a:t>
            </a:r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6443663" y="4508500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</a:rPr>
              <a:t>Журавлина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Laubwald_8_Juni_2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42875"/>
            <a:ext cx="278606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 descr="14931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42875"/>
            <a:ext cx="2819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L%C3%BCtt-Witt_Moor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2428875"/>
            <a:ext cx="278606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1264875881_khv-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2428875"/>
            <a:ext cx="28336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sh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4572000"/>
            <a:ext cx="27860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ste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63" y="4572000"/>
            <a:ext cx="28432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5813" y="421481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БОЛОТА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5813" y="207168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ЛИСТЯНИЙ ЛІС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43563" y="20716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МІШАНИЙ ЛІС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43563" y="4214813"/>
            <a:ext cx="2643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ХВОЙНИЙ ЛІС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43563" y="648811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СТЕП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5813" y="648811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ЛУКИ</a:t>
            </a:r>
          </a:p>
        </p:txBody>
      </p:sp>
      <p:sp>
        <p:nvSpPr>
          <p:cNvPr id="58382" name="TextBox 14"/>
          <p:cNvSpPr txBox="1">
            <a:spLocks noChangeArrowheads="1"/>
          </p:cNvSpPr>
          <p:nvPr/>
        </p:nvSpPr>
        <p:spPr bwMode="auto">
          <a:xfrm>
            <a:off x="214313" y="1785938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№1</a:t>
            </a:r>
          </a:p>
        </p:txBody>
      </p:sp>
      <p:sp>
        <p:nvSpPr>
          <p:cNvPr id="58383" name="TextBox 15"/>
          <p:cNvSpPr txBox="1">
            <a:spLocks noChangeArrowheads="1"/>
          </p:cNvSpPr>
          <p:nvPr/>
        </p:nvSpPr>
        <p:spPr bwMode="auto">
          <a:xfrm>
            <a:off x="214313" y="6143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№3</a:t>
            </a:r>
          </a:p>
        </p:txBody>
      </p:sp>
      <p:sp>
        <p:nvSpPr>
          <p:cNvPr id="58384" name="TextBox 16"/>
          <p:cNvSpPr txBox="1">
            <a:spLocks noChangeArrowheads="1"/>
          </p:cNvSpPr>
          <p:nvPr/>
        </p:nvSpPr>
        <p:spPr bwMode="auto">
          <a:xfrm>
            <a:off x="214313" y="392906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№2</a:t>
            </a:r>
          </a:p>
        </p:txBody>
      </p:sp>
      <p:sp>
        <p:nvSpPr>
          <p:cNvPr id="58385" name="TextBox 17"/>
          <p:cNvSpPr txBox="1">
            <a:spLocks noChangeArrowheads="1"/>
          </p:cNvSpPr>
          <p:nvPr/>
        </p:nvSpPr>
        <p:spPr bwMode="auto">
          <a:xfrm>
            <a:off x="5072063" y="1785938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№4</a:t>
            </a:r>
          </a:p>
        </p:txBody>
      </p:sp>
      <p:sp>
        <p:nvSpPr>
          <p:cNvPr id="58386" name="TextBox 18"/>
          <p:cNvSpPr txBox="1">
            <a:spLocks noChangeArrowheads="1"/>
          </p:cNvSpPr>
          <p:nvPr/>
        </p:nvSpPr>
        <p:spPr bwMode="auto">
          <a:xfrm>
            <a:off x="5072063" y="392906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№5</a:t>
            </a:r>
          </a:p>
        </p:txBody>
      </p:sp>
      <p:sp>
        <p:nvSpPr>
          <p:cNvPr id="58387" name="TextBox 19"/>
          <p:cNvSpPr txBox="1">
            <a:spLocks noChangeArrowheads="1"/>
          </p:cNvSpPr>
          <p:nvPr/>
        </p:nvSpPr>
        <p:spPr bwMode="auto">
          <a:xfrm>
            <a:off x="5072063" y="61436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№6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2285992"/>
          <a:ext cx="7109807" cy="322898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33916"/>
                <a:gridCol w="2336199"/>
                <a:gridCol w="2439692"/>
              </a:tblGrid>
              <a:tr h="1076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рослинного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угруповання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uk-UA" sz="1800" dirty="0">
                          <a:latin typeface="Times New Roman" pitchFamily="18" charset="0"/>
                          <a:cs typeface="Times New Roman" pitchFamily="18" charset="0"/>
                        </a:rPr>
                        <a:t>Переважаючі види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uk-UA" sz="1800" dirty="0">
                          <a:latin typeface="Times New Roman" pitchFamily="18" charset="0"/>
                          <a:cs typeface="Times New Roman" pitchFamily="18" charset="0"/>
                        </a:rPr>
                        <a:t>Супутні види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35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uk-UA" sz="1800">
                          <a:latin typeface="Times New Roman" pitchFamily="18" charset="0"/>
                          <a:cs typeface="Times New Roman" pitchFamily="18" charset="0"/>
                        </a:rPr>
                        <a:t>Ліси</a:t>
                      </a:r>
                      <a:endParaRPr lang="uk-UA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uk-UA" sz="1800">
                          <a:latin typeface="Times New Roman" pitchFamily="18" charset="0"/>
                          <a:cs typeface="Times New Roman" pitchFamily="18" charset="0"/>
                        </a:rPr>
                        <a:t>а) широколисті</a:t>
                      </a:r>
                      <a:endParaRPr lang="uk-UA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uk-UA" sz="1800">
                          <a:latin typeface="Times New Roman" pitchFamily="18" charset="0"/>
                          <a:cs typeface="Times New Roman" pitchFamily="18" charset="0"/>
                        </a:rPr>
                        <a:t>б) хвойні</a:t>
                      </a:r>
                      <a:endParaRPr lang="uk-UA" sz="1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uk-UA" sz="1800">
                          <a:latin typeface="Times New Roman" pitchFamily="18" charset="0"/>
                          <a:cs typeface="Times New Roman" pitchFamily="18" charset="0"/>
                        </a:rPr>
                        <a:t>в) мішані </a:t>
                      </a:r>
                      <a:endParaRPr lang="uk-UA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endParaRPr lang="uk-UA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endParaRPr lang="uk-UA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uk-UA" sz="1800">
                          <a:latin typeface="Times New Roman" pitchFamily="18" charset="0"/>
                          <a:cs typeface="Times New Roman" pitchFamily="18" charset="0"/>
                        </a:rPr>
                        <a:t>Луки</a:t>
                      </a:r>
                      <a:endParaRPr lang="uk-UA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endParaRPr lang="uk-UA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endParaRPr lang="uk-UA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uk-UA" sz="1800" dirty="0">
                          <a:latin typeface="Times New Roman" pitchFamily="18" charset="0"/>
                          <a:cs typeface="Times New Roman" pitchFamily="18" charset="0"/>
                        </a:rPr>
                        <a:t>Степи</a:t>
                      </a:r>
                      <a:endParaRPr lang="uk-UA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endParaRPr lang="uk-UA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endParaRPr lang="uk-UA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9395" name="Rectangle 1"/>
          <p:cNvSpPr>
            <a:spLocks noChangeArrowheads="1"/>
          </p:cNvSpPr>
          <p:nvPr/>
        </p:nvSpPr>
        <p:spPr bwMode="auto">
          <a:xfrm>
            <a:off x="214313" y="214313"/>
            <a:ext cx="871537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2000" b="1" dirty="0">
                <a:solidFill>
                  <a:srgbClr val="E70F52"/>
                </a:solidFill>
                <a:latin typeface="Times New Roman" pitchFamily="18" charset="0"/>
                <a:cs typeface="Times New Roman" pitchFamily="18" charset="0"/>
              </a:rPr>
              <a:t>Охарактеризувати та презентувати основні рослинні угрупування за такою схемою: </a:t>
            </a:r>
          </a:p>
          <a:p>
            <a:pPr eaLnBrk="0" hangingPunct="0"/>
            <a:endParaRPr lang="uk-UA" sz="900" b="1" dirty="0">
              <a:solidFill>
                <a:srgbClr val="E70F5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dirty="0">
                <a:latin typeface="Times New Roman" pitchFamily="18" charset="0"/>
                <a:cs typeface="Times New Roman" pitchFamily="18" charset="0"/>
              </a:rPr>
              <a:t>1. Назва рослинного угруповання.</a:t>
            </a:r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dirty="0">
                <a:latin typeface="Times New Roman" pitchFamily="18" charset="0"/>
                <a:cs typeface="Times New Roman" pitchFamily="18" charset="0"/>
              </a:rPr>
              <a:t>2. Переважаючі види (едифікатори).</a:t>
            </a:r>
            <a:endParaRPr lang="uk-UA" sz="8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dirty="0">
                <a:latin typeface="Times New Roman" pitchFamily="18" charset="0"/>
                <a:cs typeface="Times New Roman" pitchFamily="18" charset="0"/>
              </a:rPr>
              <a:t>3. Супутні види.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ebenky.com/pictures/Fotolia_2617577_Subscription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981542" y="640539"/>
            <a:ext cx="4388585" cy="83479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Вправа «Бумеранг».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142852"/>
            <a:ext cx="614366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Біологічний 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диктант -    </a:t>
            </a:r>
            <a:r>
              <a:rPr lang="uk-UA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користайтесь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QR-кодом та перейдіть за посиланням:</a:t>
            </a:r>
            <a:endParaRPr lang="uk-UA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6" name="Picture 2" descr="C:\Users\Татьяна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00305"/>
            <a:ext cx="3286147" cy="28575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/>
          <p:cNvSpPr>
            <a:spLocks noGrp="1"/>
          </p:cNvSpPr>
          <p:nvPr>
            <p:ph idx="1"/>
          </p:nvPr>
        </p:nvSpPr>
        <p:spPr>
          <a:xfrm>
            <a:off x="395288" y="476250"/>
            <a:ext cx="8302625" cy="5678488"/>
          </a:xfrm>
        </p:spPr>
        <p:txBody>
          <a:bodyPr/>
          <a:lstStyle/>
          <a:p>
            <a:pPr>
              <a:buFontTx/>
              <a:buNone/>
            </a:pPr>
            <a:r>
              <a:rPr lang="uk-UA" b="1" smtClean="0"/>
              <a:t>І</a:t>
            </a:r>
            <a:r>
              <a:rPr lang="en-US" b="1" smtClean="0"/>
              <a:t>V</a:t>
            </a:r>
            <a:r>
              <a:rPr lang="uk-UA" b="1" smtClean="0"/>
              <a:t>. Підсумки уроку</a:t>
            </a:r>
            <a:r>
              <a:rPr lang="uk-UA" smtClean="0"/>
              <a:t>.</a:t>
            </a:r>
            <a:endParaRPr lang="ru-RU" smtClean="0"/>
          </a:p>
          <a:p>
            <a:endParaRPr lang="ru-RU" smtClean="0"/>
          </a:p>
          <a:p>
            <a:r>
              <a:rPr lang="ru-RU" smtClean="0"/>
              <a:t>Складання Т – схеми:</a:t>
            </a:r>
          </a:p>
          <a:p>
            <a:r>
              <a:rPr lang="ru-RU" smtClean="0"/>
              <a:t>                            Т</a:t>
            </a:r>
          </a:p>
          <a:p>
            <a:r>
              <a:rPr lang="ru-RU" smtClean="0"/>
              <a:t>_________________________________</a:t>
            </a:r>
            <a:endParaRPr lang="en-US" smtClean="0"/>
          </a:p>
          <a:p>
            <a:r>
              <a:rPr lang="ru-RU" smtClean="0"/>
              <a:t> Я знав (знала)</a:t>
            </a:r>
            <a:r>
              <a:rPr lang="en-US" smtClean="0"/>
              <a:t>    </a:t>
            </a:r>
            <a:r>
              <a:rPr lang="ru-RU" smtClean="0"/>
              <a:t>|Я дізнався (дізналась)</a:t>
            </a:r>
          </a:p>
          <a:p>
            <a:r>
              <a:rPr lang="en-US" smtClean="0"/>
              <a:t>                             |</a:t>
            </a: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229600" cy="1643062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Опрацювати відповідний параграф підручника.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ІІІ- І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р.: Скласти кросворд термінів до уроку;</a:t>
            </a:r>
          </a:p>
          <a:p>
            <a:pPr>
              <a:defRPr/>
            </a:pP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Підготувати повідомлення (презентацію) «Рослини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-ендеміки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степової зони </a:t>
            </a:r>
            <a:r>
              <a:rPr lang="uk-UA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357166"/>
            <a:ext cx="61158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 descr="f_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44800" y="0"/>
            <a:ext cx="1198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chemeClr val="accent3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Мотивація навчальної діяльності</a:t>
            </a:r>
            <a:r>
              <a:rPr lang="uk-UA" sz="4000" dirty="0" smtClean="0"/>
              <a:t>. </a:t>
            </a:r>
            <a:endParaRPr lang="ru-RU" sz="4000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5288" y="2636838"/>
            <a:ext cx="5534034" cy="523220"/>
          </a:xfrm>
          <a:prstGeom prst="rect">
            <a:avLst/>
          </a:prstGeom>
          <a:solidFill>
            <a:srgbClr val="FF9933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square">
            <a:spAutoFit/>
          </a:bodyPr>
          <a:lstStyle/>
          <a:p>
            <a:pPr indent="365125">
              <a:spcBef>
                <a:spcPct val="50000"/>
              </a:spcBef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 являє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собою система</a:t>
            </a: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650" y="3789363"/>
            <a:ext cx="5113338" cy="9541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indent="365125">
              <a:spcBef>
                <a:spcPct val="50000"/>
              </a:spcBef>
              <a:defRPr/>
            </a:pPr>
            <a:r>
              <a:rPr lang="uk-UA" sz="2800" b="1" dirty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Чи буде системою годинник, рослина, людина</a:t>
            </a:r>
            <a:r>
              <a:rPr lang="uk-UA" sz="2400" b="1" dirty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4D40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39975" y="5229225"/>
            <a:ext cx="4464050" cy="954107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>
            <a:spAutoFit/>
          </a:bodyPr>
          <a:lstStyle/>
          <a:p>
            <a:pPr indent="365125">
              <a:spcBef>
                <a:spcPct val="50000"/>
              </a:spcBef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 є сенс в існуванні, наприклад, мухи?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782" y="2357430"/>
            <a:ext cx="3278218" cy="20431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571500"/>
            <a:ext cx="8643937" cy="5554663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Життєва</a:t>
            </a:r>
            <a:r>
              <a:rPr lang="ru-RU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вегетативне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гармонії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зовнішнім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середовищем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None/>
              <a:defRPr/>
            </a:pP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1884р.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Євгеніус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Вармінг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Tx/>
              <a:buNone/>
              <a:defRPr/>
            </a:pP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датський</a:t>
            </a: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ботанік</a:t>
            </a:r>
            <a:endParaRPr lang="ru-RU" dirty="0" smtClean="0">
              <a:solidFill>
                <a:srgbClr val="2222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6" name="Рисунок 5" descr="75397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491636"/>
            <a:ext cx="3786182" cy="23663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images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5172075"/>
            <a:ext cx="2705100" cy="168592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250825" y="1125538"/>
            <a:ext cx="8515350" cy="5500687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класифікує</a:t>
            </a:r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критерієм</a:t>
            </a:r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стану та способу </a:t>
            </a:r>
            <a:r>
              <a:rPr lang="ru-RU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бруньок</a:t>
            </a:r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поновлення</a:t>
            </a:r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несприятливого</a:t>
            </a:r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(холодного </a:t>
            </a:r>
            <a:r>
              <a:rPr lang="ru-RU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сухого). </a:t>
            </a:r>
          </a:p>
          <a:p>
            <a:endParaRPr lang="ru-RU" dirty="0" smtClean="0"/>
          </a:p>
        </p:txBody>
      </p:sp>
      <p:pic>
        <p:nvPicPr>
          <p:cNvPr id="4" name="Рисунок 3" descr="botany1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668064"/>
            <a:ext cx="3071801" cy="41899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7" y="292078"/>
            <a:ext cx="85469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життєв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их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 Х.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Раун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кієра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68313" y="1500188"/>
            <a:ext cx="8229600" cy="53578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Фанерофіти</a:t>
            </a: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бруньки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росту в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за 30 см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До них належать дерева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кущі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•    </a:t>
            </a:r>
            <a:r>
              <a:rPr lang="ru-RU" sz="18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Хамефіти</a:t>
            </a: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приземисті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бруньки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грунту,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20-30 см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перебувати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снігом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напівкущі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кущики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журавлина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брусниця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карликова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береза.</a:t>
            </a:r>
            <a:b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•    </a:t>
            </a:r>
            <a:r>
              <a:rPr lang="ru-RU" sz="18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Гемікриптофіти</a:t>
            </a: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приховані</a:t>
            </a: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бруньки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у самому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поверхневому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шарі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часто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вкритому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підстилкою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До них належать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багаторічних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трав (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кульбаба,підбіл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•    </a:t>
            </a:r>
            <a:r>
              <a:rPr lang="ru-RU" sz="18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Криптофіти</a:t>
            </a: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заховані</a:t>
            </a: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бруньки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заховані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ґрунті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водою. До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видозмінені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пагони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— цибулю,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бульбу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кореневище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•    </a:t>
            </a:r>
            <a:r>
              <a:rPr lang="ru-RU" sz="18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Терофіти</a:t>
            </a:r>
            <a:r>
              <a:rPr lang="ru-RU" sz="18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однорічні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бруньок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розмножуються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насінням</a:t>
            </a:r>
            <a:r>
              <a:rPr lang="ru-RU" sz="18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822" y="387329"/>
            <a:ext cx="77757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Класифікація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Раункієра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5214937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Раункієром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Фанерофіти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2-3. 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Хамефіти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Гемікриптофіти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5-9. 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Криптофіти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Рисунок 3" descr="400px-Life_form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86" y="3732391"/>
            <a:ext cx="8446615" cy="311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235" y="387329"/>
            <a:ext cx="77757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uk-U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фікація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Раункієра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ru-RU" sz="2400" b="1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І.Г.Серебряков</a:t>
            </a:r>
            <a:endParaRPr lang="ru-RU" sz="2400" b="1" dirty="0" smtClean="0">
              <a:solidFill>
                <a:srgbClr val="2222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Розробив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найповнішу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класифікацію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в основу 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поклав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зовнішній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err="1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біоморфологію</a:t>
            </a:r>
            <a:r>
              <a:rPr lang="uk-UA" sz="2400" dirty="0" smtClean="0">
                <a:solidFill>
                  <a:srgbClr val="4D40FA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solidFill>
                <a:srgbClr val="4D40F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 ритм 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71480"/>
            <a:ext cx="770890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Життєві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І. Г. 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Серебряковим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0003-003-ZHiznennye-formy-rastenij.jpg"/>
          <p:cNvPicPr>
            <a:picLocks noChangeAspect="1"/>
          </p:cNvPicPr>
          <p:nvPr/>
        </p:nvPicPr>
        <p:blipFill>
          <a:blip r:embed="rId3"/>
          <a:srcRect l="17717" t="8924" r="18110" b="15223"/>
          <a:stretch>
            <a:fillRect/>
          </a:stretch>
        </p:blipFill>
        <p:spPr>
          <a:xfrm>
            <a:off x="571472" y="3648786"/>
            <a:ext cx="4572031" cy="28623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6869" name="Picture 6" descr="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068638"/>
            <a:ext cx="25860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</TotalTime>
  <Words>882</Words>
  <Application>Microsoft Office PowerPoint</Application>
  <PresentationFormat>Экран (4:3)</PresentationFormat>
  <Paragraphs>184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Оформление по умолчанию</vt:lpstr>
      <vt:lpstr>1_Оформление по умолчанию</vt:lpstr>
      <vt:lpstr>Слайд 1</vt:lpstr>
      <vt:lpstr>План уроку</vt:lpstr>
      <vt:lpstr>Слайд 3</vt:lpstr>
      <vt:lpstr>Мотивація навчальної діяльності.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Инфракрасное излучение.</dc:title>
  <dc:creator>User</dc:creator>
  <cp:lastModifiedBy>Татьяна</cp:lastModifiedBy>
  <cp:revision>158</cp:revision>
  <cp:lastPrinted>1601-01-01T00:00:00Z</cp:lastPrinted>
  <dcterms:created xsi:type="dcterms:W3CDTF">2004-10-15T09:22:38Z</dcterms:created>
  <dcterms:modified xsi:type="dcterms:W3CDTF">2018-03-01T09:36:56Z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