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4" r:id="rId4"/>
    <p:sldId id="266" r:id="rId5"/>
    <p:sldId id="265" r:id="rId6"/>
    <p:sldId id="263" r:id="rId7"/>
    <p:sldId id="268" r:id="rId8"/>
    <p:sldId id="267" r:id="rId9"/>
    <p:sldId id="262" r:id="rId10"/>
    <p:sldId id="261" r:id="rId11"/>
    <p:sldId id="258" r:id="rId12"/>
    <p:sldId id="270" r:id="rId13"/>
    <p:sldId id="271" r:id="rId14"/>
    <p:sldId id="272" r:id="rId15"/>
  </p:sldIdLst>
  <p:sldSz cx="10729913" cy="7597775"/>
  <p:notesSz cx="6858000" cy="9144000"/>
  <p:defaultTextStyle>
    <a:defPPr>
      <a:defRPr lang="ru-RU"/>
    </a:defPPr>
    <a:lvl1pPr marL="0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3631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7262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0893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4525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8156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1787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65418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9049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FFCCFF"/>
    <a:srgbClr val="B2B2B2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098" y="72"/>
      </p:cViewPr>
      <p:guideLst>
        <p:guide orient="horz" pos="2393"/>
        <p:guide pos="3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744" y="2360235"/>
            <a:ext cx="9120426" cy="16285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487" y="4305406"/>
            <a:ext cx="7510939" cy="1941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9741" y="337680"/>
            <a:ext cx="2831505" cy="71809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9638" y="337680"/>
            <a:ext cx="8321272" cy="71809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89" y="4882274"/>
            <a:ext cx="9120426" cy="1509003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589" y="3220262"/>
            <a:ext cx="9120426" cy="166201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6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2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0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4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8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1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9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9637" y="1964519"/>
            <a:ext cx="5575457" cy="5554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3927" y="1964519"/>
            <a:ext cx="5577319" cy="5554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96" y="304263"/>
            <a:ext cx="9656922" cy="126629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496" y="1700706"/>
            <a:ext cx="4740908" cy="70877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631" indent="0">
              <a:buNone/>
              <a:defRPr sz="2300" b="1"/>
            </a:lvl2pPr>
            <a:lvl3pPr marL="1047262" indent="0">
              <a:buNone/>
              <a:defRPr sz="2100" b="1"/>
            </a:lvl3pPr>
            <a:lvl4pPr marL="1570893" indent="0">
              <a:buNone/>
              <a:defRPr sz="1800" b="1"/>
            </a:lvl4pPr>
            <a:lvl5pPr marL="2094525" indent="0">
              <a:buNone/>
              <a:defRPr sz="1800" b="1"/>
            </a:lvl5pPr>
            <a:lvl6pPr marL="2618156" indent="0">
              <a:buNone/>
              <a:defRPr sz="1800" b="1"/>
            </a:lvl6pPr>
            <a:lvl7pPr marL="3141787" indent="0">
              <a:buNone/>
              <a:defRPr sz="1800" b="1"/>
            </a:lvl7pPr>
            <a:lvl8pPr marL="3665418" indent="0">
              <a:buNone/>
              <a:defRPr sz="1800" b="1"/>
            </a:lvl8pPr>
            <a:lvl9pPr marL="418904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96" y="2409480"/>
            <a:ext cx="4740908" cy="43775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50647" y="1700706"/>
            <a:ext cx="4742771" cy="70877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631" indent="0">
              <a:buNone/>
              <a:defRPr sz="2300" b="1"/>
            </a:lvl2pPr>
            <a:lvl3pPr marL="1047262" indent="0">
              <a:buNone/>
              <a:defRPr sz="2100" b="1"/>
            </a:lvl3pPr>
            <a:lvl4pPr marL="1570893" indent="0">
              <a:buNone/>
              <a:defRPr sz="1800" b="1"/>
            </a:lvl4pPr>
            <a:lvl5pPr marL="2094525" indent="0">
              <a:buNone/>
              <a:defRPr sz="1800" b="1"/>
            </a:lvl5pPr>
            <a:lvl6pPr marL="2618156" indent="0">
              <a:buNone/>
              <a:defRPr sz="1800" b="1"/>
            </a:lvl6pPr>
            <a:lvl7pPr marL="3141787" indent="0">
              <a:buNone/>
              <a:defRPr sz="1800" b="1"/>
            </a:lvl7pPr>
            <a:lvl8pPr marL="3665418" indent="0">
              <a:buNone/>
              <a:defRPr sz="1800" b="1"/>
            </a:lvl8pPr>
            <a:lvl9pPr marL="418904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50647" y="2409480"/>
            <a:ext cx="4742771" cy="43775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96" y="302504"/>
            <a:ext cx="3530067" cy="128740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5098" y="302505"/>
            <a:ext cx="5998319" cy="648449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96" y="1589905"/>
            <a:ext cx="3530067" cy="5197090"/>
          </a:xfrm>
        </p:spPr>
        <p:txBody>
          <a:bodyPr/>
          <a:lstStyle>
            <a:lvl1pPr marL="0" indent="0">
              <a:buNone/>
              <a:defRPr sz="1600"/>
            </a:lvl1pPr>
            <a:lvl2pPr marL="523631" indent="0">
              <a:buNone/>
              <a:defRPr sz="1400"/>
            </a:lvl2pPr>
            <a:lvl3pPr marL="1047262" indent="0">
              <a:buNone/>
              <a:defRPr sz="1100"/>
            </a:lvl3pPr>
            <a:lvl4pPr marL="1570893" indent="0">
              <a:buNone/>
              <a:defRPr sz="1000"/>
            </a:lvl4pPr>
            <a:lvl5pPr marL="2094525" indent="0">
              <a:buNone/>
              <a:defRPr sz="1000"/>
            </a:lvl5pPr>
            <a:lvl6pPr marL="2618156" indent="0">
              <a:buNone/>
              <a:defRPr sz="1000"/>
            </a:lvl6pPr>
            <a:lvl7pPr marL="3141787" indent="0">
              <a:buNone/>
              <a:defRPr sz="1000"/>
            </a:lvl7pPr>
            <a:lvl8pPr marL="3665418" indent="0">
              <a:buNone/>
              <a:defRPr sz="1000"/>
            </a:lvl8pPr>
            <a:lvl9pPr marL="418904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38" y="5318443"/>
            <a:ext cx="6437948" cy="6278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03138" y="678875"/>
            <a:ext cx="6437948" cy="4558665"/>
          </a:xfrm>
        </p:spPr>
        <p:txBody>
          <a:bodyPr/>
          <a:lstStyle>
            <a:lvl1pPr marL="0" indent="0">
              <a:buNone/>
              <a:defRPr sz="3700"/>
            </a:lvl1pPr>
            <a:lvl2pPr marL="523631" indent="0">
              <a:buNone/>
              <a:defRPr sz="3200"/>
            </a:lvl2pPr>
            <a:lvl3pPr marL="1047262" indent="0">
              <a:buNone/>
              <a:defRPr sz="2700"/>
            </a:lvl3pPr>
            <a:lvl4pPr marL="1570893" indent="0">
              <a:buNone/>
              <a:defRPr sz="2300"/>
            </a:lvl4pPr>
            <a:lvl5pPr marL="2094525" indent="0">
              <a:buNone/>
              <a:defRPr sz="2300"/>
            </a:lvl5pPr>
            <a:lvl6pPr marL="2618156" indent="0">
              <a:buNone/>
              <a:defRPr sz="2300"/>
            </a:lvl6pPr>
            <a:lvl7pPr marL="3141787" indent="0">
              <a:buNone/>
              <a:defRPr sz="2300"/>
            </a:lvl7pPr>
            <a:lvl8pPr marL="3665418" indent="0">
              <a:buNone/>
              <a:defRPr sz="2300"/>
            </a:lvl8pPr>
            <a:lvl9pPr marL="4189049" indent="0">
              <a:buNone/>
              <a:defRPr sz="23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3138" y="5946315"/>
            <a:ext cx="6437948" cy="891683"/>
          </a:xfrm>
        </p:spPr>
        <p:txBody>
          <a:bodyPr/>
          <a:lstStyle>
            <a:lvl1pPr marL="0" indent="0">
              <a:buNone/>
              <a:defRPr sz="1600"/>
            </a:lvl1pPr>
            <a:lvl2pPr marL="523631" indent="0">
              <a:buNone/>
              <a:defRPr sz="1400"/>
            </a:lvl2pPr>
            <a:lvl3pPr marL="1047262" indent="0">
              <a:buNone/>
              <a:defRPr sz="1100"/>
            </a:lvl3pPr>
            <a:lvl4pPr marL="1570893" indent="0">
              <a:buNone/>
              <a:defRPr sz="1000"/>
            </a:lvl4pPr>
            <a:lvl5pPr marL="2094525" indent="0">
              <a:buNone/>
              <a:defRPr sz="1000"/>
            </a:lvl5pPr>
            <a:lvl6pPr marL="2618156" indent="0">
              <a:buNone/>
              <a:defRPr sz="1000"/>
            </a:lvl6pPr>
            <a:lvl7pPr marL="3141787" indent="0">
              <a:buNone/>
              <a:defRPr sz="1000"/>
            </a:lvl7pPr>
            <a:lvl8pPr marL="3665418" indent="0">
              <a:buNone/>
              <a:defRPr sz="1000"/>
            </a:lvl8pPr>
            <a:lvl9pPr marL="418904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96" y="304263"/>
            <a:ext cx="9656922" cy="1266296"/>
          </a:xfrm>
          <a:prstGeom prst="rect">
            <a:avLst/>
          </a:prstGeom>
        </p:spPr>
        <p:txBody>
          <a:bodyPr vert="horz" lIns="104726" tIns="52363" rIns="104726" bIns="523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496" y="1772815"/>
            <a:ext cx="9656922" cy="5014180"/>
          </a:xfrm>
          <a:prstGeom prst="rect">
            <a:avLst/>
          </a:prstGeom>
        </p:spPr>
        <p:txBody>
          <a:bodyPr vert="horz" lIns="104726" tIns="52363" rIns="104726" bIns="523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6496" y="7042012"/>
            <a:ext cx="2503646" cy="404511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739-A451-4E15-9388-DDA216AB67FC}" type="datetimeFigureOut">
              <a:rPr lang="uk-UA" smtClean="0"/>
              <a:pPr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66054" y="7042012"/>
            <a:ext cx="3397806" cy="404511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89771" y="7042012"/>
            <a:ext cx="2503646" cy="404511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2D33-B3F5-426C-B386-0E414A9E2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72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723" indent="-392723" algn="l" defTabSz="10472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0901" indent="-327269" algn="l" defTabSz="10472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078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709" indent="-261816" algn="l" defTabSz="10472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6340" indent="-261816" algn="l" defTabSz="10472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71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603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7234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865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631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262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93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525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156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787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418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9049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jpe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2428" y="702543"/>
            <a:ext cx="9577064" cy="5976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6604" y="1422623"/>
            <a:ext cx="684076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тітоньки Сови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ОЗНАВАТЕЛЬНЫЙ ЧАС &quot;В ГОСТЯХ У ТЁТУШКИ СОВЫ&quot; | Межпоселенческая центральная  библиотека 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5156" y="3654871"/>
            <a:ext cx="3240360" cy="3240360"/>
          </a:xfrm>
          <a:prstGeom prst="rect">
            <a:avLst/>
          </a:prstGeom>
          <a:noFill/>
        </p:spPr>
      </p:pic>
      <p:sp>
        <p:nvSpPr>
          <p:cNvPr id="1030" name="AutoShape 6" descr="Прием детей в детский сад - ГБДОУ Детский сад №81 комбинированного вида  Примор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Прием детей в детский сад - ГБДОУ Детский сад №81 комбинированного вида  Примор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Прием детей в детский сад - ГБДОУ Детский сад №81 комбинированного вида  Примор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0" name="Picture 16" descr="ИТОГОВЫЕ ЗАНЯТИЯ В ДЕТСКОМ САДУ | Детский сад №35 «Море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476" y="4014911"/>
            <a:ext cx="5491387" cy="3294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396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428" y="198487"/>
            <a:ext cx="943304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 Впізнай і назви казку ”</a:t>
            </a:r>
          </a:p>
          <a:p>
            <a:pPr algn="ctr"/>
            <a:r>
              <a:rPr lang="uk-UA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Мета:Розвиваємо вміння дітей впізнавати казки  за графічними зображеннями</a:t>
            </a:r>
            <a:endParaRPr lang="uk-UA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412" y="918567"/>
          <a:ext cx="979308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08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Раскраска Бурый медведь | Раскраски для детей печать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052" y="1134591"/>
            <a:ext cx="2423593" cy="1615729"/>
          </a:xfrm>
          <a:prstGeom prst="rect">
            <a:avLst/>
          </a:prstGeom>
          <a:noFill/>
        </p:spPr>
      </p:pic>
      <p:pic>
        <p:nvPicPr>
          <p:cNvPr id="16388" name="Picture 4" descr="Раскраска Семейство медведей гризли | Раскраски для детей печать онл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588" y="990575"/>
            <a:ext cx="2520430" cy="1827312"/>
          </a:xfrm>
          <a:prstGeom prst="rect">
            <a:avLst/>
          </a:prstGeom>
          <a:noFill/>
        </p:spPr>
      </p:pic>
      <p:pic>
        <p:nvPicPr>
          <p:cNvPr id="16390" name="Picture 6" descr="Раскраска Дед - детские раскраски распечатать бесплат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484" y="3006799"/>
            <a:ext cx="1592817" cy="1819207"/>
          </a:xfrm>
          <a:prstGeom prst="rect">
            <a:avLst/>
          </a:prstGeom>
          <a:noFill/>
        </p:spPr>
      </p:pic>
      <p:pic>
        <p:nvPicPr>
          <p:cNvPr id="16392" name="Picture 8" descr="Конспект НОД по нетрадиционному рисованию Тема: « Курочка Ряба» Возрастная  группа- младш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52787" y="3006799"/>
            <a:ext cx="1800201" cy="1800201"/>
          </a:xfrm>
          <a:prstGeom prst="rect">
            <a:avLst/>
          </a:prstGeom>
          <a:noFill/>
        </p:spPr>
      </p:pic>
      <p:pic>
        <p:nvPicPr>
          <p:cNvPr id="16394" name="Picture 10" descr="Картинка Яйцо Для Дет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3028" y="3294831"/>
            <a:ext cx="1080266" cy="1407369"/>
          </a:xfrm>
          <a:prstGeom prst="rect">
            <a:avLst/>
          </a:prstGeom>
          <a:noFill/>
        </p:spPr>
      </p:pic>
      <p:pic>
        <p:nvPicPr>
          <p:cNvPr id="16396" name="Picture 12" descr="раскраски для детей с мышками раскраски для детей скачать бесплат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97204" y="3078807"/>
            <a:ext cx="1607554" cy="1749555"/>
          </a:xfrm>
          <a:prstGeom prst="rect">
            <a:avLst/>
          </a:prstGeom>
          <a:noFill/>
        </p:spPr>
      </p:pic>
      <p:pic>
        <p:nvPicPr>
          <p:cNvPr id="16398" name="Picture 14" descr="Раскраски Коты | Кот и кошка | Раскраски, Бесплатные раскраски, Детские  раскрас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564" y="5047472"/>
            <a:ext cx="1379414" cy="1847759"/>
          </a:xfrm>
          <a:prstGeom prst="rect">
            <a:avLst/>
          </a:prstGeom>
          <a:noFill/>
        </p:spPr>
      </p:pic>
      <p:pic>
        <p:nvPicPr>
          <p:cNvPr id="16400" name="Picture 16" descr="раскраски для детей с курицей раскраски для детей скачать с петуха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836" y="5023023"/>
            <a:ext cx="1800200" cy="1800200"/>
          </a:xfrm>
          <a:prstGeom prst="rect">
            <a:avLst/>
          </a:prstGeom>
          <a:noFill/>
        </p:spPr>
      </p:pic>
      <p:pic>
        <p:nvPicPr>
          <p:cNvPr id="16402" name="Picture 18" descr="Раскраска лиса картинка для детей распечатать бесплатн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805116" y="5095031"/>
            <a:ext cx="2520280" cy="15377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0420" y="702543"/>
            <a:ext cx="9721080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420" y="486519"/>
            <a:ext cx="9721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«Нова казка»</a:t>
            </a:r>
          </a:p>
          <a:p>
            <a:r>
              <a:rPr lang="uk-UA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Мета: спонукати дітей за ілюстраціями впізнавати казки, розвивати вміння складати розповідь</a:t>
            </a:r>
            <a:endParaRPr lang="uk-UA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айт ДНЗ №4 &quot;Дельфін&quot; — Молодша група- вихователь Бойченко М. Тема &quot;Кот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140" y="1350615"/>
            <a:ext cx="2232248" cy="2232249"/>
          </a:xfrm>
          <a:prstGeom prst="rect">
            <a:avLst/>
          </a:prstGeom>
          <a:noFill/>
        </p:spPr>
      </p:pic>
      <p:pic>
        <p:nvPicPr>
          <p:cNvPr id="2052" name="Picture 4" descr="Група раннього віку № 1 «Півник» - ДНЗ №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16484" y="1422623"/>
            <a:ext cx="2259858" cy="2114204"/>
          </a:xfrm>
          <a:prstGeom prst="rect">
            <a:avLst/>
          </a:prstGeom>
          <a:noFill/>
        </p:spPr>
      </p:pic>
      <p:pic>
        <p:nvPicPr>
          <p:cNvPr id="2054" name="Picture 6" descr="Картинки Для Детей Колоб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844" y="1566639"/>
            <a:ext cx="2197177" cy="1884066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72468" y="3870895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alaméo - Новогодний журнал 2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00460" y="4086919"/>
            <a:ext cx="2111821" cy="2342669"/>
          </a:xfrm>
          <a:prstGeom prst="rect">
            <a:avLst/>
          </a:prstGeom>
          <a:noFill/>
        </p:spPr>
      </p:pic>
      <p:pic>
        <p:nvPicPr>
          <p:cNvPr id="2058" name="Picture 10" descr="«Казка. Ріпка» Гурткова робота . Інтерактивний стиль навчання з технологією  Microsoft Mouse Mischief («Багато мишей») у роботі з дітьми старшого  дошкільного віку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708" y="4018785"/>
            <a:ext cx="2016224" cy="2540443"/>
          </a:xfrm>
          <a:prstGeom prst="rect">
            <a:avLst/>
          </a:prstGeom>
          <a:noFill/>
        </p:spPr>
      </p:pic>
      <p:pic>
        <p:nvPicPr>
          <p:cNvPr id="2060" name="Picture 12" descr="✅ Украинские народные сказки «203 шт» читать бесплатно онлайн текст сказ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964" y="4374951"/>
            <a:ext cx="2151964" cy="192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9973468" y="6895231"/>
            <a:ext cx="4571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uk-UA" dirty="0"/>
          </a:p>
        </p:txBody>
      </p:sp>
      <p:pic>
        <p:nvPicPr>
          <p:cNvPr id="2062" name="Picture 14" descr="І молодша група «Ведмедик». - Київський дошкільний навчальний заклад №2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7204" y="3942903"/>
            <a:ext cx="2530252" cy="253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14511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8413" y="463962"/>
            <a:ext cx="9793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“ Зачаровані цифри 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kumimoji="0" lang="uk-UA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розвивати уяву, мислення; закріплювати знання про цифри.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Users\Valenyina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12" y="1062583"/>
            <a:ext cx="4317151" cy="5836675"/>
          </a:xfrm>
          <a:prstGeom prst="rect">
            <a:avLst/>
          </a:prstGeom>
          <a:noFill/>
        </p:spPr>
      </p:pic>
      <p:pic>
        <p:nvPicPr>
          <p:cNvPr id="27653" name="Picture 5" descr="C:\Users\Valenyina\Desktop\Безымянныйр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286" y="1172867"/>
            <a:ext cx="4729182" cy="5362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45476" y="6895231"/>
            <a:ext cx="4571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8412" y="414511"/>
            <a:ext cx="9793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“ Яка</a:t>
            </a:r>
            <a:r>
              <a:rPr kumimoji="0" lang="uk-UA" sz="18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цифра заховалася </a:t>
            </a: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kumimoji="0" lang="uk-UA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розвивати уяву, асоціативне мислення; закріплювати знання про цифри.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8812" y="6031135"/>
            <a:ext cx="338437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2       8      5        6      1   </a:t>
            </a:r>
            <a:endParaRPr lang="uk-UA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Чи живуть їжаки в неволі?. SHKOLYAR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28" y="1350615"/>
            <a:ext cx="3139884" cy="1800200"/>
          </a:xfrm>
          <a:prstGeom prst="rect">
            <a:avLst/>
          </a:prstGeom>
          <a:noFill/>
        </p:spPr>
      </p:pic>
      <p:sp>
        <p:nvSpPr>
          <p:cNvPr id="26628" name="AutoShape 4" descr="Банан: харчова цінність, корисні і небезпечні властивості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0" name="AutoShape 6" descr="Банан: харчова цінність, корисні і небезпечні властивості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32" name="Picture 8" descr="Банан: харчова цінність, корисні і небезпечні властивості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812" y="1206599"/>
            <a:ext cx="2664296" cy="224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 rot="18658686">
            <a:off x="1040442" y="3554151"/>
            <a:ext cx="577876" cy="10158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1620540" y="4446959"/>
            <a:ext cx="72008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1764556" y="3438847"/>
            <a:ext cx="504056" cy="9655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 rot="15945647">
            <a:off x="754966" y="4221113"/>
            <a:ext cx="586425" cy="1119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 rot="2567422">
            <a:off x="1019971" y="4941231"/>
            <a:ext cx="575522" cy="1001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1692548" y="5167039"/>
            <a:ext cx="598378" cy="10703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 rot="15913187">
            <a:off x="2722740" y="4199840"/>
            <a:ext cx="49760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 rot="3070505">
            <a:off x="2366552" y="3750629"/>
            <a:ext cx="527723" cy="974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 rot="7520420">
            <a:off x="2435460" y="4888630"/>
            <a:ext cx="571849" cy="1060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640" name="Picture 16" descr="Перший Дзвоник Картинки Clipart , Png Download - До 1 Вересня , Free  Transparent Clipart - ClipartKe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5400000">
            <a:off x="4359211" y="3724512"/>
            <a:ext cx="1747123" cy="2183905"/>
          </a:xfrm>
          <a:prstGeom prst="rect">
            <a:avLst/>
          </a:prstGeom>
          <a:noFill/>
        </p:spPr>
      </p:pic>
      <p:pic>
        <p:nvPicPr>
          <p:cNvPr id="26642" name="Picture 18" descr="Детям о грибах – грибные картинки и рассказы | Пчелинное искусство, Рисунки  грибов, Гриб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9252" y="3222823"/>
            <a:ext cx="2281436" cy="2281436"/>
          </a:xfrm>
          <a:prstGeom prst="rect">
            <a:avLst/>
          </a:prstGeom>
          <a:noFill/>
        </p:spPr>
      </p:pic>
      <p:pic>
        <p:nvPicPr>
          <p:cNvPr id="26644" name="Picture 20" descr="Детям о грибах – грибные картинки и рассказы | Пчелинное искусство, Рисунки  грибов, Гриб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7084" y="3942903"/>
            <a:ext cx="1561356" cy="1561356"/>
          </a:xfrm>
          <a:prstGeom prst="rect">
            <a:avLst/>
          </a:prstGeom>
          <a:noFill/>
        </p:spPr>
      </p:pic>
      <p:pic>
        <p:nvPicPr>
          <p:cNvPr id="26646" name="Picture 22" descr="Загадки про гнома — Стихи, картинки и любовь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172" y="1062583"/>
            <a:ext cx="2137420" cy="213742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0117484" y="6967239"/>
            <a:ext cx="4571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14511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8412" y="414511"/>
            <a:ext cx="9793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“ Яка</a:t>
            </a:r>
            <a:r>
              <a:rPr kumimoji="0" lang="uk-UA" sz="18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цифра заховалася </a:t>
            </a: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kumimoji="0" lang="uk-UA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розвивати уяву, асоціативне мислення; закріплювати знання про цифри.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8812" y="6031135"/>
            <a:ext cx="338437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10      7      4        9      3   </a:t>
            </a:r>
            <a:endParaRPr lang="uk-UA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4" descr="Банан: харчова цінність, корисні і небезпечні властивості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0" name="AutoShape 6" descr="Банан: харчова цінність, корисні і небезпечні властивості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" name="Picture 12" descr="Презентация к уроку по теме &quot;Природа и ее сезонные изменения&quot;, ПНШ 1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916" y="1134591"/>
            <a:ext cx="2435857" cy="2158406"/>
          </a:xfrm>
          <a:prstGeom prst="rect">
            <a:avLst/>
          </a:prstGeom>
          <a:noFill/>
        </p:spPr>
      </p:pic>
      <p:pic>
        <p:nvPicPr>
          <p:cNvPr id="28674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9440" y="1278607"/>
            <a:ext cx="1361980" cy="1666758"/>
          </a:xfrm>
          <a:prstGeom prst="rect">
            <a:avLst/>
          </a:prstGeom>
          <a:noFill/>
        </p:spPr>
      </p:pic>
      <p:pic>
        <p:nvPicPr>
          <p:cNvPr id="29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3536" y="1350615"/>
            <a:ext cx="1361980" cy="1666758"/>
          </a:xfrm>
          <a:prstGeom prst="rect">
            <a:avLst/>
          </a:prstGeom>
          <a:noFill/>
        </p:spPr>
      </p:pic>
      <p:pic>
        <p:nvPicPr>
          <p:cNvPr id="34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9292" y="2142703"/>
            <a:ext cx="1244298" cy="1522742"/>
          </a:xfrm>
          <a:prstGeom prst="rect">
            <a:avLst/>
          </a:prstGeom>
          <a:noFill/>
        </p:spPr>
      </p:pic>
      <p:pic>
        <p:nvPicPr>
          <p:cNvPr id="35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380" y="4590975"/>
            <a:ext cx="950094" cy="1162702"/>
          </a:xfrm>
          <a:prstGeom prst="rect">
            <a:avLst/>
          </a:prstGeom>
          <a:noFill/>
        </p:spPr>
      </p:pic>
      <p:pic>
        <p:nvPicPr>
          <p:cNvPr id="36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1420" y="2430735"/>
            <a:ext cx="832412" cy="1018686"/>
          </a:xfrm>
          <a:prstGeom prst="rect">
            <a:avLst/>
          </a:prstGeom>
          <a:noFill/>
        </p:spPr>
      </p:pic>
      <p:pic>
        <p:nvPicPr>
          <p:cNvPr id="38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9252" y="3150815"/>
            <a:ext cx="1656184" cy="2026798"/>
          </a:xfrm>
          <a:prstGeom prst="rect">
            <a:avLst/>
          </a:prstGeom>
          <a:noFill/>
        </p:spPr>
      </p:pic>
      <p:pic>
        <p:nvPicPr>
          <p:cNvPr id="39" name="Picture 2" descr="ЛЕЧЕБНЫЕ СВОЙСТВА ГРУШИ 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00049">
            <a:off x="9292773" y="3249451"/>
            <a:ext cx="1207091" cy="1477209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тыква рисунок | Тыквы, Тыква, Осен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4516" y="1062583"/>
            <a:ext cx="2223247" cy="1368152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тыква рисунок | Тыквы, Тыква, Осен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4676" y="2574751"/>
            <a:ext cx="1800200" cy="1107815"/>
          </a:xfrm>
          <a:prstGeom prst="rect">
            <a:avLst/>
          </a:prstGeom>
          <a:noFill/>
        </p:spPr>
      </p:pic>
      <p:pic>
        <p:nvPicPr>
          <p:cNvPr id="28680" name="Picture 8" descr="Картинки по запросу тыква рисунок | Тыквы, Тыква, Осен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404" y="2358727"/>
            <a:ext cx="2376264" cy="1462316"/>
          </a:xfrm>
          <a:prstGeom prst="rect">
            <a:avLst/>
          </a:prstGeom>
          <a:noFill/>
        </p:spPr>
      </p:pic>
      <p:pic>
        <p:nvPicPr>
          <p:cNvPr id="28682" name="Picture 10" descr="МБДОУ г. Иркутска детский сад №44, Rused - Единая сеть образовательных  учреждений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428" y="5599087"/>
            <a:ext cx="1561356" cy="1040904"/>
          </a:xfrm>
          <a:prstGeom prst="rect">
            <a:avLst/>
          </a:prstGeom>
          <a:noFill/>
        </p:spPr>
      </p:pic>
      <p:pic>
        <p:nvPicPr>
          <p:cNvPr id="40" name="Picture 10" descr="МБДОУ г. Иркутска детский сад №44, Rused - Единая сеть образовательных  учреждений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420" y="4518967"/>
            <a:ext cx="1561356" cy="1040904"/>
          </a:xfrm>
          <a:prstGeom prst="rect">
            <a:avLst/>
          </a:prstGeom>
          <a:noFill/>
        </p:spPr>
      </p:pic>
      <p:pic>
        <p:nvPicPr>
          <p:cNvPr id="41" name="Picture 10" descr="МБДОУ г. Иркутска детский сад №44, Rused - Единая сеть образовательных  учреждений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596" y="5239047"/>
            <a:ext cx="1561356" cy="1040904"/>
          </a:xfrm>
          <a:prstGeom prst="rect">
            <a:avLst/>
          </a:prstGeom>
          <a:noFill/>
        </p:spPr>
      </p:pic>
      <p:pic>
        <p:nvPicPr>
          <p:cNvPr id="28684" name="Picture 12" descr="Наклейка Клубничка PNG - AVATAN PLU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6604" y="4446959"/>
            <a:ext cx="802060" cy="745916"/>
          </a:xfrm>
          <a:prstGeom prst="rect">
            <a:avLst/>
          </a:prstGeom>
          <a:noFill/>
        </p:spPr>
      </p:pic>
      <p:pic>
        <p:nvPicPr>
          <p:cNvPr id="28686" name="Picture 14" descr="Конус Сосна Природа - Бесплатное фото на Pixaba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0820" y="4158927"/>
            <a:ext cx="1236137" cy="1728192"/>
          </a:xfrm>
          <a:prstGeom prst="rect">
            <a:avLst/>
          </a:prstGeom>
          <a:noFill/>
        </p:spPr>
      </p:pic>
      <p:pic>
        <p:nvPicPr>
          <p:cNvPr id="42" name="Picture 14" descr="Конус Сосна Природа - Бесплатное фото на Pixaba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9012" y="4302943"/>
            <a:ext cx="1236137" cy="1728192"/>
          </a:xfrm>
          <a:prstGeom prst="rect">
            <a:avLst/>
          </a:prstGeom>
          <a:noFill/>
        </p:spPr>
      </p:pic>
      <p:pic>
        <p:nvPicPr>
          <p:cNvPr id="43" name="Picture 14" descr="Конус Сосна Природа - Бесплатное фото на Pixaba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932" y="3438847"/>
            <a:ext cx="1236137" cy="1728192"/>
          </a:xfrm>
          <a:prstGeom prst="rect">
            <a:avLst/>
          </a:prstGeom>
          <a:noFill/>
        </p:spPr>
      </p:pic>
      <p:pic>
        <p:nvPicPr>
          <p:cNvPr id="44" name="Picture 14" descr="Конус Сосна Природа - Бесплатное фото на Pixaba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5116" y="3870895"/>
            <a:ext cx="1236137" cy="1728192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0117484" y="6967239"/>
            <a:ext cx="4571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1030" name="AutoShape 6" descr="Прием детей в детский сад - ГБДОУ Детский сад №81 комбинированного вида  Примор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Прием детей в детский сад - ГБДОУ Детский сад №81 комбинированного вида  Примор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Прием детей в детский сад - ГБДОУ Детский сад №81 комбинированного вида  Примор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12428" y="1134591"/>
            <a:ext cx="9649072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Використання технології ейдетики в дошкільному закладі  сприяє розвитку творчої уяви,пам’яті, мовлення, логічного та аналітичного мислення дітей. А головне  ейдетика основана на грі та фантазії, яка зовсім не обтяжує дитину,її приваблюють яскраві картинки,графічні зображення,цікаві завдання . До того ж, застосовуючи методи ейдетики, ми підключаємо інші відчуття: слухові, тактильні, рухові, нюхові і навіть смакові! Таким чином, відбувається розвиток усіх видів пам’яті, і, як наслідок, ефективність навчання покращується</a:t>
            </a:r>
          </a:p>
          <a:p>
            <a:pPr algn="just"/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Завдяки методики ейдетики розвивається словесна пам’ять,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інтуіція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,сприйняття,уміння знаходити незвичайні виходи із звичайних ситуацій,швидке запам’ятовування віршів і тексту казок і послідовності подій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917684" y="14946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10045476" y="689523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40420" y="270495"/>
            <a:ext cx="986509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  предмет зайвий»</a:t>
            </a:r>
          </a:p>
          <a:p>
            <a:pPr algn="ctr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 Розвиваємо асоціації з використанням кольору</a:t>
            </a:r>
            <a:endParaRPr lang="uk-UA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0420" y="1350615"/>
          <a:ext cx="97210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0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ЗРАЗО</a:t>
                      </a:r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08" name="Picture 4" descr="Біла королева | Тест з літературного читання – «На Ур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41" y="1062583"/>
            <a:ext cx="1875087" cy="1552229"/>
          </a:xfrm>
          <a:prstGeom prst="rect">
            <a:avLst/>
          </a:prstGeom>
          <a:noFill/>
        </p:spPr>
      </p:pic>
      <p:pic>
        <p:nvPicPr>
          <p:cNvPr id="21510" name="Picture 6" descr="Інтегроване заняття для дітей 4-го року життя . Тема: «Подорож кольорами  веселк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896" y="3798887"/>
            <a:ext cx="2065164" cy="1683720"/>
          </a:xfrm>
          <a:prstGeom prst="rect">
            <a:avLst/>
          </a:prstGeom>
          <a:noFill/>
        </p:spPr>
      </p:pic>
      <p:pic>
        <p:nvPicPr>
          <p:cNvPr id="21512" name="Picture 8" descr="Яблуко малюнок для дітей олівцем. Як малювати поетапно чорно-білі,  кольорові рисунки на прозорому фон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460" y="1494631"/>
            <a:ext cx="1584176" cy="1613213"/>
          </a:xfrm>
          <a:prstGeom prst="rect">
            <a:avLst/>
          </a:prstGeom>
          <a:noFill/>
        </p:spPr>
      </p:pic>
      <p:pic>
        <p:nvPicPr>
          <p:cNvPr id="21516" name="Picture 12" descr="Картинки бананів для срисовки (23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636" y="4662983"/>
            <a:ext cx="2232248" cy="1849577"/>
          </a:xfrm>
          <a:prstGeom prst="rect">
            <a:avLst/>
          </a:prstGeom>
          <a:noFill/>
        </p:spPr>
      </p:pic>
      <p:pic>
        <p:nvPicPr>
          <p:cNvPr id="21518" name="Picture 14" descr="Розмальовка Дві вишні | Розмальовки для дітей друк онлай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3068" y="2214711"/>
            <a:ext cx="2088232" cy="1666235"/>
          </a:xfrm>
          <a:prstGeom prst="rect">
            <a:avLst/>
          </a:prstGeom>
          <a:noFill/>
        </p:spPr>
      </p:pic>
      <p:pic>
        <p:nvPicPr>
          <p:cNvPr id="21520" name="Picture 16" descr="Внеклассное мероприятие &quot;Золотая осень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5076" y="4662983"/>
            <a:ext cx="1746394" cy="1854671"/>
          </a:xfrm>
          <a:prstGeom prst="rect">
            <a:avLst/>
          </a:prstGeom>
          <a:noFill/>
        </p:spPr>
      </p:pic>
      <p:pic>
        <p:nvPicPr>
          <p:cNvPr id="21522" name="Picture 18" descr="17 Полуниця ideas | полуниця, фрукти, олійні пастелі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3308" y="1638647"/>
            <a:ext cx="1657180" cy="1959124"/>
          </a:xfrm>
          <a:prstGeom prst="rect">
            <a:avLst/>
          </a:prstGeom>
          <a:noFill/>
        </p:spPr>
      </p:pic>
      <p:pic>
        <p:nvPicPr>
          <p:cNvPr id="21524" name="Picture 20" descr="Cloud black and white cloud sun clipart clipartfox jpeg - Clipartix | Sun  coloring pages, Black and white clouds, Moon coloring pag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9292" y="4302943"/>
            <a:ext cx="1731722" cy="1674789"/>
          </a:xfrm>
          <a:prstGeom prst="rect">
            <a:avLst/>
          </a:prstGeom>
          <a:noFill/>
        </p:spPr>
      </p:pic>
      <p:pic>
        <p:nvPicPr>
          <p:cNvPr id="21526" name="Picture 22" descr="Lemon clipart black and white #18 | Art drawings for kids, Fruit coloring  pages, Clip 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420" y="4086919"/>
            <a:ext cx="2016224" cy="2116575"/>
          </a:xfrm>
          <a:prstGeom prst="rect">
            <a:avLst/>
          </a:prstGeom>
          <a:noFill/>
        </p:spPr>
      </p:pic>
      <p:pic>
        <p:nvPicPr>
          <p:cNvPr id="21528" name="Picture 24" descr="Раскраски Крокодил | ТуТ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6644" y="2574751"/>
            <a:ext cx="2664296" cy="12961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396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844676" y="342503"/>
            <a:ext cx="561662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Про який предмет ти подумав,побачивши колір ”</a:t>
            </a:r>
            <a:endParaRPr lang="uk-UA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0420" y="1350615"/>
          <a:ext cx="97210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0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Стаття &quot;Нетрадиційні техніки малюванн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860" y="1062583"/>
            <a:ext cx="1944216" cy="1615415"/>
          </a:xfrm>
          <a:prstGeom prst="rect">
            <a:avLst/>
          </a:prstGeom>
          <a:noFill/>
        </p:spPr>
      </p:pic>
      <p:pic>
        <p:nvPicPr>
          <p:cNvPr id="23558" name="Picture 6" descr="Кляксы — kryptos — @дневники: асоциальная се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852" y="3942903"/>
            <a:ext cx="1800200" cy="1817346"/>
          </a:xfrm>
          <a:prstGeom prst="rect">
            <a:avLst/>
          </a:prstGeom>
          <a:noFill/>
        </p:spPr>
      </p:pic>
      <p:pic>
        <p:nvPicPr>
          <p:cNvPr id="23560" name="Picture 8" descr="Внеклассное мероприятие &quot;Золотая осень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36" y="1494631"/>
            <a:ext cx="1559495" cy="1656184"/>
          </a:xfrm>
          <a:prstGeom prst="rect">
            <a:avLst/>
          </a:prstGeom>
          <a:noFill/>
        </p:spPr>
      </p:pic>
      <p:pic>
        <p:nvPicPr>
          <p:cNvPr id="23562" name="Picture 10" descr="ялинка малюнок – Google Поиск | Christmas tree template, Christmas diy,  Christmas coloring p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5276" y="1422623"/>
            <a:ext cx="1872208" cy="2400266"/>
          </a:xfrm>
          <a:prstGeom prst="rect">
            <a:avLst/>
          </a:prstGeom>
          <a:noFill/>
        </p:spPr>
      </p:pic>
      <p:pic>
        <p:nvPicPr>
          <p:cNvPr id="23566" name="Picture 14" descr="Раскраски огурец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149548" y="1901727"/>
            <a:ext cx="2326360" cy="1656184"/>
          </a:xfrm>
          <a:prstGeom prst="rect">
            <a:avLst/>
          </a:prstGeom>
          <a:noFill/>
        </p:spPr>
      </p:pic>
      <p:pic>
        <p:nvPicPr>
          <p:cNvPr id="23568" name="Picture 16" descr="Żaba kolorowanka Grafika wektorowa - kolorowanka żaba, kolorowanki ninja  wektory i ilustracje royalty-free | Depositphot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444" y="4446959"/>
            <a:ext cx="1872208" cy="1872208"/>
          </a:xfrm>
          <a:prstGeom prst="rect">
            <a:avLst/>
          </a:prstGeom>
          <a:noFill/>
        </p:spPr>
      </p:pic>
      <p:pic>
        <p:nvPicPr>
          <p:cNvPr id="23570" name="Picture 18" descr="раскраски облака для школьников раскраски для начальной школы облака  природны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7044" y="2430735"/>
            <a:ext cx="2054059" cy="1454274"/>
          </a:xfrm>
          <a:prstGeom prst="rect">
            <a:avLst/>
          </a:prstGeom>
          <a:noFill/>
        </p:spPr>
      </p:pic>
      <p:pic>
        <p:nvPicPr>
          <p:cNvPr id="23572" name="Picture 20" descr="Картинки слива для детей (30 фото) | Mema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6644" y="4158927"/>
            <a:ext cx="1800200" cy="2429420"/>
          </a:xfrm>
          <a:prstGeom prst="rect">
            <a:avLst/>
          </a:prstGeom>
          <a:noFill/>
        </p:spPr>
      </p:pic>
      <p:pic>
        <p:nvPicPr>
          <p:cNvPr id="23574" name="Picture 22" descr="Раскраска с виноградом🍇 (28 фото) | shutniki.clu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5276" y="4158927"/>
            <a:ext cx="2016224" cy="2016224"/>
          </a:xfrm>
          <a:prstGeom prst="rect">
            <a:avLst/>
          </a:prstGeom>
          <a:noFill/>
        </p:spPr>
      </p:pic>
      <p:pic>
        <p:nvPicPr>
          <p:cNvPr id="23576" name="Picture 24" descr="KinX5oLyT.gif (580×856) | Fruit coloring pages, Coloring pages for kids,  Apple clip 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1100" y="4158927"/>
            <a:ext cx="1584176" cy="23380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68612" y="414511"/>
            <a:ext cx="60486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Подобається не подобається ”</a:t>
            </a:r>
          </a:p>
          <a:p>
            <a:pPr algn="ctr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 Розвиваємо смакові,емоційні асоціації</a:t>
            </a:r>
          </a:p>
          <a:p>
            <a:pPr algn="ctr"/>
            <a:endParaRPr lang="uk-UA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Детский туризм на Алтае ::: Школа юного &quot;походника&quot; ::: В поход на Алтай,  Байкал, Урал, Камчатку, Кавказ, по Крыму, Тянь-Шаню, Саянам, Хакасии,  Армении, Монголии, Казахстану, Киргизии! Активный отдых! ::: Турклуб  &quot;Походн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28" y="558527"/>
            <a:ext cx="1800200" cy="2485059"/>
          </a:xfrm>
          <a:prstGeom prst="rect">
            <a:avLst/>
          </a:prstGeom>
          <a:noFill/>
        </p:spPr>
      </p:pic>
      <p:pic>
        <p:nvPicPr>
          <p:cNvPr id="20486" name="Picture 6" descr="Отзывы о Душистая вода для детей &quot;City Funny Princes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20" y="3150815"/>
            <a:ext cx="2094880" cy="2094880"/>
          </a:xfrm>
          <a:prstGeom prst="rect">
            <a:avLst/>
          </a:prstGeom>
          <a:noFill/>
        </p:spPr>
      </p:pic>
      <p:pic>
        <p:nvPicPr>
          <p:cNvPr id="20488" name="Picture 8" descr="ᐈ Ребенок ест торт фото, фотографии ребенок с тортом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7004" y="1134591"/>
            <a:ext cx="2315835" cy="2304256"/>
          </a:xfrm>
          <a:prstGeom prst="rect">
            <a:avLst/>
          </a:prstGeom>
          <a:noFill/>
        </p:spPr>
      </p:pic>
      <p:pic>
        <p:nvPicPr>
          <p:cNvPr id="20490" name="Picture 10" descr="Как варить манную кашу на молоке и воде, детям и взрослым, вязкие и  рассыпчатые. Рецепт и точные пропор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660" y="1134591"/>
            <a:ext cx="2869548" cy="232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1" name="Picture 11" descr="D:\МАМЫНА ПАПКА\DETSAD\КЛИПАРТ\КЛІПАРТ\ЕКОЛОГІЯ\67706531_475919263207546_702747740727987404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6644" y="4518967"/>
            <a:ext cx="2414329" cy="2388576"/>
          </a:xfrm>
          <a:prstGeom prst="rect">
            <a:avLst/>
          </a:prstGeom>
          <a:noFill/>
        </p:spPr>
      </p:pic>
      <p:pic>
        <p:nvPicPr>
          <p:cNvPr id="20492" name="Picture 12" descr="D:\МАМЫНА ПАПКА\DETSAD\КЛИПАРТ\КЛІПАРТ\ПРАЦЯ\136353708_1849992025164651_895630866994574936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7284" y="702543"/>
            <a:ext cx="1944216" cy="201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4" name="AutoShape 14" descr="Лекарства для детей вскоре станут бесплатными | ГОССЛУЖБА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96" name="Picture 16" descr="Комплексно-тематичне заняття для дітей 4-го року життя &quot;Великодня казочка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860" y="3468565"/>
            <a:ext cx="1359825" cy="1921022"/>
          </a:xfrm>
          <a:prstGeom prst="rect">
            <a:avLst/>
          </a:prstGeom>
          <a:noFill/>
        </p:spPr>
      </p:pic>
      <p:pic>
        <p:nvPicPr>
          <p:cNvPr id="20498" name="Picture 18" descr="Мультяшный пиратский капитан держит карту сокровищ | Премиум вектор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9252" y="2771680"/>
            <a:ext cx="1987786" cy="2251343"/>
          </a:xfrm>
          <a:prstGeom prst="rect">
            <a:avLst/>
          </a:prstGeom>
          <a:noFill/>
        </p:spPr>
      </p:pic>
      <p:pic>
        <p:nvPicPr>
          <p:cNvPr id="20500" name="Picture 20" descr="Soloveika — альбом «Клипарт из инета / Продукты / Мороженное» на  Яндекс.Фотках | Tea art, Ice cream clipart, Cookie draw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3068" y="3294831"/>
            <a:ext cx="1705149" cy="2664296"/>
          </a:xfrm>
          <a:prstGeom prst="rect">
            <a:avLst/>
          </a:prstGeom>
          <a:noFill/>
        </p:spPr>
      </p:pic>
      <p:pic>
        <p:nvPicPr>
          <p:cNvPr id="20504" name="Picture 24" descr="Как потратить остатки нефти? Топ-10 самых неэкологичных маши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7204" y="5239047"/>
            <a:ext cx="2448272" cy="163218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188492" y="270495"/>
            <a:ext cx="84969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 Відгадай,хто </a:t>
            </a:r>
            <a:r>
              <a:rPr lang="uk-UA" sz="18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18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е”</a:t>
            </a:r>
            <a:endParaRPr lang="uk-UA" sz="18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Мета:Сприяємо розвитку предметних ,словесних асоціацій,логічного мислення</a:t>
            </a:r>
            <a:endParaRPr lang="uk-UA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412" y="918567"/>
          <a:ext cx="979308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08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 descr="Коло чи круг як правильно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20" y="1134591"/>
            <a:ext cx="1512168" cy="1512169"/>
          </a:xfrm>
          <a:prstGeom prst="rect">
            <a:avLst/>
          </a:prstGeom>
          <a:noFill/>
        </p:spPr>
      </p:pic>
      <p:pic>
        <p:nvPicPr>
          <p:cNvPr id="22532" name="Picture 4" descr="Картинка мячик для детей на прозрачном фоне - сбор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588" y="990575"/>
            <a:ext cx="1800200" cy="180020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268612" y="1278607"/>
            <a:ext cx="1368152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Picture 6" descr="Трудове навчання: травня 201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708772" y="1206599"/>
            <a:ext cx="1556619" cy="1535956"/>
          </a:xfrm>
          <a:prstGeom prst="rect">
            <a:avLst/>
          </a:prstGeom>
          <a:noFill/>
        </p:spPr>
      </p:pic>
      <p:pic>
        <p:nvPicPr>
          <p:cNvPr id="22536" name="Picture 8" descr="Різдвяна ялинка&quot; - розмальовка з символом Нового року для діточок -  Раскраски и прописи для девочек и мальчиков l Загадки l Стенгазеты, детские  песни и стихи к праздникам l Сказки l Анекдо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964" y="1134591"/>
            <a:ext cx="1426534" cy="1746424"/>
          </a:xfrm>
          <a:prstGeom prst="rect">
            <a:avLst/>
          </a:prstGeom>
          <a:noFill/>
        </p:spPr>
      </p:pic>
      <p:sp>
        <p:nvSpPr>
          <p:cNvPr id="25" name="Облако 24"/>
          <p:cNvSpPr/>
          <p:nvPr/>
        </p:nvSpPr>
        <p:spPr>
          <a:xfrm>
            <a:off x="6949132" y="1566639"/>
            <a:ext cx="1368152" cy="720080"/>
          </a:xfrm>
          <a:prstGeom prst="cloud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538" name="Picture 10" descr="Рисунки мышки – Мышка картинки для детей – club-detstvo.ru | Рисунки,  Мультипликационные рисунки, Мультипликационное искус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3308" y="1134591"/>
            <a:ext cx="1551608" cy="1551608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 rot="5400000">
            <a:off x="5364956" y="1422623"/>
            <a:ext cx="1368152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2232608" y="1170595"/>
            <a:ext cx="144016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5508972" y="1278607"/>
            <a:ext cx="1368152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8677324" y="1350615"/>
            <a:ext cx="144016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749332" y="1422623"/>
            <a:ext cx="1368152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0" name="Picture 12" descr="Стокові векторні зображення Їжак |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180" y="5167039"/>
            <a:ext cx="2304256" cy="1566894"/>
          </a:xfrm>
          <a:prstGeom prst="rect">
            <a:avLst/>
          </a:prstGeom>
          <a:noFill/>
        </p:spPr>
      </p:pic>
      <p:sp>
        <p:nvSpPr>
          <p:cNvPr id="21" name="Облако 20"/>
          <p:cNvSpPr/>
          <p:nvPr/>
        </p:nvSpPr>
        <p:spPr>
          <a:xfrm>
            <a:off x="612428" y="3366839"/>
            <a:ext cx="1296144" cy="864096"/>
          </a:xfrm>
          <a:prstGeom prst="cloud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22" name="Picture 6" descr="Картинка мышки для детей - картинка №13319 | Printonic.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596" y="3078807"/>
            <a:ext cx="1445114" cy="1650058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2124596" y="3150815"/>
            <a:ext cx="1512168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2124596" y="3150815"/>
            <a:ext cx="1584176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852788" y="3078807"/>
            <a:ext cx="504056" cy="1656184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24" name="Picture 8" descr="Слон - Фото 531-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868" y="3150815"/>
            <a:ext cx="1800200" cy="1601811"/>
          </a:xfrm>
          <a:prstGeom prst="rect">
            <a:avLst/>
          </a:prstGeom>
          <a:noFill/>
        </p:spPr>
      </p:pic>
      <p:pic>
        <p:nvPicPr>
          <p:cNvPr id="9226" name="Picture 10" descr="Раскраски Крокодил для детей - распечатать в формате А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9292" y="3150815"/>
            <a:ext cx="1656184" cy="1656185"/>
          </a:xfrm>
          <a:prstGeom prst="rect">
            <a:avLst/>
          </a:prstGeom>
          <a:noFill/>
        </p:spPr>
      </p:pic>
      <p:pic>
        <p:nvPicPr>
          <p:cNvPr id="9228" name="Picture 12" descr="Раскраска Зу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7124" y="3582863"/>
            <a:ext cx="1348408" cy="1011306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8425296" y="3186819"/>
            <a:ext cx="144016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V="1">
            <a:off x="8461300" y="3150815"/>
            <a:ext cx="1584176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2" name="Picture 16" descr="Картинки вовк малюнок, Стоковые Фотографии и Роялти-Фри Изображения вовк  малюнок | Depositphotos®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63222" y="5095031"/>
            <a:ext cx="1681454" cy="1754560"/>
          </a:xfrm>
          <a:prstGeom prst="rect">
            <a:avLst/>
          </a:prstGeom>
          <a:noFill/>
        </p:spPr>
      </p:pic>
      <p:pic>
        <p:nvPicPr>
          <p:cNvPr id="9236" name="Picture 20" descr="Мультяшная обезьяна на ветке дерева и держа банан | Премиум векторы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860" y="5095031"/>
            <a:ext cx="1728192" cy="1800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6404" y="198487"/>
            <a:ext cx="993710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 Заховалася фігура ”</a:t>
            </a:r>
          </a:p>
          <a:p>
            <a:pPr algn="ctr"/>
            <a:r>
              <a:rPr lang="ru-RU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розвивати уяву, мовлення; вправлятися у запам’ятовуванні геометричних фігур, спочатку встановивши асоціативні зв’язки з предметами.</a:t>
            </a:r>
          </a:p>
          <a:p>
            <a:pPr algn="ctr"/>
            <a:endParaRPr lang="uk-UA" sz="18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0620" y="5527079"/>
            <a:ext cx="619268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Пуговиц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28" y="1422623"/>
            <a:ext cx="1378471" cy="1378471"/>
          </a:xfrm>
          <a:prstGeom prst="rect">
            <a:avLst/>
          </a:prstGeom>
          <a:noFill/>
        </p:spPr>
      </p:pic>
      <p:pic>
        <p:nvPicPr>
          <p:cNvPr id="8196" name="Picture 4" descr="ᐈ Блюдце зелене 15см, Acme | Ціна 260 грн.【Goodwine Home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148" y="1278607"/>
            <a:ext cx="2005237" cy="2005237"/>
          </a:xfrm>
          <a:prstGeom prst="rect">
            <a:avLst/>
          </a:prstGeom>
          <a:noFill/>
        </p:spPr>
      </p:pic>
      <p:pic>
        <p:nvPicPr>
          <p:cNvPr id="8198" name="Picture 6" descr="Годинник » Загадки » Дитячі віршики, пестушки, колискові » Розваги для дітей  » Котигорош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8692" y="3366839"/>
            <a:ext cx="3052597" cy="228944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132708" y="5671095"/>
            <a:ext cx="1224136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860900" y="5959127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7093148" y="5815111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202" name="Picture 10" descr="Рисунок стрелки часов – картинка и фото стрелки часов, скачать рисунки на  Depositphotos® — Артист-Ой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04" y="3366839"/>
            <a:ext cx="2143125" cy="2143125"/>
          </a:xfrm>
          <a:prstGeom prst="rect">
            <a:avLst/>
          </a:prstGeom>
          <a:noFill/>
        </p:spPr>
      </p:pic>
      <p:pic>
        <p:nvPicPr>
          <p:cNvPr id="8204" name="Picture 12" descr="Платки Матрешка купить в Москве | NEOP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6604" y="1278607"/>
            <a:ext cx="2093273" cy="2169194"/>
          </a:xfrm>
          <a:prstGeom prst="rect">
            <a:avLst/>
          </a:prstGeom>
          <a:noFill/>
        </p:spPr>
      </p:pic>
      <p:pic>
        <p:nvPicPr>
          <p:cNvPr id="15" name="Picture 2" descr="Моя перша книга. Для дітей дошкільного віку | Книжкова Хата - магазин  цікавих книг! м. Коломия, вул. Чорновола, 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932" y="1278607"/>
            <a:ext cx="1647367" cy="2230810"/>
          </a:xfrm>
          <a:prstGeom prst="rect">
            <a:avLst/>
          </a:prstGeom>
          <a:noFill/>
        </p:spPr>
      </p:pic>
      <p:pic>
        <p:nvPicPr>
          <p:cNvPr id="8206" name="Picture 14" descr="Koberce, běhouny | Kusový koberec TOYS C259 133x195cm | NÁBYTEK KOBERCE BNK  a.s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568725" y="2819254"/>
            <a:ext cx="2016224" cy="31113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117484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340620" y="5527079"/>
            <a:ext cx="619268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2" name="Picture 4" descr="Книга для дітей Вчимо с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28" y="702543"/>
            <a:ext cx="2248054" cy="223224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2556644" y="5527079"/>
            <a:ext cx="1564760" cy="12241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140820" y="5671095"/>
            <a:ext cx="201622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060700" y="2430735"/>
            <a:ext cx="1872208" cy="122413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04716" y="1422623"/>
            <a:ext cx="1512168" cy="129614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348732" y="918567"/>
            <a:ext cx="1224136" cy="9361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4" name="Picture 6" descr="Платок на голову из эко кожи треугольный модный: продажа, цена в Киеве.  платки, шали, палантины от &quot;Остров Сокровищ магазин подарков, сувениров и  украшений&quot; - 1296987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220" y="486519"/>
            <a:ext cx="2578798" cy="1872208"/>
          </a:xfrm>
          <a:prstGeom prst="rect">
            <a:avLst/>
          </a:prstGeom>
          <a:noFill/>
        </p:spPr>
      </p:pic>
      <p:pic>
        <p:nvPicPr>
          <p:cNvPr id="7176" name="Picture 8" descr="Как цвета влияют на психику ребенка? - mama.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36" y="3366839"/>
            <a:ext cx="2429070" cy="15841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093148" y="5815111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8" name="Picture 10" descr="I семестр (підсумок) | Тест з образотворчого мистецтва – «На Урок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365775" y="341684"/>
            <a:ext cx="1764332" cy="234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Килим Карат Fantasy 12516/13 2х3 м овальний - купити в інтернет магазині  Нова Лінія. Найкраща ціна, правдиві відгуки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1778" y="2358727"/>
            <a:ext cx="1963472" cy="302433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 rot="16200000">
            <a:off x="5761000" y="3978907"/>
            <a:ext cx="1706488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580980" y="2790775"/>
            <a:ext cx="2016224" cy="1152128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цветные фоны - 4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729913" cy="7656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404" y="486519"/>
            <a:ext cx="993710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412" y="342503"/>
            <a:ext cx="9865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 Вчимо і розповідаємо </a:t>
            </a:r>
            <a:r>
              <a:rPr lang="uk-UA" sz="18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забавлянки”</a:t>
            </a:r>
            <a:endParaRPr lang="uk-UA" sz="18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Мета: Розвиваємо вміння дітей вчити вірші,</a:t>
            </a:r>
            <a:r>
              <a:rPr lang="uk-UA" sz="1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забавлянки</a:t>
            </a:r>
            <a:r>
              <a:rPr lang="uk-UA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допомогою графічних,предметних зображень</a:t>
            </a:r>
            <a:endParaRPr lang="uk-UA" sz="18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436" y="1206599"/>
          <a:ext cx="458474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49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Наклейка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580" y="1350615"/>
            <a:ext cx="1296144" cy="16523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996" y="1566639"/>
            <a:ext cx="324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Водичко,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водичко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Умий моє личко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Как нарисовать карандашом поэтапно лицо, голову ребенка. Пропорции лица  ребенка, младенца. - журнал Со-Автор - Путешествия, Стран… | Лицо,  Нарисовать лица, Рисова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2270" y="3150814"/>
            <a:ext cx="1738510" cy="1825709"/>
          </a:xfrm>
          <a:prstGeom prst="rect">
            <a:avLst/>
          </a:prstGeom>
          <a:noFill/>
        </p:spPr>
      </p:pic>
      <p:pic>
        <p:nvPicPr>
          <p:cNvPr id="15368" name="Picture 8" descr="Картинки по запросу рисунки яблок | Apple activities, Coloring pages,  Activit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596" y="5173040"/>
            <a:ext cx="1408283" cy="15256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45076" y="3726879"/>
            <a:ext cx="1448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Рожеве та біле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7084" y="5815111"/>
            <a:ext cx="1707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Мов яблуко спіле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89492" y="696723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310</Words>
  <Application>Microsoft Office PowerPoint</Application>
  <PresentationFormat>Произвольный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Valenyina</dc:creator>
  <cp:lastModifiedBy>Valenyina</cp:lastModifiedBy>
  <cp:revision>43</cp:revision>
  <dcterms:created xsi:type="dcterms:W3CDTF">2021-01-27T19:59:19Z</dcterms:created>
  <dcterms:modified xsi:type="dcterms:W3CDTF">2021-03-10T08:32:42Z</dcterms:modified>
</cp:coreProperties>
</file>