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72" r:id="rId5"/>
    <p:sldId id="271" r:id="rId6"/>
    <p:sldId id="270" r:id="rId7"/>
    <p:sldId id="269" r:id="rId8"/>
    <p:sldId id="266" r:id="rId9"/>
    <p:sldId id="268" r:id="rId10"/>
    <p:sldId id="267" r:id="rId11"/>
    <p:sldId id="265" r:id="rId12"/>
    <p:sldId id="264" r:id="rId13"/>
    <p:sldId id="263" r:id="rId14"/>
    <p:sldId id="258" r:id="rId15"/>
    <p:sldId id="262" r:id="rId16"/>
    <p:sldId id="261" r:id="rId17"/>
    <p:sldId id="260" r:id="rId18"/>
    <p:sldId id="259" r:id="rId19"/>
    <p:sldId id="274" r:id="rId20"/>
  </p:sldIdLst>
  <p:sldSz cx="10729913" cy="7597775"/>
  <p:notesSz cx="6858000" cy="9144000"/>
  <p:defaultTextStyle>
    <a:defPPr>
      <a:defRPr lang="ru-RU"/>
    </a:defPPr>
    <a:lvl1pPr marL="0" algn="l" defTabSz="10472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3631" algn="l" defTabSz="10472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7262" algn="l" defTabSz="10472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0893" algn="l" defTabSz="10472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4525" algn="l" defTabSz="10472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8156" algn="l" defTabSz="10472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1787" algn="l" defTabSz="10472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65418" algn="l" defTabSz="10472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89049" algn="l" defTabSz="10472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CCCC"/>
    <a:srgbClr val="99CC00"/>
    <a:srgbClr val="00FF99"/>
    <a:srgbClr val="66CCFF"/>
    <a:srgbClr val="FF7C80"/>
    <a:srgbClr val="FF33CC"/>
    <a:srgbClr val="FFFF99"/>
    <a:srgbClr val="FFFFFF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70" y="6"/>
      </p:cViewPr>
      <p:guideLst>
        <p:guide orient="horz" pos="2393"/>
        <p:guide pos="33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4744" y="2360235"/>
            <a:ext cx="9120426" cy="16285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9487" y="4305406"/>
            <a:ext cx="7510939" cy="19416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0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4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1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65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9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515-9F48-4BFC-BBB6-9A3D35A5456E}" type="datetimeFigureOut">
              <a:rPr lang="uk-UA" smtClean="0"/>
              <a:pPr/>
              <a:t>24.03.2021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97E-72B9-42F4-B7C9-190CAEAE2A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515-9F48-4BFC-BBB6-9A3D35A5456E}" type="datetimeFigureOut">
              <a:rPr lang="uk-UA" smtClean="0"/>
              <a:pPr/>
              <a:t>24.03.2021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97E-72B9-42F4-B7C9-190CAEAE2A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79187" y="304264"/>
            <a:ext cx="2414230" cy="64827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496" y="304264"/>
            <a:ext cx="7063859" cy="64827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515-9F48-4BFC-BBB6-9A3D35A5456E}" type="datetimeFigureOut">
              <a:rPr lang="uk-UA" smtClean="0"/>
              <a:pPr/>
              <a:t>24.03.2021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97E-72B9-42F4-B7C9-190CAEAE2A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515-9F48-4BFC-BBB6-9A3D35A5456E}" type="datetimeFigureOut">
              <a:rPr lang="uk-UA" smtClean="0"/>
              <a:pPr/>
              <a:t>24.03.2021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97E-72B9-42F4-B7C9-190CAEAE2A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589" y="4882274"/>
            <a:ext cx="9120426" cy="1509003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7589" y="3220262"/>
            <a:ext cx="9120426" cy="166201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36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72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0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45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81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17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65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890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515-9F48-4BFC-BBB6-9A3D35A5456E}" type="datetimeFigureOut">
              <a:rPr lang="uk-UA" smtClean="0"/>
              <a:pPr/>
              <a:t>24.03.2021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97E-72B9-42F4-B7C9-190CAEAE2A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496" y="1772815"/>
            <a:ext cx="4739045" cy="501418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54372" y="1772815"/>
            <a:ext cx="4739045" cy="501418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515-9F48-4BFC-BBB6-9A3D35A5456E}" type="datetimeFigureOut">
              <a:rPr lang="uk-UA" smtClean="0"/>
              <a:pPr/>
              <a:t>24.03.2021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97E-72B9-42F4-B7C9-190CAEAE2A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6496" y="1700706"/>
            <a:ext cx="4740908" cy="70877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3631" indent="0">
              <a:buNone/>
              <a:defRPr sz="2300" b="1"/>
            </a:lvl2pPr>
            <a:lvl3pPr marL="1047262" indent="0">
              <a:buNone/>
              <a:defRPr sz="2100" b="1"/>
            </a:lvl3pPr>
            <a:lvl4pPr marL="1570893" indent="0">
              <a:buNone/>
              <a:defRPr sz="1800" b="1"/>
            </a:lvl4pPr>
            <a:lvl5pPr marL="2094525" indent="0">
              <a:buNone/>
              <a:defRPr sz="1800" b="1"/>
            </a:lvl5pPr>
            <a:lvl6pPr marL="2618156" indent="0">
              <a:buNone/>
              <a:defRPr sz="1800" b="1"/>
            </a:lvl6pPr>
            <a:lvl7pPr marL="3141787" indent="0">
              <a:buNone/>
              <a:defRPr sz="1800" b="1"/>
            </a:lvl7pPr>
            <a:lvl8pPr marL="3665418" indent="0">
              <a:buNone/>
              <a:defRPr sz="1800" b="1"/>
            </a:lvl8pPr>
            <a:lvl9pPr marL="418904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96" y="2409480"/>
            <a:ext cx="4740908" cy="437751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50647" y="1700706"/>
            <a:ext cx="4742771" cy="70877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3631" indent="0">
              <a:buNone/>
              <a:defRPr sz="2300" b="1"/>
            </a:lvl2pPr>
            <a:lvl3pPr marL="1047262" indent="0">
              <a:buNone/>
              <a:defRPr sz="2100" b="1"/>
            </a:lvl3pPr>
            <a:lvl4pPr marL="1570893" indent="0">
              <a:buNone/>
              <a:defRPr sz="1800" b="1"/>
            </a:lvl4pPr>
            <a:lvl5pPr marL="2094525" indent="0">
              <a:buNone/>
              <a:defRPr sz="1800" b="1"/>
            </a:lvl5pPr>
            <a:lvl6pPr marL="2618156" indent="0">
              <a:buNone/>
              <a:defRPr sz="1800" b="1"/>
            </a:lvl6pPr>
            <a:lvl7pPr marL="3141787" indent="0">
              <a:buNone/>
              <a:defRPr sz="1800" b="1"/>
            </a:lvl7pPr>
            <a:lvl8pPr marL="3665418" indent="0">
              <a:buNone/>
              <a:defRPr sz="1800" b="1"/>
            </a:lvl8pPr>
            <a:lvl9pPr marL="418904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50647" y="2409480"/>
            <a:ext cx="4742771" cy="437751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515-9F48-4BFC-BBB6-9A3D35A5456E}" type="datetimeFigureOut">
              <a:rPr lang="uk-UA" smtClean="0"/>
              <a:pPr/>
              <a:t>24.03.2021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97E-72B9-42F4-B7C9-190CAEAE2A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515-9F48-4BFC-BBB6-9A3D35A5456E}" type="datetimeFigureOut">
              <a:rPr lang="uk-UA" smtClean="0"/>
              <a:pPr/>
              <a:t>24.03.2021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97E-72B9-42F4-B7C9-190CAEAE2A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515-9F48-4BFC-BBB6-9A3D35A5456E}" type="datetimeFigureOut">
              <a:rPr lang="uk-UA" smtClean="0"/>
              <a:pPr/>
              <a:t>24.03.2021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97E-72B9-42F4-B7C9-190CAEAE2A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96" y="302504"/>
            <a:ext cx="3530067" cy="128740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5098" y="302505"/>
            <a:ext cx="5998319" cy="648449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96" y="1589905"/>
            <a:ext cx="3530067" cy="5197090"/>
          </a:xfrm>
        </p:spPr>
        <p:txBody>
          <a:bodyPr/>
          <a:lstStyle>
            <a:lvl1pPr marL="0" indent="0">
              <a:buNone/>
              <a:defRPr sz="1600"/>
            </a:lvl1pPr>
            <a:lvl2pPr marL="523631" indent="0">
              <a:buNone/>
              <a:defRPr sz="1400"/>
            </a:lvl2pPr>
            <a:lvl3pPr marL="1047262" indent="0">
              <a:buNone/>
              <a:defRPr sz="1100"/>
            </a:lvl3pPr>
            <a:lvl4pPr marL="1570893" indent="0">
              <a:buNone/>
              <a:defRPr sz="1000"/>
            </a:lvl4pPr>
            <a:lvl5pPr marL="2094525" indent="0">
              <a:buNone/>
              <a:defRPr sz="1000"/>
            </a:lvl5pPr>
            <a:lvl6pPr marL="2618156" indent="0">
              <a:buNone/>
              <a:defRPr sz="1000"/>
            </a:lvl6pPr>
            <a:lvl7pPr marL="3141787" indent="0">
              <a:buNone/>
              <a:defRPr sz="1000"/>
            </a:lvl7pPr>
            <a:lvl8pPr marL="3665418" indent="0">
              <a:buNone/>
              <a:defRPr sz="1000"/>
            </a:lvl8pPr>
            <a:lvl9pPr marL="418904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515-9F48-4BFC-BBB6-9A3D35A5456E}" type="datetimeFigureOut">
              <a:rPr lang="uk-UA" smtClean="0"/>
              <a:pPr/>
              <a:t>24.03.2021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97E-72B9-42F4-B7C9-190CAEAE2A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138" y="5318443"/>
            <a:ext cx="6437948" cy="62787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03138" y="678875"/>
            <a:ext cx="6437948" cy="4558665"/>
          </a:xfrm>
        </p:spPr>
        <p:txBody>
          <a:bodyPr/>
          <a:lstStyle>
            <a:lvl1pPr marL="0" indent="0">
              <a:buNone/>
              <a:defRPr sz="3700"/>
            </a:lvl1pPr>
            <a:lvl2pPr marL="523631" indent="0">
              <a:buNone/>
              <a:defRPr sz="3200"/>
            </a:lvl2pPr>
            <a:lvl3pPr marL="1047262" indent="0">
              <a:buNone/>
              <a:defRPr sz="2700"/>
            </a:lvl3pPr>
            <a:lvl4pPr marL="1570893" indent="0">
              <a:buNone/>
              <a:defRPr sz="2300"/>
            </a:lvl4pPr>
            <a:lvl5pPr marL="2094525" indent="0">
              <a:buNone/>
              <a:defRPr sz="2300"/>
            </a:lvl5pPr>
            <a:lvl6pPr marL="2618156" indent="0">
              <a:buNone/>
              <a:defRPr sz="2300"/>
            </a:lvl6pPr>
            <a:lvl7pPr marL="3141787" indent="0">
              <a:buNone/>
              <a:defRPr sz="2300"/>
            </a:lvl7pPr>
            <a:lvl8pPr marL="3665418" indent="0">
              <a:buNone/>
              <a:defRPr sz="2300"/>
            </a:lvl8pPr>
            <a:lvl9pPr marL="4189049" indent="0">
              <a:buNone/>
              <a:defRPr sz="23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03138" y="5946315"/>
            <a:ext cx="6437948" cy="891683"/>
          </a:xfrm>
        </p:spPr>
        <p:txBody>
          <a:bodyPr/>
          <a:lstStyle>
            <a:lvl1pPr marL="0" indent="0">
              <a:buNone/>
              <a:defRPr sz="1600"/>
            </a:lvl1pPr>
            <a:lvl2pPr marL="523631" indent="0">
              <a:buNone/>
              <a:defRPr sz="1400"/>
            </a:lvl2pPr>
            <a:lvl3pPr marL="1047262" indent="0">
              <a:buNone/>
              <a:defRPr sz="1100"/>
            </a:lvl3pPr>
            <a:lvl4pPr marL="1570893" indent="0">
              <a:buNone/>
              <a:defRPr sz="1000"/>
            </a:lvl4pPr>
            <a:lvl5pPr marL="2094525" indent="0">
              <a:buNone/>
              <a:defRPr sz="1000"/>
            </a:lvl5pPr>
            <a:lvl6pPr marL="2618156" indent="0">
              <a:buNone/>
              <a:defRPr sz="1000"/>
            </a:lvl6pPr>
            <a:lvl7pPr marL="3141787" indent="0">
              <a:buNone/>
              <a:defRPr sz="1000"/>
            </a:lvl7pPr>
            <a:lvl8pPr marL="3665418" indent="0">
              <a:buNone/>
              <a:defRPr sz="1000"/>
            </a:lvl8pPr>
            <a:lvl9pPr marL="418904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515-9F48-4BFC-BBB6-9A3D35A5456E}" type="datetimeFigureOut">
              <a:rPr lang="uk-UA" smtClean="0"/>
              <a:pPr/>
              <a:t>24.03.2021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497E-72B9-42F4-B7C9-190CAEAE2A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96" y="304263"/>
            <a:ext cx="9656922" cy="1266296"/>
          </a:xfrm>
          <a:prstGeom prst="rect">
            <a:avLst/>
          </a:prstGeom>
        </p:spPr>
        <p:txBody>
          <a:bodyPr vert="horz" lIns="104726" tIns="52363" rIns="104726" bIns="523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6496" y="1772815"/>
            <a:ext cx="9656922" cy="5014180"/>
          </a:xfrm>
          <a:prstGeom prst="rect">
            <a:avLst/>
          </a:prstGeom>
        </p:spPr>
        <p:txBody>
          <a:bodyPr vert="horz" lIns="104726" tIns="52363" rIns="104726" bIns="523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6496" y="7042012"/>
            <a:ext cx="2503646" cy="404511"/>
          </a:xfrm>
          <a:prstGeom prst="rect">
            <a:avLst/>
          </a:prstGeom>
        </p:spPr>
        <p:txBody>
          <a:bodyPr vert="horz" lIns="104726" tIns="52363" rIns="104726" bIns="5236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C0515-9F48-4BFC-BBB6-9A3D35A5456E}" type="datetimeFigureOut">
              <a:rPr lang="uk-UA" smtClean="0"/>
              <a:pPr/>
              <a:t>24.03.2021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66054" y="7042012"/>
            <a:ext cx="3397806" cy="404511"/>
          </a:xfrm>
          <a:prstGeom prst="rect">
            <a:avLst/>
          </a:prstGeom>
        </p:spPr>
        <p:txBody>
          <a:bodyPr vert="horz" lIns="104726" tIns="52363" rIns="104726" bIns="5236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89771" y="7042012"/>
            <a:ext cx="2503646" cy="404511"/>
          </a:xfrm>
          <a:prstGeom prst="rect">
            <a:avLst/>
          </a:prstGeom>
        </p:spPr>
        <p:txBody>
          <a:bodyPr vert="horz" lIns="104726" tIns="52363" rIns="104726" bIns="5236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1497E-72B9-42F4-B7C9-190CAEAE2AA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726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2723" indent="-392723" algn="l" defTabSz="104726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0901" indent="-327269" algn="l" defTabSz="104726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9078" indent="-261816" algn="l" defTabSz="10472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709" indent="-261816" algn="l" defTabSz="104726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6340" indent="-261816" algn="l" defTabSz="104726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971" indent="-261816" algn="l" defTabSz="10472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3603" indent="-261816" algn="l" defTabSz="10472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27234" indent="-261816" algn="l" defTabSz="10472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0865" indent="-261816" algn="l" defTabSz="10472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72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3631" algn="l" defTabSz="10472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7262" algn="l" defTabSz="10472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0893" algn="l" defTabSz="10472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4525" algn="l" defTabSz="10472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8156" algn="l" defTabSz="10472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787" algn="l" defTabSz="10472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5418" algn="l" defTabSz="10472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89049" algn="l" defTabSz="10472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 descr="Все для учебы, шаблон для создания презентации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3" name="Picture 9" descr="C:\Users\Valenyina\Desktop\vse-dlya-uche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0729914" cy="75977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32508" y="2358727"/>
            <a:ext cx="8064896" cy="2520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uk-UA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Коректурні таблиці</a:t>
            </a:r>
          </a:p>
          <a:p>
            <a:pPr algn="ctr"/>
            <a:endParaRPr lang="uk-UA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0700" y="3510855"/>
            <a:ext cx="4680520" cy="936104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</a:bodyPr>
          <a:lstStyle/>
          <a:p>
            <a:r>
              <a:rPr lang="uk-UA" dirty="0" smtClean="0"/>
              <a:t>“ Цікава математика ”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 descr="Все для учебы, шаблон для создания презентации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3" name="Picture 9" descr="C:\Users\Valenyina\Desktop\vse-dlya-uche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0729914" cy="75977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00460" y="846559"/>
            <a:ext cx="9505056" cy="56886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Завдання до картки 4</a:t>
            </a:r>
          </a:p>
          <a:p>
            <a:endParaRPr lang="uk-UA" sz="18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1.Назвіть геометричні фігури по порядку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2.Порахуй геометричні фігури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3.Якого куб,прямокутник,циліндр,конус,коло,овал,ромб.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4.Порахуй плоскі фігури, об’ємні . Яких фігур більше?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5.Накриваємо фішкою конус,коло,кулю,,циліндр,піраміду,трикутник.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6.Який по порядку конус,циліндр,коло,ромб, брусок,овал,піраміда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7.Назвіть фігури у першому ряду,другому,третьому по порядку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8.Запропонуйте дітям кілька хвилин подивитися на фігури у другому ряду,потім попросити назвати їх по пам’яті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9.Запитання дітям: чим відрізняються куб від квадрата,коло від кулі?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10.Скільки об’ємних фігур у першому ряду,третьому,другому?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11.Назвіть фігуру яка розташована під конусом,над овалом,між ромбом і конусом,під бруском</a:t>
            </a:r>
          </a:p>
          <a:p>
            <a:endParaRPr lang="uk-UA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 descr="Все для учебы, шаблон для создания презентации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3" name="Picture 9" descr="C:\Users\Valenyina\Desktop\vse-dlya-uche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0729914" cy="75977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8412" y="342503"/>
            <a:ext cx="9937104" cy="6984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2708" y="270495"/>
            <a:ext cx="460851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 Блок “ Вчимося рахувати ”</a:t>
            </a:r>
            <a:endParaRPr lang="uk-UA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2428" y="846559"/>
          <a:ext cx="9649072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268"/>
                <a:gridCol w="2412268"/>
                <a:gridCol w="2412268"/>
                <a:gridCol w="2412268"/>
              </a:tblGrid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2533" name="Picture 5" descr="Просмотреть иллюстрацию Ёжик из сообщества русскоязычных художников автора  Татьяна в стилях: Классика, нарисованна… | Иллюстрации, Шаблоны животных,  Детские рису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444" y="918567"/>
            <a:ext cx="733711" cy="1037442"/>
          </a:xfrm>
          <a:prstGeom prst="rect">
            <a:avLst/>
          </a:prstGeom>
          <a:noFill/>
        </p:spPr>
      </p:pic>
      <p:pic>
        <p:nvPicPr>
          <p:cNvPr id="10" name="Picture 5" descr="Просмотреть иллюстрацию Ёжик из сообщества русскоязычных художников автора  Татьяна в стилях: Классика, нарисованна… | Иллюстрации, Шаблоны животных,  Детские рису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492" y="1782663"/>
            <a:ext cx="733711" cy="1037442"/>
          </a:xfrm>
          <a:prstGeom prst="rect">
            <a:avLst/>
          </a:prstGeom>
          <a:noFill/>
        </p:spPr>
      </p:pic>
      <p:pic>
        <p:nvPicPr>
          <p:cNvPr id="11" name="Picture 5" descr="Просмотреть иллюстрацию Ёжик из сообщества русскоязычных художников автора  Татьяна в стилях: Классика, нарисованна… | Иллюстрации, Шаблоны животных,  Детские рису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5144" y="918567"/>
            <a:ext cx="611115" cy="864096"/>
          </a:xfrm>
          <a:prstGeom prst="rect">
            <a:avLst/>
          </a:prstGeom>
          <a:noFill/>
        </p:spPr>
      </p:pic>
      <p:pic>
        <p:nvPicPr>
          <p:cNvPr id="12" name="Picture 5" descr="Просмотреть иллюстрацию Ёжик из сообщества русскоязычных художников автора  Татьяна в стилях: Классика, нарисованна… | Иллюстрации, Шаблоны животных,  Детские рису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6604" y="1710655"/>
            <a:ext cx="733711" cy="1037442"/>
          </a:xfrm>
          <a:prstGeom prst="rect">
            <a:avLst/>
          </a:prstGeom>
          <a:noFill/>
        </p:spPr>
      </p:pic>
      <p:sp>
        <p:nvSpPr>
          <p:cNvPr id="22542" name="AutoShape 14" descr="Жёлтые груши фото в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44" name="AutoShape 16" descr="Желтая нарисованная груша, с листом PNG на прозрачном фоне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2545" name="Picture 17" descr="C:\Users\Valenyina\Desktop\Без назван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436" y="3582863"/>
            <a:ext cx="836538" cy="922537"/>
          </a:xfrm>
          <a:prstGeom prst="rect">
            <a:avLst/>
          </a:prstGeom>
          <a:noFill/>
        </p:spPr>
      </p:pic>
      <p:pic>
        <p:nvPicPr>
          <p:cNvPr id="20" name="Picture 17" descr="C:\Users\Valenyina\Desktop\Без назван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524" y="2934791"/>
            <a:ext cx="836538" cy="922537"/>
          </a:xfrm>
          <a:prstGeom prst="rect">
            <a:avLst/>
          </a:prstGeom>
          <a:noFill/>
        </p:spPr>
      </p:pic>
      <p:pic>
        <p:nvPicPr>
          <p:cNvPr id="21" name="Picture 17" descr="C:\Users\Valenyina\Desktop\Без назван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2588" y="3798887"/>
            <a:ext cx="836538" cy="922537"/>
          </a:xfrm>
          <a:prstGeom prst="rect">
            <a:avLst/>
          </a:prstGeom>
          <a:noFill/>
        </p:spPr>
      </p:pic>
      <p:sp>
        <p:nvSpPr>
          <p:cNvPr id="22547" name="AutoShape 19" descr="Кира-скрап - клипарт и рамки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49" name="AutoShape 21" descr="Кира-скрап - клипарт и рамки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2551" name="Picture 23" descr="çilek png 1 » PNG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708" y="3078807"/>
            <a:ext cx="2200718" cy="1487685"/>
          </a:xfrm>
          <a:prstGeom prst="rect">
            <a:avLst/>
          </a:prstGeom>
          <a:noFill/>
        </p:spPr>
      </p:pic>
      <p:pic>
        <p:nvPicPr>
          <p:cNvPr id="22557" name="Picture 29" descr="30+ КЛІПАРТ_ОВОЧІ-ФРУКТИ-РОСЛИНИ ideas | фрукти, овочі, рослин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7044" y="4951015"/>
            <a:ext cx="1162385" cy="1915965"/>
          </a:xfrm>
          <a:prstGeom prst="rect">
            <a:avLst/>
          </a:prstGeom>
          <a:noFill/>
        </p:spPr>
      </p:pic>
      <p:pic>
        <p:nvPicPr>
          <p:cNvPr id="22559" name="Picture 31" descr="ᐈ Картинка мячик для детей фото, фотографии мяч | скачать на Depositphotos®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7244" y="918567"/>
            <a:ext cx="864096" cy="864096"/>
          </a:xfrm>
          <a:prstGeom prst="rect">
            <a:avLst/>
          </a:prstGeom>
          <a:noFill/>
        </p:spPr>
      </p:pic>
      <p:pic>
        <p:nvPicPr>
          <p:cNvPr id="29" name="Picture 31" descr="ᐈ Картинка мячик для детей фото, фотографии мяч | скачать на Depositphotos®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97404" y="1926679"/>
            <a:ext cx="864096" cy="864096"/>
          </a:xfrm>
          <a:prstGeom prst="rect">
            <a:avLst/>
          </a:prstGeom>
          <a:noFill/>
        </p:spPr>
      </p:pic>
      <p:pic>
        <p:nvPicPr>
          <p:cNvPr id="30" name="Picture 31" descr="ᐈ Картинка мячик для детей фото, фотографии мяч | скачать на Depositphotos®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25396" y="918567"/>
            <a:ext cx="864096" cy="864096"/>
          </a:xfrm>
          <a:prstGeom prst="rect">
            <a:avLst/>
          </a:prstGeom>
          <a:noFill/>
        </p:spPr>
      </p:pic>
      <p:pic>
        <p:nvPicPr>
          <p:cNvPr id="31" name="Picture 31" descr="ᐈ Картинка мячик для детей фото, фотографии мяч | скачать на Depositphotos®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05316" y="1494631"/>
            <a:ext cx="864096" cy="864096"/>
          </a:xfrm>
          <a:prstGeom prst="rect">
            <a:avLst/>
          </a:prstGeom>
          <a:noFill/>
        </p:spPr>
      </p:pic>
      <p:pic>
        <p:nvPicPr>
          <p:cNvPr id="32" name="Picture 31" descr="ᐈ Картинка мячик для детей фото, фотографии мяч | скачать на Depositphotos®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5236" y="1926679"/>
            <a:ext cx="864096" cy="864096"/>
          </a:xfrm>
          <a:prstGeom prst="rect">
            <a:avLst/>
          </a:prstGeom>
          <a:noFill/>
        </p:spPr>
      </p:pic>
      <p:pic>
        <p:nvPicPr>
          <p:cNvPr id="22561" name="Picture 33" descr="Стихи про Огурец. Сборник детских стихов про Огурец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7244" y="2934791"/>
            <a:ext cx="648072" cy="648072"/>
          </a:xfrm>
          <a:prstGeom prst="rect">
            <a:avLst/>
          </a:prstGeom>
          <a:noFill/>
        </p:spPr>
      </p:pic>
      <p:pic>
        <p:nvPicPr>
          <p:cNvPr id="34" name="Picture 33" descr="Стихи про Огурец. Сборник детских стихов про Огурец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97404" y="3582863"/>
            <a:ext cx="648072" cy="648072"/>
          </a:xfrm>
          <a:prstGeom prst="rect">
            <a:avLst/>
          </a:prstGeom>
          <a:noFill/>
        </p:spPr>
      </p:pic>
      <p:pic>
        <p:nvPicPr>
          <p:cNvPr id="35" name="Picture 33" descr="Стихи про Огурец. Сборник детских стихов про Огурец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49332" y="3006799"/>
            <a:ext cx="648072" cy="648072"/>
          </a:xfrm>
          <a:prstGeom prst="rect">
            <a:avLst/>
          </a:prstGeom>
          <a:noFill/>
        </p:spPr>
      </p:pic>
      <p:pic>
        <p:nvPicPr>
          <p:cNvPr id="36" name="Picture 33" descr="Стихи про Огурец. Сборник детских стихов про Огурец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69412" y="2934791"/>
            <a:ext cx="648072" cy="648072"/>
          </a:xfrm>
          <a:prstGeom prst="rect">
            <a:avLst/>
          </a:prstGeom>
          <a:noFill/>
        </p:spPr>
      </p:pic>
      <p:pic>
        <p:nvPicPr>
          <p:cNvPr id="37" name="Picture 33" descr="Стихи про Огурец. Сборник детских стихов про Огурец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7244" y="3654871"/>
            <a:ext cx="648072" cy="648072"/>
          </a:xfrm>
          <a:prstGeom prst="rect">
            <a:avLst/>
          </a:prstGeom>
          <a:noFill/>
        </p:spPr>
      </p:pic>
      <p:pic>
        <p:nvPicPr>
          <p:cNvPr id="38" name="Picture 33" descr="Стихи про Огурец. Сборник детских стихов про Огурец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05316" y="3654871"/>
            <a:ext cx="648072" cy="648072"/>
          </a:xfrm>
          <a:prstGeom prst="rect">
            <a:avLst/>
          </a:prstGeom>
          <a:noFill/>
        </p:spPr>
      </p:pic>
      <p:pic>
        <p:nvPicPr>
          <p:cNvPr id="39" name="Picture 33" descr="Стихи про Огурец. Сборник детских стихов про Огурец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81380" y="4158927"/>
            <a:ext cx="648072" cy="648072"/>
          </a:xfrm>
          <a:prstGeom prst="rect">
            <a:avLst/>
          </a:prstGeom>
          <a:noFill/>
        </p:spPr>
      </p:pic>
      <p:pic>
        <p:nvPicPr>
          <p:cNvPr id="22563" name="Picture 35" descr="Можно ли усидеть на двух сертификатах на дополнительное образование? - 15  Сентября 2019 - МБДОУ &quot;Детский сад № 68&quot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60700" y="5095031"/>
            <a:ext cx="2392292" cy="1440160"/>
          </a:xfrm>
          <a:prstGeom prst="rect">
            <a:avLst/>
          </a:prstGeom>
          <a:noFill/>
        </p:spPr>
      </p:pic>
      <p:pic>
        <p:nvPicPr>
          <p:cNvPr id="22565" name="Picture 37" descr="Пуговицы PNG изображения, пуговица PNG скачать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2709" y="990575"/>
            <a:ext cx="576064" cy="574441"/>
          </a:xfrm>
          <a:prstGeom prst="rect">
            <a:avLst/>
          </a:prstGeom>
          <a:noFill/>
        </p:spPr>
      </p:pic>
      <p:pic>
        <p:nvPicPr>
          <p:cNvPr id="42" name="Picture 37" descr="Пуговицы PNG изображения, пуговица PNG скачать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2708" y="2142703"/>
            <a:ext cx="576064" cy="574441"/>
          </a:xfrm>
          <a:prstGeom prst="rect">
            <a:avLst/>
          </a:prstGeom>
          <a:noFill/>
        </p:spPr>
      </p:pic>
      <p:pic>
        <p:nvPicPr>
          <p:cNvPr id="43" name="Picture 37" descr="Пуговицы PNG изображения, пуговица PNG скачать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4796" y="2142703"/>
            <a:ext cx="576064" cy="574441"/>
          </a:xfrm>
          <a:prstGeom prst="rect">
            <a:avLst/>
          </a:prstGeom>
          <a:noFill/>
        </p:spPr>
      </p:pic>
      <p:pic>
        <p:nvPicPr>
          <p:cNvPr id="44" name="Picture 37" descr="Пуговицы PNG изображения, пуговица PNG скачать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4796" y="990575"/>
            <a:ext cx="576064" cy="574441"/>
          </a:xfrm>
          <a:prstGeom prst="rect">
            <a:avLst/>
          </a:prstGeom>
          <a:noFill/>
        </p:spPr>
      </p:pic>
      <p:pic>
        <p:nvPicPr>
          <p:cNvPr id="45" name="Picture 37" descr="Пуговицы PNG изображения, пуговица PNG скачать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4876" y="2142703"/>
            <a:ext cx="576064" cy="574441"/>
          </a:xfrm>
          <a:prstGeom prst="rect">
            <a:avLst/>
          </a:prstGeom>
          <a:noFill/>
        </p:spPr>
      </p:pic>
      <p:pic>
        <p:nvPicPr>
          <p:cNvPr id="46" name="Picture 37" descr="Пуговицы PNG изображения, пуговица PNG скачать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884" y="990575"/>
            <a:ext cx="576064" cy="574441"/>
          </a:xfrm>
          <a:prstGeom prst="rect">
            <a:avLst/>
          </a:prstGeom>
          <a:noFill/>
        </p:spPr>
      </p:pic>
      <p:sp>
        <p:nvSpPr>
          <p:cNvPr id="22567" name="AutoShape 39" descr="козлята картинки для детей на прозрачном фоне - Prak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2569" name="Picture 41" descr="2 (700x700, 175Kb) | Рисунки пчел, Пчелинное искусство, Рисунки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8452" y="4951015"/>
            <a:ext cx="576064" cy="576064"/>
          </a:xfrm>
          <a:prstGeom prst="rect">
            <a:avLst/>
          </a:prstGeom>
          <a:noFill/>
        </p:spPr>
      </p:pic>
      <p:pic>
        <p:nvPicPr>
          <p:cNvPr id="49" name="Picture 41" descr="2 (700x700, 175Kb) | Рисунки пчел, Пчелинное искусство, Рисунки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76524" y="6175151"/>
            <a:ext cx="576064" cy="576064"/>
          </a:xfrm>
          <a:prstGeom prst="rect">
            <a:avLst/>
          </a:prstGeom>
          <a:noFill/>
        </p:spPr>
      </p:pic>
      <p:pic>
        <p:nvPicPr>
          <p:cNvPr id="50" name="Picture 41" descr="2 (700x700, 175Kb) | Рисунки пчел, Пчелинное искусство, Рисунки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48532" y="5527079"/>
            <a:ext cx="576064" cy="576064"/>
          </a:xfrm>
          <a:prstGeom prst="rect">
            <a:avLst/>
          </a:prstGeom>
          <a:noFill/>
        </p:spPr>
      </p:pic>
      <p:pic>
        <p:nvPicPr>
          <p:cNvPr id="51" name="Picture 41" descr="2 (700x700, 175Kb) | Рисунки пчел, Пчелинное искусство, Рисунки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92548" y="4951015"/>
            <a:ext cx="576064" cy="576064"/>
          </a:xfrm>
          <a:prstGeom prst="rect">
            <a:avLst/>
          </a:prstGeom>
          <a:noFill/>
        </p:spPr>
      </p:pic>
      <p:pic>
        <p:nvPicPr>
          <p:cNvPr id="52" name="Picture 41" descr="2 (700x700, 175Kb) | Рисунки пчел, Пчелинное искусство, Рисунки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40620" y="6175151"/>
            <a:ext cx="576064" cy="576064"/>
          </a:xfrm>
          <a:prstGeom prst="rect">
            <a:avLst/>
          </a:prstGeom>
          <a:noFill/>
        </p:spPr>
      </p:pic>
      <p:pic>
        <p:nvPicPr>
          <p:cNvPr id="53" name="Picture 41" descr="2 (700x700, 175Kb) | Рисунки пчел, Пчелинное искусство, Рисунки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40620" y="5599087"/>
            <a:ext cx="576064" cy="576064"/>
          </a:xfrm>
          <a:prstGeom prst="rect">
            <a:avLst/>
          </a:prstGeom>
          <a:noFill/>
        </p:spPr>
      </p:pic>
      <p:pic>
        <p:nvPicPr>
          <p:cNvPr id="54" name="Picture 41" descr="2 (700x700, 175Kb) | Рисунки пчел, Пчелинное искусство, Рисунки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68612" y="4951015"/>
            <a:ext cx="576064" cy="576064"/>
          </a:xfrm>
          <a:prstGeom prst="rect">
            <a:avLst/>
          </a:prstGeom>
          <a:noFill/>
        </p:spPr>
      </p:pic>
      <p:pic>
        <p:nvPicPr>
          <p:cNvPr id="55" name="Picture 41" descr="2 (700x700, 175Kb) | Рисунки пчел, Пчелинное искусство, Рисунки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4436" y="5455071"/>
            <a:ext cx="576064" cy="576064"/>
          </a:xfrm>
          <a:prstGeom prst="rect">
            <a:avLst/>
          </a:prstGeom>
          <a:noFill/>
        </p:spPr>
      </p:pic>
      <p:pic>
        <p:nvPicPr>
          <p:cNvPr id="56" name="Picture 41" descr="2 (700x700, 175Kb) | Рисунки пчел, Пчелинное искусство, Рисунки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6444" y="6103143"/>
            <a:ext cx="576064" cy="576064"/>
          </a:xfrm>
          <a:prstGeom prst="rect">
            <a:avLst/>
          </a:prstGeom>
          <a:noFill/>
        </p:spPr>
      </p:pic>
      <p:pic>
        <p:nvPicPr>
          <p:cNvPr id="22571" name="Picture 43" descr="божья коровка клипарт на прозрачном фоне: 16 тыс изображений найдено в  Яндекс.Картинках | Грибы, Детские картинки, Картинк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81380" y="5527079"/>
            <a:ext cx="568017" cy="576064"/>
          </a:xfrm>
          <a:prstGeom prst="rect">
            <a:avLst/>
          </a:prstGeom>
          <a:noFill/>
        </p:spPr>
      </p:pic>
      <p:pic>
        <p:nvPicPr>
          <p:cNvPr id="58" name="Picture 43" descr="божья коровка клипарт на прозрачном фоне: 16 тыс изображений найдено в  Яндекс.Картинках | Грибы, Детские картинки, Картинк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01260" y="6175151"/>
            <a:ext cx="568017" cy="576064"/>
          </a:xfrm>
          <a:prstGeom prst="rect">
            <a:avLst/>
          </a:prstGeom>
          <a:noFill/>
        </p:spPr>
      </p:pic>
      <p:pic>
        <p:nvPicPr>
          <p:cNvPr id="59" name="Picture 43" descr="божья коровка клипарт на прозрачном фоне: 16 тыс изображений найдено в  Яндекс.Картинках | Грибы, Детские картинки, Картинк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65356" y="6175151"/>
            <a:ext cx="568017" cy="576064"/>
          </a:xfrm>
          <a:prstGeom prst="rect">
            <a:avLst/>
          </a:prstGeom>
          <a:noFill/>
        </p:spPr>
      </p:pic>
      <p:pic>
        <p:nvPicPr>
          <p:cNvPr id="60" name="Picture 43" descr="божья коровка клипарт на прозрачном фоне: 16 тыс изображений найдено в  Яндекс.Картинках | Грибы, Детские картинки, Картинк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685436" y="6175151"/>
            <a:ext cx="568017" cy="576064"/>
          </a:xfrm>
          <a:prstGeom prst="rect">
            <a:avLst/>
          </a:prstGeom>
          <a:noFill/>
        </p:spPr>
      </p:pic>
      <p:pic>
        <p:nvPicPr>
          <p:cNvPr id="61" name="Picture 43" descr="божья коровка клипарт на прозрачном фоне: 16 тыс изображений найдено в  Яндекс.Картинках | Грибы, Детские картинки, Картинк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541420" y="4951015"/>
            <a:ext cx="568017" cy="576064"/>
          </a:xfrm>
          <a:prstGeom prst="rect">
            <a:avLst/>
          </a:prstGeom>
          <a:noFill/>
        </p:spPr>
      </p:pic>
      <p:pic>
        <p:nvPicPr>
          <p:cNvPr id="62" name="Picture 43" descr="божья коровка клипарт на прозрачном фоне: 16 тыс изображений найдено в  Яндекс.Картинках | Грибы, Детские картинки, Картинк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893348" y="4879007"/>
            <a:ext cx="568017" cy="576064"/>
          </a:xfrm>
          <a:prstGeom prst="rect">
            <a:avLst/>
          </a:prstGeom>
          <a:noFill/>
        </p:spPr>
      </p:pic>
      <p:pic>
        <p:nvPicPr>
          <p:cNvPr id="63" name="Picture 43" descr="божья коровка клипарт на прозрачном фоне: 16 тыс изображений найдено в  Яндекс.Картинках | Грибы, Детские картинки, Картинк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7244" y="4951015"/>
            <a:ext cx="568017" cy="576064"/>
          </a:xfrm>
          <a:prstGeom prst="rect">
            <a:avLst/>
          </a:prstGeom>
          <a:noFill/>
        </p:spPr>
      </p:pic>
      <p:pic>
        <p:nvPicPr>
          <p:cNvPr id="64" name="Picture 43" descr="божья коровка клипарт на прозрачном фоне: 16 тыс изображений найдено в  Яндекс.Картинках | Грибы, Детские картинки, Картинк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61300" y="5455071"/>
            <a:ext cx="568017" cy="576064"/>
          </a:xfrm>
          <a:prstGeom prst="rect">
            <a:avLst/>
          </a:prstGeom>
          <a:noFill/>
        </p:spPr>
      </p:pic>
      <p:pic>
        <p:nvPicPr>
          <p:cNvPr id="22573" name="Picture 45" descr="Грибы - коллекция картинок | Началочка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41020" y="990575"/>
            <a:ext cx="1584176" cy="1663972"/>
          </a:xfrm>
          <a:prstGeom prst="rect">
            <a:avLst/>
          </a:prstGeom>
          <a:noFill/>
        </p:spPr>
      </p:pic>
      <p:sp>
        <p:nvSpPr>
          <p:cNvPr id="22575" name="AutoShape 47" descr="Горох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2579" name="Picture 51" descr="Персонажи советских мультфильмов в векторе » AllGraf.Net - Все для дизайна  и работы с графикой в Фотошоп и Coreldra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9012" y="2934791"/>
            <a:ext cx="1606355" cy="1872208"/>
          </a:xfrm>
          <a:prstGeom prst="rect">
            <a:avLst/>
          </a:prstGeom>
          <a:noFill/>
        </p:spPr>
      </p:pic>
      <p:sp>
        <p:nvSpPr>
          <p:cNvPr id="65" name="TextBox 64"/>
          <p:cNvSpPr txBox="1"/>
          <p:nvPr/>
        </p:nvSpPr>
        <p:spPr>
          <a:xfrm>
            <a:off x="5292948" y="6679207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 descr="Все для учебы, шаблон для создания презентации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3" name="Picture 9" descr="C:\Users\Valenyina\Desktop\vse-dlya-uche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0729914" cy="75977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4436" y="990575"/>
            <a:ext cx="9505056" cy="55446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Завдання до картки 5</a:t>
            </a:r>
          </a:p>
          <a:p>
            <a:endParaRPr lang="uk-UA" sz="18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1. Порахуйте предмети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2.Яких предметів найбільше,найменше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3.Скільки предметів по одному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4.Що треба зробити,щоб їжачків стало 3,огірків 9,грибочків 3,м’ячів 7</a:t>
            </a:r>
            <a:endParaRPr lang="uk-UA" sz="1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 descr="Все для учебы, шаблон для создания презентации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3" name="Picture 9" descr="C:\Users\Valenyina\Desktop\vse-dlya-uche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0729914" cy="75977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8412" y="342503"/>
            <a:ext cx="9937104" cy="6984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2428" y="846559"/>
          <a:ext cx="9649072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268"/>
                <a:gridCol w="2412268"/>
                <a:gridCol w="2412268"/>
                <a:gridCol w="2412268"/>
              </a:tblGrid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72668" y="270495"/>
            <a:ext cx="518457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  Блок   “ Цифри ”</a:t>
            </a:r>
            <a:endParaRPr lang="uk-UA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png_lelik: Цифры - объемные - на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492" y="918567"/>
            <a:ext cx="1440160" cy="1920213"/>
          </a:xfrm>
          <a:prstGeom prst="rect">
            <a:avLst/>
          </a:prstGeom>
          <a:noFill/>
        </p:spPr>
      </p:pic>
      <p:pic>
        <p:nvPicPr>
          <p:cNvPr id="24580" name="Picture 4" descr="png_lelik: Цифры - объемные -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996" y="4662983"/>
            <a:ext cx="1782198" cy="2376264"/>
          </a:xfrm>
          <a:prstGeom prst="rect">
            <a:avLst/>
          </a:prstGeom>
          <a:noFill/>
        </p:spPr>
      </p:pic>
      <p:pic>
        <p:nvPicPr>
          <p:cNvPr id="24582" name="Picture 6" descr="Картинки по запросу буквы и цифры на прозрачном фоне | Картинки, Алфавит,  Ф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748" y="4951015"/>
            <a:ext cx="1708696" cy="1708696"/>
          </a:xfrm>
          <a:prstGeom prst="rect">
            <a:avLst/>
          </a:prstGeom>
          <a:noFill/>
        </p:spPr>
      </p:pic>
      <p:pic>
        <p:nvPicPr>
          <p:cNvPr id="24584" name="Picture 8" descr="Цифры 1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5276" y="846559"/>
            <a:ext cx="2068736" cy="2068736"/>
          </a:xfrm>
          <a:prstGeom prst="rect">
            <a:avLst/>
          </a:prstGeom>
          <a:noFill/>
        </p:spPr>
      </p:pic>
      <p:pic>
        <p:nvPicPr>
          <p:cNvPr id="24586" name="Picture 10" descr="Разноцветные цифры для оформления | Началоч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6484" y="4879007"/>
            <a:ext cx="1152128" cy="1979602"/>
          </a:xfrm>
          <a:prstGeom prst="rect">
            <a:avLst/>
          </a:prstGeom>
          <a:noFill/>
        </p:spPr>
      </p:pic>
      <p:pic>
        <p:nvPicPr>
          <p:cNvPr id="24588" name="Picture 12" descr="красивые цифры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8101260" y="2862783"/>
            <a:ext cx="1996728" cy="1996728"/>
          </a:xfrm>
          <a:prstGeom prst="rect">
            <a:avLst/>
          </a:prstGeom>
          <a:noFill/>
        </p:spPr>
      </p:pic>
      <p:pic>
        <p:nvPicPr>
          <p:cNvPr id="24590" name="Picture 14" descr="Цифра 3 в картинках, загадках и пословицах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7004" y="990575"/>
            <a:ext cx="1656184" cy="1656184"/>
          </a:xfrm>
          <a:prstGeom prst="rect">
            <a:avLst/>
          </a:prstGeom>
          <a:noFill/>
        </p:spPr>
      </p:pic>
      <p:pic>
        <p:nvPicPr>
          <p:cNvPr id="24592" name="Picture 16" descr="Счастливая семерочка: 7 партий победили на выборах в Николаевский облсовет  | БлиNKo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860" y="2934791"/>
            <a:ext cx="1924720" cy="1924720"/>
          </a:xfrm>
          <a:prstGeom prst="rect">
            <a:avLst/>
          </a:prstGeom>
          <a:noFill/>
        </p:spPr>
      </p:pic>
      <p:pic>
        <p:nvPicPr>
          <p:cNvPr id="24596" name="Picture 20" descr="Создать мем &quot;number 10, цифры, цифра 10 красно черная&quot; - Картинки -  Meme-arsenal.com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2708" y="990575"/>
            <a:ext cx="2097319" cy="1800201"/>
          </a:xfrm>
          <a:prstGeom prst="rect">
            <a:avLst/>
          </a:prstGeom>
          <a:noFill/>
        </p:spPr>
      </p:pic>
      <p:pic>
        <p:nvPicPr>
          <p:cNvPr id="24600" name="Picture 24" descr="Бесплатные фото на Pixabay - Восемь, Число, 8, Цифра, Шрифт | Шрифты,  Алфавит, Разное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29252" y="4734991"/>
            <a:ext cx="2304256" cy="2304256"/>
          </a:xfrm>
          <a:prstGeom prst="rect">
            <a:avLst/>
          </a:prstGeom>
          <a:noFill/>
        </p:spPr>
      </p:pic>
      <p:pic>
        <p:nvPicPr>
          <p:cNvPr id="24602" name="Picture 26" descr="ᐈ Картинка с цифрами фото, рисунки цифра | скачать на Depositphotos®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16484" y="2934791"/>
            <a:ext cx="1872208" cy="187220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292948" y="6679207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2708" y="918567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8452" y="918567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7244" y="918567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80980" y="918567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8452" y="4951015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8772" y="2934791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57244" y="2934791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6444" y="2934791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57244" y="4951015"/>
            <a:ext cx="4390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08972" y="4951015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4716" y="4951015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 descr="Все для учебы, шаблон для создания презентации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3" name="Picture 9" descr="C:\Users\Valenyina\Desktop\vse-dlya-uche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0729914" cy="75977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00460" y="846559"/>
            <a:ext cx="9433048" cy="56886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Завдання до картки 6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1.Накрийте фішками цифри 4,9,3,7,1,10,8,2,5,6,0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2.Порахуйте,називаючи цифри по порядку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3. Якого кольору цифра 5,1,9,10,6,4,7,2,8,3,0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4.Скільки цифр у першому ряду,третьому,другому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5.Назвіть сусідів цифри 4,9,5,8,3,7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6.Яка цифра розташована над цифрою 6,над  цифрою 7,під цифрою 7,під цифрою 6</a:t>
            </a:r>
            <a:endParaRPr lang="uk-UA" sz="1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 descr="Все для учебы, шаблон для создания презентации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3" name="Picture 9" descr="C:\Users\Valenyina\Desktop\vse-dlya-uche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0729914" cy="75977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8412" y="342503"/>
            <a:ext cx="9937104" cy="6984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2426" y="846559"/>
          <a:ext cx="9577065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355"/>
                <a:gridCol w="3192355"/>
                <a:gridCol w="3192355"/>
              </a:tblGrid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68612" y="270495"/>
            <a:ext cx="612068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 Блок   “ Орієнтування в просторі (тварини)”</a:t>
            </a:r>
            <a:endParaRPr lang="uk-UA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дикие животные фото на прозрачном фоне Животные на прозрачном фоне картинки  #yandeximages | Дикие животные, Животные, Еж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9212" y="1782663"/>
            <a:ext cx="2016224" cy="1414507"/>
          </a:xfrm>
          <a:prstGeom prst="rect">
            <a:avLst/>
          </a:prstGeom>
          <a:noFill/>
        </p:spPr>
      </p:pic>
      <p:pic>
        <p:nvPicPr>
          <p:cNvPr id="5124" name="Picture 4" descr="Pin on SQUIRRE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09172" y="4158927"/>
            <a:ext cx="2690380" cy="2256707"/>
          </a:xfrm>
          <a:prstGeom prst="rect">
            <a:avLst/>
          </a:prstGeom>
          <a:noFill/>
        </p:spPr>
      </p:pic>
      <p:pic>
        <p:nvPicPr>
          <p:cNvPr id="5128" name="Picture 8" descr="Домашні улюбленці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820" y="4014911"/>
            <a:ext cx="2482627" cy="2482628"/>
          </a:xfrm>
          <a:prstGeom prst="rect">
            <a:avLst/>
          </a:prstGeom>
          <a:noFill/>
        </p:spPr>
      </p:pic>
      <p:pic>
        <p:nvPicPr>
          <p:cNvPr id="5132" name="Picture 12" descr="Демонстраційний матеріал на тему: &quot;Свійські тварини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444" y="918567"/>
            <a:ext cx="2957760" cy="27502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292948" y="6679207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4436" y="3294831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6804" y="3222823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6444" y="6247159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3148" y="3294831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4796" y="6175151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93148" y="6247159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820" y="1854671"/>
            <a:ext cx="2636597" cy="1487042"/>
          </a:xfrm>
          <a:prstGeom prst="rect">
            <a:avLst/>
          </a:prstGeom>
          <a:noFill/>
        </p:spPr>
      </p:pic>
      <p:pic>
        <p:nvPicPr>
          <p:cNvPr id="4" name="Picture 6" descr="Нарисованная лиса, стоит, смотрит влево PNG на прозрачном фоне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8452" y="4086919"/>
            <a:ext cx="2495419" cy="2226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 descr="Все для учебы, шаблон для создания презентации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3" name="Picture 9" descr="C:\Users\Valenyina\Desktop\vse-dlya-uche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0729914" cy="75977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6444" y="1350615"/>
            <a:ext cx="9649072" cy="55446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Завдання до картки 7</a:t>
            </a:r>
          </a:p>
          <a:p>
            <a:endParaRPr lang="uk-UA" sz="18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1.Назвіть тварин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2.Порахуйте їх</a:t>
            </a:r>
            <a:b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3.Скільки диких,свійських тварин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4.Порахуйте їх по порядку</a:t>
            </a:r>
            <a:b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5.Яка  по порядку білка,собака,свиня,корова,лисиця,їжак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6.Яка тварина найменша,скільки їх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7.Яка тварина найбільша,скільки їх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8.Хто розташований у правому верхньому куті,лівому нижньому,правому нижньому,лівому верхньому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9.Яка тварина рухається найшвидше,яка повільно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10.У скількох тварин пухнастий хвіст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11.Скільки тварин рухаються вправо,вліво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12.Яка тварина розташована під свинею,над білкою,під коровою,під свинею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13.Скільки тварин мають копита</a:t>
            </a:r>
          </a:p>
          <a:p>
            <a:endParaRPr lang="uk-UA" sz="1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 descr="Все для учебы, шаблон для создания презентации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3" name="Picture 9" descr="C:\Users\Valenyina\Desktop\vse-dlya-uche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0729914" cy="75977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8412" y="342503"/>
            <a:ext cx="9937104" cy="6984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2428" y="846559"/>
          <a:ext cx="9649072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268"/>
                <a:gridCol w="2412268"/>
                <a:gridCol w="2412268"/>
                <a:gridCol w="2412268"/>
              </a:tblGrid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Читання вчителем української народної казки “Рукавичка ”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732" y="4951015"/>
            <a:ext cx="2118254" cy="1857004"/>
          </a:xfrm>
          <a:prstGeom prst="rect">
            <a:avLst/>
          </a:prstGeom>
          <a:noFill/>
        </p:spPr>
      </p:pic>
      <p:pic>
        <p:nvPicPr>
          <p:cNvPr id="3076" name="Picture 4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460" y="5167039"/>
            <a:ext cx="2102869" cy="1631827"/>
          </a:xfrm>
          <a:prstGeom prst="rect">
            <a:avLst/>
          </a:prstGeom>
          <a:noFill/>
        </p:spPr>
      </p:pic>
      <p:pic>
        <p:nvPicPr>
          <p:cNvPr id="3078" name="Picture 6" descr="Причины заболевания соба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988" y="2934791"/>
            <a:ext cx="1501669" cy="1969815"/>
          </a:xfrm>
          <a:prstGeom prst="rect">
            <a:avLst/>
          </a:prstGeom>
          <a:noFill/>
        </p:spPr>
      </p:pic>
      <p:pic>
        <p:nvPicPr>
          <p:cNvPr id="3084" name="Picture 12" descr="Нарисованная маленькая зебра стоит боком PNG на прозрачном фоне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1300" y="2862783"/>
            <a:ext cx="1742369" cy="1932610"/>
          </a:xfrm>
          <a:prstGeom prst="rect">
            <a:avLst/>
          </a:prstGeom>
          <a:noFill/>
        </p:spPr>
      </p:pic>
      <p:pic>
        <p:nvPicPr>
          <p:cNvPr id="3088" name="Picture 16" descr="Загадки про диких тварин - Сайт kazochka70!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988" y="918567"/>
            <a:ext cx="1908572" cy="1908572"/>
          </a:xfrm>
          <a:prstGeom prst="rect">
            <a:avLst/>
          </a:prstGeom>
          <a:noFill/>
        </p:spPr>
      </p:pic>
      <p:pic>
        <p:nvPicPr>
          <p:cNvPr id="3098" name="Picture 26" descr="овца PNG фот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3228" y="4806999"/>
            <a:ext cx="2628198" cy="2095550"/>
          </a:xfrm>
          <a:prstGeom prst="rect">
            <a:avLst/>
          </a:prstGeom>
          <a:noFill/>
        </p:spPr>
      </p:pic>
      <p:pic>
        <p:nvPicPr>
          <p:cNvPr id="3100" name="Picture 28" descr="Кабан PNG картинки скачать бесплатн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8692" y="990575"/>
            <a:ext cx="2376264" cy="1736501"/>
          </a:xfrm>
          <a:prstGeom prst="rect">
            <a:avLst/>
          </a:prstGeom>
          <a:noFill/>
        </p:spPr>
      </p:pic>
      <p:pic>
        <p:nvPicPr>
          <p:cNvPr id="3104" name="Picture 32" descr="✓ Клипарт слон PNG #3 скачать клипарт бесплатно - Clipart-D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996" y="4879007"/>
            <a:ext cx="2016224" cy="2042319"/>
          </a:xfrm>
          <a:prstGeom prst="rect">
            <a:avLst/>
          </a:prstGeom>
          <a:noFill/>
        </p:spPr>
      </p:pic>
      <p:pic>
        <p:nvPicPr>
          <p:cNvPr id="2" name="Picture 2" descr="Мышка на прозрачном фоне картинка для детей - лучшие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17529" y="1062583"/>
            <a:ext cx="2025535" cy="174196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292948" y="6679207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4436" y="918567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4436" y="2862783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8972" y="918567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2708" y="918567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2708" y="2934791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29252" y="918567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85236" y="2862783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0980" y="2934791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32708" y="4879007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4436" y="4879007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57244" y="4951015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08972" y="4951015"/>
            <a:ext cx="4390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Тигры - на прозрачном фоне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724" y="3006799"/>
            <a:ext cx="1939424" cy="1763664"/>
          </a:xfrm>
          <a:prstGeom prst="rect">
            <a:avLst/>
          </a:prstGeom>
          <a:noFill/>
        </p:spPr>
      </p:pic>
      <p:pic>
        <p:nvPicPr>
          <p:cNvPr id="3080" name="Picture 8" descr="Карточки Глена Домана на тему &quot;Тварини&quot;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756443" y="2934791"/>
            <a:ext cx="2205463" cy="1769816"/>
          </a:xfrm>
          <a:prstGeom prst="rect">
            <a:avLst/>
          </a:prstGeom>
          <a:noFill/>
        </p:spPr>
      </p:pic>
      <p:pic>
        <p:nvPicPr>
          <p:cNvPr id="3082" name="Picture 10" descr="клипарты на прозрачном фоне: 20 тыс изображений найдено в Яндекс.Картинках  | Милые рисунки, Рисунки животных, Самые милые животные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8452" y="846559"/>
            <a:ext cx="1873594" cy="1911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 descr="Все для учебы, шаблон для создания презентации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3" name="Picture 9" descr="C:\Users\Valenyina\Desktop\vse-dlya-uche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0729914" cy="75977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6444" y="702543"/>
            <a:ext cx="9433048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452" y="846559"/>
            <a:ext cx="92170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Завдання до картки 8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1.Назвіть тварин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2.Порахуйте їх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3.Скільки диких,свійських тварин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4.Порахуйте тварин нашої місцевості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5.Порахуйте їх по порядку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6.Яка по порядку собака,мавпа,лисиця,баран,вовк,кошеня,зебра,тигр,кабан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7.Скільки диких тварин у першому ряду,третьому,другому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8.Яка тварина найбільша (найменша),скільки їх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9. Назвіть тварин,які швидко (повільно)  рухаються,скільки їх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10.Скільки тварин,які мають копита,роги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11.Яка тварина находиться під собакою,над лисицею,над верблюдом,над зеброю,між собакою і верблюдом,зліва від слона,справа від кабана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12.Порахуй тварин,які рухаються вправо,вліво,дивляться прямо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13.Порахуй хижаків</a:t>
            </a: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 descr="Все для учебы, шаблон для создания презентации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3" name="Picture 9" descr="C:\Users\Valenyina\Desktop\vse-dlya-uche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0729914" cy="75977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8412" y="342503"/>
            <a:ext cx="9937104" cy="6984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 descr="Все для учебы, шаблон для создания презентации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3" name="Picture 9" descr="C:\Users\Valenyina\Desktop\vse-dlya-uche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29914" cy="75977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0420" y="1134591"/>
            <a:ext cx="9937104" cy="51125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40420" y="1350616"/>
            <a:ext cx="99371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solidFill>
                  <a:srgbClr val="2121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оректурна таблиця — це інформаційно-ігрове поле, поділене на клітинки, заповнені предметними картинками, символами, буквами, геометричними фігурами тощо. Під час роботи з таблицею установлюють якнайбільше різнопланових зв'язків (колір, форма, розмір, розташування, призначення тощо) між її елементами.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   Має широкий спектр використання в сучасній дошкільній освіті: розвиток інтелектуальних,пізнавальних,природознавчих, мовленнєвих навичок,логіко – математичної компетенції.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uk-UA" sz="1600" dirty="0" smtClean="0">
              <a:solidFill>
                <a:srgbClr val="2121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Ми використовуємо коректурні таблиці в різних формах роботи з дітьми, зокрема на заняттях логіко-математичного спрямування . Даний посібник  розроблений  для вдосконалення математичних умінь дітей (лічба,геометричні форми, орієнтування в просторі,цифри,множини ).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Працюючи з коректурними таблицями діти вчаться нестандартно  і творчо мислити,знаходити правильне рішення і коментувати своє рішення,збагачують  свої знання про оточуючий світ.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 descr="Все для учебы, шаблон для создания презентации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3" name="Picture 9" descr="C:\Users\Valenyina\Desktop\vse-dlya-uche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0729914" cy="75977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8412" y="342503"/>
            <a:ext cx="9937104" cy="69127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00660" y="198487"/>
            <a:ext cx="5472608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 Блок  “ Геометричні фігури ”</a:t>
            </a:r>
            <a:endParaRPr lang="uk-UA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2426" y="846559"/>
          <a:ext cx="9577065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355"/>
                <a:gridCol w="3192355"/>
                <a:gridCol w="3192355"/>
              </a:tblGrid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26" name="Picture 6" descr="Файл:Green pog.svg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908" y="1782663"/>
            <a:ext cx="1110357" cy="1110357"/>
          </a:xfrm>
          <a:prstGeom prst="rect">
            <a:avLst/>
          </a:prstGeom>
          <a:noFill/>
        </p:spPr>
      </p:pic>
      <p:pic>
        <p:nvPicPr>
          <p:cNvPr id="30732" name="Picture 12" descr="Создание геометрических фигур при помощи CSS | SEOGR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7244" y="4158927"/>
            <a:ext cx="1647556" cy="2378720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1332508" y="4662983"/>
            <a:ext cx="2232248" cy="13464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101260" y="1926679"/>
            <a:ext cx="1512168" cy="8423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828452" y="918567"/>
            <a:ext cx="2808312" cy="2808312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 17"/>
          <p:cNvSpPr/>
          <p:nvPr/>
        </p:nvSpPr>
        <p:spPr>
          <a:xfrm>
            <a:off x="4788892" y="4518967"/>
            <a:ext cx="1728192" cy="16344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972468" y="1134591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4796" y="3942903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5156" y="990575"/>
            <a:ext cx="3209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4796" y="990575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452" y="3942903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65156" y="3942903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20940" y="675121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 descr="Все для учебы, шаблон для создания презентации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3" name="Picture 9" descr="C:\Users\Valenyina\Desktop\vse-dlya-uche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0729914" cy="75977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8492" y="1710655"/>
            <a:ext cx="8640960" cy="49685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Завдання  до картки 1</a:t>
            </a:r>
          </a:p>
          <a:p>
            <a:endParaRPr lang="uk-UA" sz="18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1.Назвіть геометричні фігури по порядку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2.Порахуйте геометричні фігури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3.Якого кольору трикутник,квадрат,ромб,прямокутник,коло і овал.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4.Який по порядку трикутник,квадрат,ромб,прямокутник,коло,овал.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5.Яка фігура знаходиться у правому верхньому куті,лівому нижньому,правому нижньому куті,лівому верхньому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6.Назвіть найбільшу, найменшу фігуру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7.Яка фігура розташована під колом,над ромбом,під трикутником,справа від кола,зліва від квадрата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8. Назвіть фігури у яких є кути,скільки їх? Скільки фігур без кутів?</a:t>
            </a:r>
          </a:p>
          <a:p>
            <a:endParaRPr lang="uk-UA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 descr="Все для учебы, шаблон для создания презентации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3" name="Picture 9" descr="C:\Users\Valenyina\Desktop\vse-dlya-uche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0729914" cy="75977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8412" y="342503"/>
            <a:ext cx="9937104" cy="6984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2428" y="846559"/>
          <a:ext cx="9649072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268"/>
                <a:gridCol w="2412268"/>
                <a:gridCol w="2412268"/>
                <a:gridCol w="2412268"/>
              </a:tblGrid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00460" y="990575"/>
            <a:ext cx="2016224" cy="17281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6445076" y="3438847"/>
            <a:ext cx="914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6085036" y="1206599"/>
            <a:ext cx="1346448" cy="134644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1476524" y="5455071"/>
            <a:ext cx="698376" cy="62636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5508972" y="5311055"/>
            <a:ext cx="2304256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>
            <a:off x="3636764" y="3438847"/>
            <a:ext cx="1440160" cy="9144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3420740" y="990575"/>
            <a:ext cx="1800200" cy="1512168"/>
          </a:xfrm>
          <a:prstGeom prst="triangl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8821340" y="5671095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245276" y="1566639"/>
            <a:ext cx="1584176" cy="84239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 16"/>
          <p:cNvSpPr/>
          <p:nvPr/>
        </p:nvSpPr>
        <p:spPr>
          <a:xfrm>
            <a:off x="3132708" y="5311055"/>
            <a:ext cx="2160240" cy="12024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Ромб 17"/>
          <p:cNvSpPr/>
          <p:nvPr/>
        </p:nvSpPr>
        <p:spPr>
          <a:xfrm>
            <a:off x="1116484" y="2934791"/>
            <a:ext cx="1440160" cy="1872208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Ромб 18"/>
          <p:cNvSpPr/>
          <p:nvPr/>
        </p:nvSpPr>
        <p:spPr>
          <a:xfrm>
            <a:off x="8821340" y="3078807"/>
            <a:ext cx="986408" cy="1418456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612428" y="846559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0980" y="4951015"/>
            <a:ext cx="4390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60700" y="4879007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8452" y="4951015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2708" y="2934791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29252" y="2934791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0980" y="2934791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6444" y="2934791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57244" y="918567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80980" y="918567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32708" y="918567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29252" y="4951015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92948" y="6679207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 descr="Все для учебы, шаблон для создания презентации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3" name="Picture 9" descr="C:\Users\Valenyina\Desktop\vse-dlya-uche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0729914" cy="75977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0420" y="846559"/>
            <a:ext cx="9937104" cy="5472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Завдання до картки 2</a:t>
            </a:r>
          </a:p>
          <a:p>
            <a:endParaRPr lang="uk-UA" sz="18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1.Назвіть геометричні фігури по порядку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2.Порахуй геометричні фігури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3.Якого кольору великий трикутник,маленький овал,великий квадрат,маленький прямокутник,велике коло,великий ромб і т . д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4.Накрий фішкою великий квадрат,маленьке коло,маленький овал,великий прямокутник ,великий овал,маленький трикутник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5.Назвіть маленькі фігури,великі називаючи їх колір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6.Яка фігура знаходиться під маленьким овалом,над маленьким квадратом,під червоним ромбом,над маленьким колом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7.Який по порядку великий овал,маленький 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8.Назвіть фігури у яких є кути,скільки їх? Скільки фігур без кутів? Яких фігур більше,менше?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 descr="Все для учебы, шаблон для создания презентации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3" name="Picture 9" descr="C:\Users\Valenyina\Desktop\vse-dlya-uche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0729914" cy="75977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8412" y="342503"/>
            <a:ext cx="9937104" cy="6984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4436" y="558527"/>
          <a:ext cx="9577065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355"/>
                <a:gridCol w="3192355"/>
                <a:gridCol w="3192355"/>
              </a:tblGrid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434" name="Picture 2" descr="Геометрия для детей в стихах, ч.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444" y="990575"/>
            <a:ext cx="3088399" cy="2316299"/>
          </a:xfrm>
          <a:prstGeom prst="rect">
            <a:avLst/>
          </a:prstGeom>
          <a:noFill/>
        </p:spPr>
      </p:pic>
      <p:pic>
        <p:nvPicPr>
          <p:cNvPr id="18436" name="Picture 4" descr="Геометрические фигуры - начальные классы, уро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2828" y="1062583"/>
            <a:ext cx="2517405" cy="1891185"/>
          </a:xfrm>
          <a:prstGeom prst="rect">
            <a:avLst/>
          </a:prstGeom>
          <a:noFill/>
        </p:spPr>
      </p:pic>
      <p:pic>
        <p:nvPicPr>
          <p:cNvPr id="18438" name="Picture 6" descr="Наклейка Конусс PNG - AVATAN PL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9212" y="3726879"/>
            <a:ext cx="2068549" cy="2592288"/>
          </a:xfrm>
          <a:prstGeom prst="rect">
            <a:avLst/>
          </a:prstGeom>
          <a:noFill/>
        </p:spPr>
      </p:pic>
      <p:pic>
        <p:nvPicPr>
          <p:cNvPr id="18440" name="Picture 8" descr="Співвідношення об'ємних фігур та фігур на площині. Завдання з математики,  тести онлайн - сайт шкільної та дошкільної освіти Learning.u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2828" y="3654871"/>
            <a:ext cx="2664296" cy="2664296"/>
          </a:xfrm>
          <a:prstGeom prst="rect">
            <a:avLst/>
          </a:prstGeom>
          <a:noFill/>
        </p:spPr>
      </p:pic>
      <p:pic>
        <p:nvPicPr>
          <p:cNvPr id="18442" name="Picture 10" descr="Купить Демонстрационная форма Rotart Цилиндр/M RO TU44 IN (светло-красный)  в компании SewTec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4476" y="3726879"/>
            <a:ext cx="2409429" cy="2599061"/>
          </a:xfrm>
          <a:prstGeom prst="rect">
            <a:avLst/>
          </a:prstGeom>
          <a:noFill/>
        </p:spPr>
      </p:pic>
      <p:pic>
        <p:nvPicPr>
          <p:cNvPr id="18444" name="Picture 12" descr="Этот деревянный брусок окрашен как лавовый кирпич | Пикабу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7164" y="846559"/>
            <a:ext cx="2968348" cy="228562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292948" y="6679207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8452" y="630535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6804" y="702543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7164" y="3582863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7164" y="630535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8812" y="3654871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0460" y="3654871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 descr="Все для учебы, шаблон для создания презентации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3" name="Picture 9" descr="C:\Users\Valenyina\Desktop\vse-dlya-uche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0729914" cy="75977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4436" y="1278607"/>
            <a:ext cx="9505056" cy="5040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Завдання до картки 3</a:t>
            </a:r>
          </a:p>
          <a:p>
            <a:endParaRPr lang="uk-UA" sz="18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1.Назвіть геометричні фігури по порядку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2.Порахуй геометричні фігури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3.Якого кольору куб,куля,конус,піраміда,брусок,циліндр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4.Накрий фішкою конус,піраміду,кулю,циліндр,куб,брусок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5.Який по порядку циліндр,куля,конус,брусок,куб,піраміда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6.Яка фігура розташована в правому верхньому куті,в лівому нижньому,в правому нижньому і лівому верхньому куті.</a:t>
            </a:r>
          </a:p>
          <a:p>
            <a:r>
              <a:rPr lang="uk-UA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7. Назвіть фігуру,яка знаходиться під бруском,над циліндром,зліва від піраміди, між кубом і бруском</a:t>
            </a:r>
            <a:endParaRPr lang="uk-UA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 descr="Все для учебы, шаблон для создания презентации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3" name="Picture 9" descr="C:\Users\Valenyina\Desktop\vse-dlya-uche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0729914" cy="75977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8412" y="342503"/>
            <a:ext cx="9937104" cy="6984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458" name="AutoShape 2" descr="Мяч для детей 14 см - Родные игру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60" name="AutoShape 4" descr="ᐈ Картинка мячик для детей фото, фотографии мяч | скачать на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612428" y="846559"/>
          <a:ext cx="9649072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268"/>
                <a:gridCol w="2412268"/>
                <a:gridCol w="2412268"/>
                <a:gridCol w="2412268"/>
              </a:tblGrid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3" name="Picture 2" descr="Геометрия для детей в стихах, ч.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444" y="1062583"/>
            <a:ext cx="2208245" cy="1656184"/>
          </a:xfrm>
          <a:prstGeom prst="rect">
            <a:avLst/>
          </a:prstGeom>
          <a:noFill/>
        </p:spPr>
      </p:pic>
      <p:pic>
        <p:nvPicPr>
          <p:cNvPr id="24" name="Picture 12" descr="Этот деревянный брусок окрашен как лавовый кирпич | Пикаб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708" y="3078807"/>
            <a:ext cx="2033179" cy="1565549"/>
          </a:xfrm>
          <a:prstGeom prst="rect">
            <a:avLst/>
          </a:prstGeom>
          <a:noFill/>
        </p:spPr>
      </p:pic>
      <p:sp>
        <p:nvSpPr>
          <p:cNvPr id="25" name="Равнобедренный треугольник 24"/>
          <p:cNvSpPr/>
          <p:nvPr/>
        </p:nvSpPr>
        <p:spPr>
          <a:xfrm>
            <a:off x="3564756" y="1062583"/>
            <a:ext cx="1584176" cy="1512168"/>
          </a:xfrm>
          <a:prstGeom prst="triangl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5797004" y="5383063"/>
            <a:ext cx="1728192" cy="10584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Picture 4" descr="Геометрические фигуры - начальные классы, уро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1260" y="3222823"/>
            <a:ext cx="1895084" cy="142367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157044" y="1278607"/>
            <a:ext cx="1202432" cy="11304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Picture 6" descr="ᐈ Картинка мячик для детей фото, фотографии мяч | скачать на Depositphotos®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2468" y="5023023"/>
            <a:ext cx="1800200" cy="1722192"/>
          </a:xfrm>
          <a:prstGeom prst="rect">
            <a:avLst/>
          </a:prstGeom>
          <a:noFill/>
        </p:spPr>
      </p:pic>
      <p:sp>
        <p:nvSpPr>
          <p:cNvPr id="30" name="Ромб 29"/>
          <p:cNvSpPr/>
          <p:nvPr/>
        </p:nvSpPr>
        <p:spPr>
          <a:xfrm>
            <a:off x="1260500" y="2934791"/>
            <a:ext cx="1296144" cy="1778496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Picture 8" descr="Співвідношення об'ємних фігур та фігур на площині. Завдання з математики,  тести онлайн - сайт шкільної та дошкільної освіти Learning.u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5276" y="918567"/>
            <a:ext cx="1728192" cy="1728192"/>
          </a:xfrm>
          <a:prstGeom prst="rect">
            <a:avLst/>
          </a:prstGeom>
          <a:noFill/>
        </p:spPr>
      </p:pic>
      <p:pic>
        <p:nvPicPr>
          <p:cNvPr id="32" name="Picture 10" descr="Купить Демонстрационная форма Rotart Цилиндр/M RO TU44 IN (светло-красный)  в компании SewTec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7284" y="4951015"/>
            <a:ext cx="1731379" cy="1867646"/>
          </a:xfrm>
          <a:prstGeom prst="rect">
            <a:avLst/>
          </a:prstGeom>
          <a:noFill/>
        </p:spPr>
      </p:pic>
      <p:pic>
        <p:nvPicPr>
          <p:cNvPr id="33" name="Picture 6" descr="Наклейка Конусс PNG - AVATAN PLU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7044" y="2934791"/>
            <a:ext cx="1436492" cy="1800200"/>
          </a:xfrm>
          <a:prstGeom prst="rect">
            <a:avLst/>
          </a:prstGeom>
          <a:noFill/>
        </p:spPr>
      </p:pic>
      <p:sp>
        <p:nvSpPr>
          <p:cNvPr id="34" name="Овал 33"/>
          <p:cNvSpPr/>
          <p:nvPr/>
        </p:nvSpPr>
        <p:spPr>
          <a:xfrm>
            <a:off x="3276724" y="5383063"/>
            <a:ext cx="1944216" cy="1202432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292948" y="6679207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2428" y="846559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08972" y="918567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4716" y="918567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57244" y="2934791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29252" y="990575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80980" y="2934791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2708" y="4951015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6444" y="4951015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8972" y="4951015"/>
            <a:ext cx="4390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6444" y="2934791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04716" y="2934791"/>
            <a:ext cx="319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01260" y="4951015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588</Words>
  <Application>Microsoft Office PowerPoint</Application>
  <PresentationFormat>Произвольный</PresentationFormat>
  <Paragraphs>268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Valenyina</dc:creator>
  <cp:lastModifiedBy>Valenyina</cp:lastModifiedBy>
  <cp:revision>60</cp:revision>
  <dcterms:created xsi:type="dcterms:W3CDTF">2021-01-22T18:22:53Z</dcterms:created>
  <dcterms:modified xsi:type="dcterms:W3CDTF">2021-03-24T06:52:29Z</dcterms:modified>
</cp:coreProperties>
</file>