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7" r:id="rId2"/>
    <p:sldId id="263" r:id="rId3"/>
    <p:sldId id="274" r:id="rId4"/>
    <p:sldId id="258" r:id="rId5"/>
    <p:sldId id="262" r:id="rId6"/>
    <p:sldId id="265" r:id="rId7"/>
    <p:sldId id="266" r:id="rId8"/>
    <p:sldId id="268" r:id="rId9"/>
    <p:sldId id="269" r:id="rId10"/>
    <p:sldId id="275" r:id="rId11"/>
    <p:sldId id="271" r:id="rId12"/>
    <p:sldId id="272" r:id="rId13"/>
    <p:sldId id="273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1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13.10.2021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13.10.2021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13.10.2021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13.10.2021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13.10.2021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13.10.2021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13.10.2021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" y="2438400"/>
            <a:ext cx="6781800" cy="990600"/>
          </a:xfrm>
        </p:spPr>
        <p:txBody>
          <a:bodyPr/>
          <a:lstStyle/>
          <a:p>
            <a:endParaRPr lang="ru-RU" b="1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200" y="44624"/>
            <a:ext cx="6781800" cy="2880320"/>
          </a:xfrm>
        </p:spPr>
        <p:txBody>
          <a:bodyPr>
            <a:normAutofit fontScale="90000"/>
          </a:bodyPr>
          <a:lstStyle/>
          <a:p>
            <a:r>
              <a:rPr lang="uk-UA" sz="4000" i="1" dirty="0"/>
              <a:t>Майстер-клас вчителя іноземних мов </a:t>
            </a:r>
            <a:br>
              <a:rPr lang="uk-UA" sz="4000" i="1" dirty="0"/>
            </a:br>
            <a:r>
              <a:rPr lang="uk-UA" sz="4000" i="1" dirty="0" err="1"/>
              <a:t>Смолінського</a:t>
            </a:r>
            <a:r>
              <a:rPr lang="uk-UA" sz="4000" i="1" dirty="0"/>
              <a:t> </a:t>
            </a:r>
            <a:r>
              <a:rPr lang="uk-UA" sz="4000" i="1" dirty="0" smtClean="0"/>
              <a:t>ліцею №2</a:t>
            </a:r>
            <a:r>
              <a:rPr lang="uk-UA" sz="4000" i="1" dirty="0">
                <a:solidFill>
                  <a:srgbClr val="FF0000"/>
                </a:solidFill>
              </a:rPr>
              <a:t/>
            </a:r>
            <a:br>
              <a:rPr lang="uk-UA" sz="4000" i="1" dirty="0">
                <a:solidFill>
                  <a:srgbClr val="FF0000"/>
                </a:solidFill>
              </a:rPr>
            </a:br>
            <a:r>
              <a:rPr lang="uk-UA" sz="4000" i="1" dirty="0">
                <a:solidFill>
                  <a:srgbClr val="FF0000"/>
                </a:solidFill>
              </a:rPr>
              <a:t>                                   </a:t>
            </a:r>
            <a:r>
              <a:rPr lang="uk-UA" sz="4000" i="1" dirty="0" smtClean="0">
                <a:solidFill>
                  <a:srgbClr val="FF0000"/>
                </a:solidFill>
              </a:rPr>
              <a:t>        </a:t>
            </a:r>
            <a:r>
              <a:rPr lang="uk-UA" i="1" dirty="0" smtClean="0">
                <a:solidFill>
                  <a:srgbClr val="FF0000"/>
                </a:solidFill>
              </a:rPr>
              <a:t>Легкої </a:t>
            </a:r>
            <a:r>
              <a:rPr lang="uk-UA" i="1" dirty="0">
                <a:solidFill>
                  <a:srgbClr val="FF0000"/>
                </a:solidFill>
              </a:rPr>
              <a:t>В.О.</a:t>
            </a:r>
            <a:r>
              <a:rPr lang="uk-UA" dirty="0" smtClean="0"/>
              <a:t/>
            </a:r>
            <a:br>
              <a:rPr lang="uk-UA" dirty="0" smtClean="0"/>
            </a:br>
            <a:r>
              <a:rPr lang="uk-UA" dirty="0"/>
              <a:t/>
            </a:r>
            <a:br>
              <a:rPr lang="uk-UA" dirty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/>
              <a:t/>
            </a:r>
            <a:br>
              <a:rPr lang="uk-UA" dirty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/>
              <a:t/>
            </a:r>
            <a:br>
              <a:rPr lang="uk-UA" dirty="0"/>
            </a:br>
            <a:r>
              <a:rPr lang="uk-UA" dirty="0" smtClean="0"/>
              <a:t/>
            </a:r>
            <a:br>
              <a:rPr lang="uk-UA" dirty="0" smtClean="0"/>
            </a:br>
            <a:endParaRPr lang="ru-RU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4450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971600" y="4725141"/>
            <a:ext cx="7175351" cy="360042"/>
          </a:xfrm>
        </p:spPr>
        <p:txBody>
          <a:bodyPr/>
          <a:lstStyle/>
          <a:p>
            <a:pPr algn="ctr"/>
            <a:r>
              <a:rPr lang="ru-RU" sz="32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Онлайн </a:t>
            </a:r>
            <a:r>
              <a:rPr lang="ru-RU" sz="3200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ігри</a:t>
            </a:r>
            <a:r>
              <a:rPr lang="ru-RU" sz="32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32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я </a:t>
            </a:r>
            <a:r>
              <a:rPr lang="ru-RU" sz="32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використовую</a:t>
            </a:r>
            <a:r>
              <a:rPr lang="ru-RU" sz="32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уроках.</a:t>
            </a:r>
            <a:br>
              <a:rPr lang="ru-RU" sz="32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1907703" y="764705"/>
            <a:ext cx="5203101" cy="3456383"/>
          </a:xfrm>
          <a:prstGeom prst="star5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>
            <a:normAutofit/>
          </a:bodyPr>
          <a:lstStyle/>
          <a:p>
            <a:pPr algn="ctr"/>
            <a:r>
              <a:rPr lang="uk-UA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Онлайн ігри.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7452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16151" y="116633"/>
            <a:ext cx="6189583" cy="72007"/>
          </a:xfrm>
        </p:spPr>
        <p:txBody>
          <a:bodyPr>
            <a:normAutofit fontScale="25000" lnSpcReduction="20000"/>
          </a:bodyPr>
          <a:lstStyle/>
          <a:p>
            <a:pPr algn="ctr"/>
            <a:endParaRPr lang="ru-RU" sz="3600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332657"/>
            <a:ext cx="8538136" cy="6096124"/>
          </a:xfrm>
        </p:spPr>
        <p:txBody>
          <a:bodyPr/>
          <a:lstStyle/>
          <a:p>
            <a:r>
              <a:rPr lang="uk-UA" sz="3200" i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Результат:</a:t>
            </a:r>
            <a:r>
              <a:rPr lang="ru-RU" sz="3200" i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i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200" i="1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1289384" y="2426608"/>
            <a:ext cx="2331656" cy="1872208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err="1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Учень</a:t>
            </a:r>
            <a:endParaRPr lang="ru-RU" sz="3600" b="1" dirty="0">
              <a:solidFill>
                <a:schemeClr val="bg2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4572000" y="908720"/>
            <a:ext cx="4392488" cy="923584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err="1" smtClean="0">
                <a:solidFill>
                  <a:schemeClr val="bg2">
                    <a:lumMod val="10000"/>
                  </a:schemeClr>
                </a:solidFill>
              </a:rPr>
              <a:t>Повноцінний</a:t>
            </a:r>
            <a:r>
              <a:rPr lang="ru-RU" b="1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bg2">
                    <a:lumMod val="10000"/>
                  </a:schemeClr>
                </a:solidFill>
              </a:rPr>
              <a:t>розвиток</a:t>
            </a:r>
            <a:r>
              <a:rPr lang="uk-UA" b="1" dirty="0" smtClean="0">
                <a:solidFill>
                  <a:schemeClr val="bg2">
                    <a:lumMod val="10000"/>
                  </a:schemeClr>
                </a:solidFill>
              </a:rPr>
              <a:t> емоційної сфери дитини</a:t>
            </a:r>
            <a:endParaRPr lang="ru-RU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4572000" y="1911696"/>
            <a:ext cx="4392488" cy="1013248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 smtClean="0">
                <a:solidFill>
                  <a:schemeClr val="bg2">
                    <a:lumMod val="10000"/>
                  </a:schemeClr>
                </a:solidFill>
              </a:rPr>
              <a:t>Успішний старт у формуванні іншомовної комунікативної компетенції</a:t>
            </a:r>
            <a:endParaRPr lang="ru-RU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4616560" y="3068960"/>
            <a:ext cx="4365064" cy="1011536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 smtClean="0">
                <a:solidFill>
                  <a:schemeClr val="bg2">
                    <a:lumMod val="10000"/>
                  </a:schemeClr>
                </a:solidFill>
              </a:rPr>
              <a:t>Найбільш ефективне вивчення іноземної мови</a:t>
            </a:r>
            <a:endParaRPr lang="ru-RU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4578848" y="4221088"/>
            <a:ext cx="4365064" cy="1083544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 smtClean="0">
                <a:solidFill>
                  <a:schemeClr val="bg2">
                    <a:lumMod val="10000"/>
                  </a:schemeClr>
                </a:solidFill>
              </a:rPr>
              <a:t>Сформована особистість, готова до труднощів сучасного життя.</a:t>
            </a:r>
            <a:endParaRPr lang="ru-RU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4572000" y="5445224"/>
            <a:ext cx="4335336" cy="1008112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 smtClean="0">
                <a:solidFill>
                  <a:schemeClr val="bg2">
                    <a:lumMod val="10000"/>
                  </a:schemeClr>
                </a:solidFill>
              </a:rPr>
              <a:t>Вміє керувати, діяти, співпрацювати.</a:t>
            </a:r>
            <a:endParaRPr lang="ru-RU" b="1" dirty="0">
              <a:solidFill>
                <a:schemeClr val="bg2">
                  <a:lumMod val="10000"/>
                </a:schemeClr>
              </a:solidFill>
            </a:endParaRPr>
          </a:p>
        </p:txBody>
      </p:sp>
      <p:cxnSp>
        <p:nvCxnSpPr>
          <p:cNvPr id="13" name="Прямая со стрелкой 12"/>
          <p:cNvCxnSpPr/>
          <p:nvPr/>
        </p:nvCxnSpPr>
        <p:spPr>
          <a:xfrm flipV="1">
            <a:off x="3275856" y="2418320"/>
            <a:ext cx="1080120" cy="290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3591288" y="3362712"/>
            <a:ext cx="98071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3275856" y="4080496"/>
            <a:ext cx="1080120" cy="5006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>
            <a:off x="2425460" y="4437112"/>
            <a:ext cx="1656184" cy="10081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 flipV="1">
            <a:off x="2425460" y="1556792"/>
            <a:ext cx="1656184" cy="7920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72379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332656"/>
            <a:ext cx="7239000" cy="2160240"/>
          </a:xfrm>
        </p:spPr>
        <p:txBody>
          <a:bodyPr>
            <a:normAutofit fontScale="90000"/>
          </a:bodyPr>
          <a:lstStyle/>
          <a:p>
            <a:pPr algn="ctr"/>
            <a:r>
              <a:rPr lang="uk-UA" sz="3600" i="1" dirty="0" smtClean="0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Таким чином, беручи за основу вище сказане, можна зробити такий висновок:</a:t>
            </a:r>
            <a:br>
              <a:rPr lang="uk-UA" sz="3600" i="1" dirty="0" smtClean="0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600" i="1" dirty="0" smtClean="0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3600" i="1" dirty="0" smtClean="0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1800" dirty="0">
                <a:solidFill>
                  <a:schemeClr val="bg2">
                    <a:lumMod val="1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700" i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гра – це засіб, який дає позитивний емоційний стан, підвищує працездатність і зацікавленість педагогів та учнів, на відміну від монотонного виконання певних завдань, що призводить до напівсонної обстановки в класі.</a:t>
            </a:r>
            <a:br>
              <a:rPr lang="uk-UA" sz="2700" i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7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700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5816" y="4437112"/>
            <a:ext cx="3757707" cy="2016224"/>
          </a:xfrm>
        </p:spPr>
      </p:pic>
    </p:spTree>
    <p:extLst>
      <p:ext uri="{BB962C8B-B14F-4D97-AF65-F5344CB8AC3E}">
        <p14:creationId xmlns:p14="http://schemas.microsoft.com/office/powerpoint/2010/main" val="832205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  <p:extLst>
      <p:ext uri="{BB962C8B-B14F-4D97-AF65-F5344CB8AC3E}">
        <p14:creationId xmlns:p14="http://schemas.microsoft.com/office/powerpoint/2010/main" val="886417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4824536"/>
          </a:xfrm>
        </p:spPr>
        <p:txBody>
          <a:bodyPr>
            <a:normAutofit fontScale="90000"/>
          </a:bodyPr>
          <a:lstStyle/>
          <a:p>
            <a:pPr lvl="0" algn="ctr"/>
            <a:r>
              <a:rPr lang="uk-UA" sz="36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Мета:</a:t>
            </a:r>
            <a:br>
              <a:rPr lang="uk-UA" sz="36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8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28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800" b="1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uk-UA" sz="2700" b="1" dirty="0" smtClean="0">
                <a:solidFill>
                  <a:srgbClr val="10099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uk-UA" altLang="ru-RU" sz="2700" b="1" dirty="0" smtClean="0">
                <a:solidFill>
                  <a:srgbClr val="10099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озкрити </a:t>
            </a:r>
            <a:r>
              <a:rPr lang="uk-UA" altLang="ru-RU" sz="2700" b="1" dirty="0">
                <a:solidFill>
                  <a:srgbClr val="10099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особливості  використання  ігрових технологій на </a:t>
            </a:r>
            <a:r>
              <a:rPr lang="uk-UA" altLang="ru-RU" sz="2700" b="1" dirty="0" err="1">
                <a:solidFill>
                  <a:srgbClr val="10099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уроках</a:t>
            </a:r>
            <a:r>
              <a:rPr lang="uk-UA" altLang="ru-RU" sz="2700" b="1" dirty="0">
                <a:solidFill>
                  <a:srgbClr val="10099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англійської мови в молодших </a:t>
            </a:r>
            <a:r>
              <a:rPr lang="uk-UA" altLang="ru-RU" sz="2700" b="1" dirty="0" smtClean="0">
                <a:solidFill>
                  <a:srgbClr val="10099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класах;</a:t>
            </a:r>
            <a:br>
              <a:rPr lang="uk-UA" altLang="ru-RU" sz="2700" b="1" dirty="0" smtClean="0">
                <a:solidFill>
                  <a:srgbClr val="10099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altLang="ru-RU" sz="2700" b="1" dirty="0" smtClean="0">
                <a:solidFill>
                  <a:srgbClr val="10099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altLang="ru-RU" sz="2700" b="1" dirty="0" smtClean="0">
                <a:solidFill>
                  <a:srgbClr val="10099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altLang="ru-RU" sz="2700" b="1" dirty="0" smtClean="0">
                <a:solidFill>
                  <a:srgbClr val="10099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Продемонструвати </a:t>
            </a:r>
            <a:r>
              <a:rPr lang="uk-UA" altLang="ru-RU" sz="2700" b="1" dirty="0">
                <a:solidFill>
                  <a:srgbClr val="10099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практичне використання ігрових технологій   у викладанні </a:t>
            </a:r>
            <a:r>
              <a:rPr lang="uk-UA" altLang="ru-RU" sz="2700" b="1" dirty="0" smtClean="0">
                <a:solidFill>
                  <a:srgbClr val="10099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англійської та німецької </a:t>
            </a:r>
            <a:r>
              <a:rPr lang="uk-UA" altLang="ru-RU" sz="2700" b="1" dirty="0">
                <a:solidFill>
                  <a:srgbClr val="10099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мови; </a:t>
            </a:r>
            <a:r>
              <a:rPr lang="ru-RU" altLang="ru-RU" sz="2700" b="1" dirty="0">
                <a:solidFill>
                  <a:srgbClr val="10099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2700" b="1" dirty="0">
                <a:solidFill>
                  <a:srgbClr val="10099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altLang="ru-RU" sz="2700" b="1" dirty="0" smtClean="0">
                <a:solidFill>
                  <a:srgbClr val="10099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altLang="ru-RU" sz="2700" b="1" dirty="0" smtClean="0">
                <a:solidFill>
                  <a:srgbClr val="10099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altLang="ru-RU" sz="2700" b="1" dirty="0" smtClean="0">
                <a:solidFill>
                  <a:srgbClr val="10099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Познайомити з онлайн ресурсами, які я використовую на </a:t>
            </a:r>
            <a:r>
              <a:rPr lang="uk-UA" altLang="ru-RU" sz="2700" b="1" dirty="0" err="1" smtClean="0">
                <a:solidFill>
                  <a:srgbClr val="10099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уроках</a:t>
            </a:r>
            <a:r>
              <a:rPr lang="uk-UA" altLang="ru-RU" sz="2700" b="1" dirty="0" smtClean="0">
                <a:solidFill>
                  <a:srgbClr val="10099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7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6053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55576" y="1124744"/>
            <a:ext cx="8064896" cy="3528392"/>
          </a:xfrm>
        </p:spPr>
        <p:txBody>
          <a:bodyPr>
            <a:normAutofit/>
          </a:bodyPr>
          <a:lstStyle/>
          <a:p>
            <a:endParaRPr lang="uk-UA" sz="3200" b="1" i="1" dirty="0" smtClean="0">
              <a:solidFill>
                <a:srgbClr val="7030A0"/>
              </a:solidFill>
            </a:endParaRPr>
          </a:p>
          <a:p>
            <a:r>
              <a:rPr lang="uk-UA" sz="3200" b="1" i="1" dirty="0" smtClean="0">
                <a:solidFill>
                  <a:srgbClr val="7030A0"/>
                </a:solidFill>
              </a:rPr>
              <a:t>«Вчити дітей та одночасно вчитися у них.»</a:t>
            </a:r>
          </a:p>
          <a:p>
            <a:pPr algn="l"/>
            <a:endParaRPr lang="uk-UA" sz="3200" b="1" i="1" dirty="0">
              <a:solidFill>
                <a:srgbClr val="7030A0"/>
              </a:solidFill>
            </a:endParaRPr>
          </a:p>
          <a:p>
            <a:pPr algn="l"/>
            <a:r>
              <a:rPr lang="uk-UA" sz="3200" b="1" i="1" dirty="0" smtClean="0">
                <a:solidFill>
                  <a:srgbClr val="7030A0"/>
                </a:solidFill>
              </a:rPr>
              <a:t>«Граючись, вчимося. »</a:t>
            </a:r>
            <a:endParaRPr lang="ru-RU" sz="3200" b="1" i="1" dirty="0">
              <a:solidFill>
                <a:srgbClr val="7030A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332656"/>
            <a:ext cx="7239000" cy="792088"/>
          </a:xfrm>
        </p:spPr>
        <p:txBody>
          <a:bodyPr/>
          <a:lstStyle/>
          <a:p>
            <a:r>
              <a:rPr lang="uk-UA" sz="32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Педагогічне кредо:</a:t>
            </a:r>
            <a:endParaRPr lang="ru-RU" sz="3200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122" name="Picture 2" descr="C:\Users\Victoria\Desktop\02009bua-e1d6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3356992"/>
            <a:ext cx="4079776" cy="3056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48182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764704"/>
            <a:ext cx="8229600" cy="792088"/>
          </a:xfrm>
        </p:spPr>
        <p:txBody>
          <a:bodyPr>
            <a:noAutofit/>
          </a:bodyPr>
          <a:lstStyle/>
          <a:p>
            <a:pPr algn="ctr"/>
            <a:r>
              <a:rPr lang="uk-UA" sz="32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Тема: </a:t>
            </a:r>
            <a:br>
              <a:rPr lang="uk-UA" sz="32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8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28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200" b="1" i="1" dirty="0" smtClean="0">
                <a:solidFill>
                  <a:srgbClr val="002060"/>
                </a:solidFill>
              </a:rPr>
              <a:t>«</a:t>
            </a:r>
            <a:r>
              <a:rPr lang="ru-RU" sz="32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Застосування</a:t>
            </a:r>
            <a:r>
              <a:rPr lang="ru-RU" sz="3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ігрових</a:t>
            </a:r>
            <a:r>
              <a:rPr lang="ru-RU" sz="3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технологій</a:t>
            </a:r>
            <a:r>
              <a:rPr lang="ru-RU" sz="3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уроках </a:t>
            </a:r>
            <a:r>
              <a:rPr lang="ru-RU" sz="32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англійської</a:t>
            </a:r>
            <a:r>
              <a:rPr lang="ru-RU" sz="3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мови</a:t>
            </a:r>
            <a:r>
              <a:rPr lang="ru-RU" sz="3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як один </a:t>
            </a:r>
            <a:r>
              <a:rPr lang="ru-RU" sz="32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sz="3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шляхів</a:t>
            </a:r>
            <a:r>
              <a:rPr lang="ru-RU" sz="3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формування</a:t>
            </a:r>
            <a:r>
              <a:rPr lang="ru-RU" sz="3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пізнавального</a:t>
            </a:r>
            <a:r>
              <a:rPr lang="ru-RU" sz="3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інтересу</a:t>
            </a:r>
            <a:r>
              <a:rPr lang="ru-RU" sz="3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учнів</a:t>
            </a:r>
            <a:r>
              <a:rPr lang="ru-RU" sz="3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uk-UA" sz="3200" b="1" i="1" dirty="0" smtClean="0">
                <a:solidFill>
                  <a:srgbClr val="002060"/>
                </a:solidFill>
              </a:rPr>
              <a:t>»</a:t>
            </a:r>
            <a:endParaRPr lang="ru-RU" sz="3200" b="1" i="1" dirty="0">
              <a:solidFill>
                <a:srgbClr val="002060"/>
              </a:solidFill>
            </a:endParaRPr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843808" y="3861048"/>
            <a:ext cx="3962743" cy="26397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62430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289" y="260648"/>
            <a:ext cx="6512511" cy="720080"/>
          </a:xfrm>
        </p:spPr>
        <p:txBody>
          <a:bodyPr>
            <a:normAutofit/>
          </a:bodyPr>
          <a:lstStyle/>
          <a:p>
            <a:pPr algn="ctr"/>
            <a:r>
              <a:rPr lang="uk-UA" sz="32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Актуальність проблеми:</a:t>
            </a:r>
            <a:endParaRPr lang="ru-RU" sz="32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1340768"/>
            <a:ext cx="6400800" cy="417646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b="1" i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b="1" i="1" u="sng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допомогою</a:t>
            </a:r>
            <a:r>
              <a:rPr lang="ru-RU" b="1" i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u="sng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гри</a:t>
            </a:r>
            <a:r>
              <a:rPr lang="ru-RU" b="1" i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 algn="ctr">
              <a:buNone/>
            </a:pPr>
            <a:r>
              <a:rPr lang="ru-RU" b="1" i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i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- </a:t>
            </a:r>
            <a:r>
              <a:rPr lang="ru-RU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Розвивається</a:t>
            </a:r>
            <a:r>
              <a:rPr lang="ru-RU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інтерес</a:t>
            </a:r>
            <a:r>
              <a:rPr lang="ru-RU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іноземної</a:t>
            </a:r>
            <a:r>
              <a:rPr lang="ru-RU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мови</a:t>
            </a:r>
            <a:r>
              <a:rPr lang="ru-RU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відбувається</a:t>
            </a:r>
            <a:r>
              <a:rPr lang="ru-RU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перше </a:t>
            </a:r>
            <a:r>
              <a:rPr lang="ru-RU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зіткнення</a:t>
            </a:r>
            <a:r>
              <a:rPr lang="ru-RU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мовним</a:t>
            </a:r>
            <a:r>
              <a:rPr lang="ru-RU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світом</a:t>
            </a:r>
            <a:r>
              <a:rPr lang="ru-RU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іншої</a:t>
            </a:r>
            <a:r>
              <a:rPr lang="ru-RU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країни</a:t>
            </a:r>
            <a:r>
              <a:rPr lang="ru-RU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 algn="ctr">
              <a:buNone/>
            </a:pPr>
            <a:r>
              <a:rPr lang="ru-RU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b="1" i="1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Легше</a:t>
            </a:r>
            <a:r>
              <a:rPr lang="ru-RU" b="1" i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зосередити</a:t>
            </a:r>
            <a:r>
              <a:rPr lang="ru-RU" b="1" i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увагу</a:t>
            </a:r>
            <a:r>
              <a:rPr lang="ru-RU" b="1" i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учнів</a:t>
            </a:r>
            <a:r>
              <a:rPr lang="ru-RU" b="1" i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i="1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залучити</a:t>
            </a:r>
            <a:r>
              <a:rPr lang="ru-RU" b="1" i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b="1" i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b="1" i="1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активної</a:t>
            </a:r>
            <a:r>
              <a:rPr lang="ru-RU" b="1" i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b="1" i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 algn="ctr">
              <a:buNone/>
            </a:pPr>
            <a:r>
              <a:rPr lang="ru-RU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i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З'являється</a:t>
            </a:r>
            <a:r>
              <a:rPr lang="ru-RU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можливість</a:t>
            </a:r>
            <a:r>
              <a:rPr lang="ru-RU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активно </a:t>
            </a:r>
            <a:r>
              <a:rPr lang="ru-RU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мислити</a:t>
            </a:r>
            <a:r>
              <a:rPr lang="ru-RU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розширювати</a:t>
            </a:r>
            <a:r>
              <a:rPr lang="ru-RU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творчі</a:t>
            </a:r>
            <a:r>
              <a:rPr lang="ru-RU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здібності</a:t>
            </a:r>
            <a:r>
              <a:rPr lang="ru-RU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72379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332656"/>
            <a:ext cx="7745288" cy="880942"/>
          </a:xfrm>
        </p:spPr>
        <p:txBody>
          <a:bodyPr>
            <a:noAutofit/>
          </a:bodyPr>
          <a:lstStyle/>
          <a:p>
            <a:pPr algn="ctr"/>
            <a:r>
              <a:rPr lang="uk-UA" sz="3200" b="1" i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Схема роботи над темою самоосвіти:</a:t>
            </a:r>
            <a:endParaRPr lang="ru-RU" sz="3200" b="1" i="1" dirty="0">
              <a:solidFill>
                <a:srgbClr val="FF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219200" y="1213598"/>
            <a:ext cx="7467600" cy="5383754"/>
          </a:xfrm>
        </p:spPr>
        <p:txBody>
          <a:bodyPr/>
          <a:lstStyle/>
          <a:p>
            <a:pPr algn="ctr"/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838144" y="1397412"/>
            <a:ext cx="1885928" cy="75377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800" b="1" dirty="0" smtClean="0">
                <a:solidFill>
                  <a:srgbClr val="002060"/>
                </a:solidFill>
              </a:rPr>
              <a:t>Гра</a:t>
            </a:r>
            <a:endParaRPr lang="ru-RU" sz="2800" b="1" dirty="0">
              <a:solidFill>
                <a:srgbClr val="002060"/>
              </a:solidFill>
            </a:endParaRPr>
          </a:p>
        </p:txBody>
      </p:sp>
      <p:cxnSp>
        <p:nvCxnSpPr>
          <p:cNvPr id="9" name="Прямая со стрелкой 8"/>
          <p:cNvCxnSpPr/>
          <p:nvPr/>
        </p:nvCxnSpPr>
        <p:spPr>
          <a:xfrm>
            <a:off x="4781108" y="2169424"/>
            <a:ext cx="0" cy="648072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Прямоугольник 9"/>
          <p:cNvSpPr/>
          <p:nvPr/>
        </p:nvSpPr>
        <p:spPr>
          <a:xfrm>
            <a:off x="2703722" y="2817496"/>
            <a:ext cx="4033596" cy="792088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b="1" dirty="0" smtClean="0">
                <a:solidFill>
                  <a:srgbClr val="002060"/>
                </a:solidFill>
              </a:rPr>
              <a:t>Місце її на </a:t>
            </a:r>
            <a:r>
              <a:rPr lang="uk-UA" sz="2800" b="1" dirty="0" err="1" smtClean="0">
                <a:solidFill>
                  <a:srgbClr val="002060"/>
                </a:solidFill>
              </a:rPr>
              <a:t>уроці</a:t>
            </a:r>
            <a:r>
              <a:rPr lang="uk-UA" sz="2800" b="1" dirty="0" smtClean="0">
                <a:solidFill>
                  <a:srgbClr val="002060"/>
                </a:solidFill>
              </a:rPr>
              <a:t> англійської мови</a:t>
            </a:r>
            <a:endParaRPr lang="ru-RU" sz="2800" b="1" dirty="0">
              <a:solidFill>
                <a:srgbClr val="002060"/>
              </a:solidFill>
            </a:endParaRPr>
          </a:p>
        </p:txBody>
      </p:sp>
      <p:cxnSp>
        <p:nvCxnSpPr>
          <p:cNvPr id="12" name="Прямая со стрелкой 11"/>
          <p:cNvCxnSpPr/>
          <p:nvPr/>
        </p:nvCxnSpPr>
        <p:spPr>
          <a:xfrm>
            <a:off x="4720520" y="3609584"/>
            <a:ext cx="0" cy="72008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Прямоугольник 12"/>
          <p:cNvSpPr/>
          <p:nvPr/>
        </p:nvSpPr>
        <p:spPr>
          <a:xfrm>
            <a:off x="3628980" y="4365104"/>
            <a:ext cx="2304256" cy="77035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uk-UA" sz="2800" b="1" dirty="0">
                <a:solidFill>
                  <a:srgbClr val="002060"/>
                </a:solidFill>
              </a:rPr>
              <a:t>Види ігор</a:t>
            </a:r>
            <a:endParaRPr lang="ru-RU" sz="2800" b="1" dirty="0">
              <a:solidFill>
                <a:srgbClr val="002060"/>
              </a:solidFill>
            </a:endParaRPr>
          </a:p>
        </p:txBody>
      </p:sp>
      <p:cxnSp>
        <p:nvCxnSpPr>
          <p:cNvPr id="15" name="Прямая со стрелкой 14"/>
          <p:cNvCxnSpPr/>
          <p:nvPr/>
        </p:nvCxnSpPr>
        <p:spPr>
          <a:xfrm>
            <a:off x="4711344" y="5157192"/>
            <a:ext cx="0" cy="72008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 15"/>
          <p:cNvSpPr/>
          <p:nvPr/>
        </p:nvSpPr>
        <p:spPr>
          <a:xfrm>
            <a:off x="3484964" y="5877272"/>
            <a:ext cx="2592288" cy="64807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b="1" dirty="0" smtClean="0">
                <a:solidFill>
                  <a:srgbClr val="002060"/>
                </a:solidFill>
              </a:rPr>
              <a:t>Результат</a:t>
            </a:r>
            <a:endParaRPr lang="ru-RU" sz="28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1041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10" grpId="0" animBg="1"/>
      <p:bldP spid="13" grpId="0" animBg="1"/>
      <p:bldP spid="1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3743908" y="2439764"/>
            <a:ext cx="1944216" cy="144016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Гра це - </a:t>
            </a:r>
            <a:endParaRPr lang="ru-RU" sz="2800" b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" name="Прямая со стрелкой 5"/>
          <p:cNvCxnSpPr/>
          <p:nvPr/>
        </p:nvCxnSpPr>
        <p:spPr>
          <a:xfrm flipV="1">
            <a:off x="4752020" y="1844824"/>
            <a:ext cx="0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Овал 6"/>
          <p:cNvSpPr/>
          <p:nvPr/>
        </p:nvSpPr>
        <p:spPr>
          <a:xfrm>
            <a:off x="3743908" y="997380"/>
            <a:ext cx="2088232" cy="792088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b="1" dirty="0" err="1" smtClean="0">
                <a:solidFill>
                  <a:srgbClr val="002060"/>
                </a:solidFill>
              </a:rPr>
              <a:t>Мовна</a:t>
            </a:r>
            <a:r>
              <a:rPr lang="uk-UA" b="1" dirty="0" smtClean="0">
                <a:solidFill>
                  <a:srgbClr val="002060"/>
                </a:solidFill>
              </a:rPr>
              <a:t> діяльність</a:t>
            </a:r>
            <a:endParaRPr lang="ru-RU" b="1" dirty="0">
              <a:solidFill>
                <a:srgbClr val="002060"/>
              </a:solidFill>
            </a:endParaRPr>
          </a:p>
        </p:txBody>
      </p:sp>
      <p:cxnSp>
        <p:nvCxnSpPr>
          <p:cNvPr id="9" name="Прямая со стрелкой 8"/>
          <p:cNvCxnSpPr>
            <a:stCxn id="4" idx="7"/>
          </p:cNvCxnSpPr>
          <p:nvPr/>
        </p:nvCxnSpPr>
        <p:spPr>
          <a:xfrm flipV="1">
            <a:off x="5403400" y="2223740"/>
            <a:ext cx="572756" cy="42693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Овал 9"/>
          <p:cNvSpPr/>
          <p:nvPr/>
        </p:nvSpPr>
        <p:spPr>
          <a:xfrm>
            <a:off x="5989906" y="1649392"/>
            <a:ext cx="2758558" cy="864096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uk-UA" b="1" dirty="0" smtClean="0"/>
              <a:t>Вмотивованість</a:t>
            </a:r>
            <a:endParaRPr lang="ru-RU" b="1" dirty="0"/>
          </a:p>
        </p:txBody>
      </p:sp>
      <p:cxnSp>
        <p:nvCxnSpPr>
          <p:cNvPr id="12" name="Прямая со стрелкой 11"/>
          <p:cNvCxnSpPr>
            <a:stCxn id="4" idx="1"/>
          </p:cNvCxnSpPr>
          <p:nvPr/>
        </p:nvCxnSpPr>
        <p:spPr>
          <a:xfrm flipH="1" flipV="1">
            <a:off x="3455876" y="2115728"/>
            <a:ext cx="572756" cy="53494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Овал 12"/>
          <p:cNvSpPr/>
          <p:nvPr/>
        </p:nvSpPr>
        <p:spPr>
          <a:xfrm>
            <a:off x="971600" y="1495405"/>
            <a:ext cx="2520280" cy="879539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b="1" dirty="0" smtClean="0"/>
              <a:t>Навчання із задоволенням</a:t>
            </a:r>
            <a:endParaRPr lang="ru-RU" b="1" dirty="0"/>
          </a:p>
        </p:txBody>
      </p:sp>
      <p:cxnSp>
        <p:nvCxnSpPr>
          <p:cNvPr id="21" name="Прямая со стрелкой 20"/>
          <p:cNvCxnSpPr>
            <a:stCxn id="4" idx="5"/>
          </p:cNvCxnSpPr>
          <p:nvPr/>
        </p:nvCxnSpPr>
        <p:spPr>
          <a:xfrm>
            <a:off x="5403400" y="3669017"/>
            <a:ext cx="788780" cy="49893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>
            <a:stCxn id="4" idx="3"/>
          </p:cNvCxnSpPr>
          <p:nvPr/>
        </p:nvCxnSpPr>
        <p:spPr>
          <a:xfrm flipH="1">
            <a:off x="3313514" y="3669017"/>
            <a:ext cx="715118" cy="59723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Овал 24"/>
          <p:cNvSpPr/>
          <p:nvPr/>
        </p:nvSpPr>
        <p:spPr>
          <a:xfrm>
            <a:off x="6088478" y="4077072"/>
            <a:ext cx="2731994" cy="890384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b="1" dirty="0" smtClean="0">
                <a:solidFill>
                  <a:srgbClr val="002060"/>
                </a:solidFill>
              </a:rPr>
              <a:t>Індивідуальний підхід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26" name="Овал 25"/>
          <p:cNvSpPr/>
          <p:nvPr/>
        </p:nvSpPr>
        <p:spPr>
          <a:xfrm>
            <a:off x="3557272" y="4715976"/>
            <a:ext cx="2453234" cy="864096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b="1" dirty="0" smtClean="0"/>
              <a:t>Навчання і виховання у колективі</a:t>
            </a:r>
            <a:endParaRPr lang="ru-RU" b="1" dirty="0"/>
          </a:p>
        </p:txBody>
      </p:sp>
      <p:sp>
        <p:nvSpPr>
          <p:cNvPr id="27" name="Овал 26"/>
          <p:cNvSpPr/>
          <p:nvPr/>
        </p:nvSpPr>
        <p:spPr>
          <a:xfrm>
            <a:off x="755576" y="3933056"/>
            <a:ext cx="2576312" cy="103440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b="1" dirty="0" smtClean="0"/>
              <a:t>Тренування різних видів мовленнєвої діяльності</a:t>
            </a:r>
            <a:endParaRPr lang="ru-RU" b="1" dirty="0"/>
          </a:p>
        </p:txBody>
      </p:sp>
      <p:cxnSp>
        <p:nvCxnSpPr>
          <p:cNvPr id="29" name="Прямая со стрелкой 28"/>
          <p:cNvCxnSpPr/>
          <p:nvPr/>
        </p:nvCxnSpPr>
        <p:spPr>
          <a:xfrm>
            <a:off x="5651293" y="3159844"/>
            <a:ext cx="864923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Овал 29"/>
          <p:cNvSpPr/>
          <p:nvPr/>
        </p:nvSpPr>
        <p:spPr>
          <a:xfrm>
            <a:off x="6588224" y="2741532"/>
            <a:ext cx="2448272" cy="792088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b="1" dirty="0" smtClean="0"/>
              <a:t>Прояв ініціативи у дітей</a:t>
            </a:r>
            <a:endParaRPr lang="ru-RU" b="1" dirty="0"/>
          </a:p>
        </p:txBody>
      </p:sp>
      <p:cxnSp>
        <p:nvCxnSpPr>
          <p:cNvPr id="36" name="Прямая со стрелкой 35"/>
          <p:cNvCxnSpPr/>
          <p:nvPr/>
        </p:nvCxnSpPr>
        <p:spPr>
          <a:xfrm>
            <a:off x="4677531" y="3918486"/>
            <a:ext cx="0" cy="7974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Овал 36"/>
          <p:cNvSpPr/>
          <p:nvPr/>
        </p:nvSpPr>
        <p:spPr>
          <a:xfrm>
            <a:off x="755576" y="2763800"/>
            <a:ext cx="2232248" cy="792088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uk-UA" b="1" dirty="0">
                <a:solidFill>
                  <a:srgbClr val="4D5B6B"/>
                </a:solidFill>
              </a:rPr>
              <a:t>Збагачення словникового запасу</a:t>
            </a:r>
            <a:endParaRPr lang="ru-RU" b="1" dirty="0">
              <a:solidFill>
                <a:srgbClr val="4D5B6B"/>
              </a:solidFill>
            </a:endParaRPr>
          </a:p>
        </p:txBody>
      </p:sp>
      <p:cxnSp>
        <p:nvCxnSpPr>
          <p:cNvPr id="39" name="Прямая со стрелкой 38"/>
          <p:cNvCxnSpPr/>
          <p:nvPr/>
        </p:nvCxnSpPr>
        <p:spPr>
          <a:xfrm flipH="1">
            <a:off x="2987824" y="3159844"/>
            <a:ext cx="715945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69745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10" grpId="0" animBg="1"/>
      <p:bldP spid="13" grpId="0" animBg="1"/>
      <p:bldP spid="25" grpId="0" animBg="1"/>
      <p:bldP spid="26" grpId="0" animBg="1"/>
      <p:bldP spid="27" grpId="0" animBg="1"/>
      <p:bldP spid="30" grpId="0" animBg="1"/>
      <p:bldP spid="3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  <p:extLst>
      <p:ext uri="{BB962C8B-B14F-4D97-AF65-F5344CB8AC3E}">
        <p14:creationId xmlns:p14="http://schemas.microsoft.com/office/powerpoint/2010/main" val="1546895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16151" y="201703"/>
            <a:ext cx="6236169" cy="346977"/>
          </a:xfrm>
        </p:spPr>
        <p:txBody>
          <a:bodyPr>
            <a:normAutofit fontScale="92500" lnSpcReduction="20000"/>
          </a:bodyPr>
          <a:lstStyle/>
          <a:p>
            <a:pPr algn="ctr"/>
            <a:endParaRPr lang="ru-RU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260648"/>
            <a:ext cx="8712968" cy="6336704"/>
          </a:xfrm>
        </p:spPr>
        <p:txBody>
          <a:bodyPr/>
          <a:lstStyle/>
          <a:p>
            <a:pPr algn="ctr"/>
            <a:r>
              <a:rPr lang="uk-UA" sz="3200" i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Класифікація ігор на </a:t>
            </a:r>
            <a:r>
              <a:rPr lang="uk-UA" sz="3200" i="1" dirty="0" err="1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уроці</a:t>
            </a:r>
            <a:r>
              <a:rPr lang="uk-UA" sz="3200" i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англійської мови:</a:t>
            </a:r>
            <a:r>
              <a:rPr lang="ru-RU" sz="3200" i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i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200" i="1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779912" y="2996952"/>
            <a:ext cx="2088232" cy="86409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Ігри можна розподілити :</a:t>
            </a:r>
            <a:endParaRPr lang="ru-RU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043608" y="1268760"/>
            <a:ext cx="1656184" cy="64807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Фонетичні</a:t>
            </a:r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043608" y="2132856"/>
            <a:ext cx="1656184" cy="64807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Граматичні</a:t>
            </a:r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059656" y="2996952"/>
            <a:ext cx="1656184" cy="64807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Лексичні</a:t>
            </a:r>
            <a:endParaRPr lang="ru-RU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059656" y="3954760"/>
            <a:ext cx="1656184" cy="72008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Орфографічні</a:t>
            </a:r>
            <a:endParaRPr lang="ru-RU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076848" y="4941168"/>
            <a:ext cx="1656184" cy="72008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Змішані ігри</a:t>
            </a:r>
            <a:endParaRPr lang="ru-RU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094040" y="5877272"/>
            <a:ext cx="1656184" cy="692696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Рольові ігри</a:t>
            </a:r>
            <a:endParaRPr lang="ru-RU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6588224" y="1268760"/>
            <a:ext cx="2232248" cy="79208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Ігри для вивчення алфавіту</a:t>
            </a:r>
            <a:endParaRPr lang="ru-RU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6608736" y="2276872"/>
            <a:ext cx="2232248" cy="864096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Ігри для навчання читанню</a:t>
            </a:r>
            <a:endParaRPr lang="ru-RU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6588224" y="3320988"/>
            <a:ext cx="2287112" cy="8858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Ігри для навчання письма</a:t>
            </a:r>
            <a:endParaRPr lang="ru-RU" dirty="0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6588224" y="4473116"/>
            <a:ext cx="2304256" cy="936104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Ігри для навчання </a:t>
            </a:r>
            <a:r>
              <a:rPr lang="uk-UA" dirty="0" err="1" smtClean="0"/>
              <a:t>аудіюіванню</a:t>
            </a:r>
            <a:endParaRPr lang="ru-RU" dirty="0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6588224" y="5589240"/>
            <a:ext cx="2305368" cy="98072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Ігри для розвитку  усного мовлення</a:t>
            </a:r>
            <a:endParaRPr lang="ru-RU" dirty="0"/>
          </a:p>
        </p:txBody>
      </p:sp>
      <p:cxnSp>
        <p:nvCxnSpPr>
          <p:cNvPr id="17" name="Прямая со стрелкой 16"/>
          <p:cNvCxnSpPr/>
          <p:nvPr/>
        </p:nvCxnSpPr>
        <p:spPr>
          <a:xfrm flipH="1" flipV="1">
            <a:off x="3131840" y="2420888"/>
            <a:ext cx="648072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flipH="1">
            <a:off x="3203848" y="3954760"/>
            <a:ext cx="576064" cy="5183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 flipV="1">
            <a:off x="5796136" y="2276872"/>
            <a:ext cx="432048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>
            <a:off x="5868144" y="3954760"/>
            <a:ext cx="576064" cy="6263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 flipV="1">
            <a:off x="4824028" y="2276872"/>
            <a:ext cx="0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>
            <a:off x="4824028" y="3954760"/>
            <a:ext cx="0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2" descr="C:\Users\Victoria\Desktop\images (2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4069" y="4500524"/>
            <a:ext cx="2124075" cy="2152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41304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88</TotalTime>
  <Words>179</Words>
  <Application>Microsoft Office PowerPoint</Application>
  <PresentationFormat>Экран (4:3)</PresentationFormat>
  <Paragraphs>50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Воздушный поток</vt:lpstr>
      <vt:lpstr>Майстер-клас вчителя іноземних мов  Смолінського ліцею №2                                            Легкої В.О.       </vt:lpstr>
      <vt:lpstr>Мета:   - Розкрити особливості  використання  ігрових технологій на уроках англійської мови в молодших класах;   - Продемонструвати практичне використання ігрових технологій   у викладанні англійської та німецької мови;    - Познайомити з онлайн ресурсами, які я використовую на уроках.</vt:lpstr>
      <vt:lpstr>Педагогічне кредо:</vt:lpstr>
      <vt:lpstr>Тема:   «Застосування ігрових технологій на уроках англійської мови, як один із шляхів формування пізнавального інтересу учнів.»</vt:lpstr>
      <vt:lpstr>Актуальність проблеми:</vt:lpstr>
      <vt:lpstr>Схема роботи над темою самоосвіти:</vt:lpstr>
      <vt:lpstr>Презентация PowerPoint</vt:lpstr>
      <vt:lpstr>Презентация PowerPoint</vt:lpstr>
      <vt:lpstr>Класифікація ігор на уроці англійської мови: </vt:lpstr>
      <vt:lpstr>Онлайн ігри, які я використовую на уроках. </vt:lpstr>
      <vt:lpstr>Результат: </vt:lpstr>
      <vt:lpstr>Таким чином, беручи за основу вище сказане, можна зробити такий висновок:   - гра – це засіб, який дає позитивний емоційний стан, підвищує працездатність і зацікавленість педагогів та учнів, на відміну від монотонного виконання певних завдань, що призводить до напівсонної обстановки в класі. 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Майстер-клас вчителя іноземних мов  Смолінського НВО                                    Легкої В.О.</dc:title>
  <dc:creator>Victoria</dc:creator>
  <cp:lastModifiedBy>Пользователь Windows</cp:lastModifiedBy>
  <cp:revision>11</cp:revision>
  <dcterms:created xsi:type="dcterms:W3CDTF">2021-01-14T11:10:04Z</dcterms:created>
  <dcterms:modified xsi:type="dcterms:W3CDTF">2021-10-13T14:55:46Z</dcterms:modified>
</cp:coreProperties>
</file>