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3" r:id="rId3"/>
    <p:sldId id="274" r:id="rId4"/>
    <p:sldId id="258" r:id="rId5"/>
    <p:sldId id="262" r:id="rId6"/>
    <p:sldId id="265" r:id="rId7"/>
    <p:sldId id="266" r:id="rId8"/>
    <p:sldId id="268" r:id="rId9"/>
    <p:sldId id="269" r:id="rId10"/>
    <p:sldId id="275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990600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4624"/>
            <a:ext cx="6781800" cy="2880320"/>
          </a:xfrm>
        </p:spPr>
        <p:txBody>
          <a:bodyPr>
            <a:normAutofit fontScale="90000"/>
          </a:bodyPr>
          <a:lstStyle/>
          <a:p>
            <a:r>
              <a:rPr lang="uk-UA" sz="4000" i="1" dirty="0"/>
              <a:t>Майстер-клас вчителя іноземних мов </a:t>
            </a:r>
            <a:br>
              <a:rPr lang="uk-UA" sz="4000" i="1" dirty="0"/>
            </a:br>
            <a:r>
              <a:rPr lang="uk-UA" sz="4000" i="1" dirty="0" err="1"/>
              <a:t>Смолінського</a:t>
            </a:r>
            <a:r>
              <a:rPr lang="uk-UA" sz="4000" i="1" dirty="0"/>
              <a:t> </a:t>
            </a:r>
            <a:r>
              <a:rPr lang="uk-UA" sz="4000" i="1" dirty="0" smtClean="0"/>
              <a:t>ліцею №2</a:t>
            </a:r>
            <a:r>
              <a:rPr lang="uk-UA" sz="4000" i="1" dirty="0">
                <a:solidFill>
                  <a:srgbClr val="FF0000"/>
                </a:solidFill>
              </a:rPr>
              <a:t/>
            </a:r>
            <a:br>
              <a:rPr lang="uk-UA" sz="4000" i="1" dirty="0">
                <a:solidFill>
                  <a:srgbClr val="FF0000"/>
                </a:solidFill>
              </a:rPr>
            </a:br>
            <a:r>
              <a:rPr lang="uk-UA" sz="4000" i="1" dirty="0">
                <a:solidFill>
                  <a:srgbClr val="FF0000"/>
                </a:solidFill>
              </a:rPr>
              <a:t>                                   </a:t>
            </a:r>
            <a:r>
              <a:rPr lang="uk-UA" sz="4000" i="1" dirty="0" smtClean="0">
                <a:solidFill>
                  <a:srgbClr val="FF0000"/>
                </a:solidFill>
              </a:rPr>
              <a:t>        </a:t>
            </a:r>
            <a:r>
              <a:rPr lang="uk-UA" i="1" dirty="0" smtClean="0">
                <a:solidFill>
                  <a:srgbClr val="FF0000"/>
                </a:solidFill>
              </a:rPr>
              <a:t>Легкої </a:t>
            </a:r>
            <a:r>
              <a:rPr lang="uk-UA" i="1" dirty="0">
                <a:solidFill>
                  <a:srgbClr val="FF0000"/>
                </a:solidFill>
              </a:rPr>
              <a:t>В.О.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45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4725141"/>
            <a:ext cx="7175351" cy="360042"/>
          </a:xfrm>
        </p:spPr>
        <p:txBody>
          <a:bodyPr/>
          <a:lstStyle/>
          <a:p>
            <a:pPr algn="ctr"/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уроках.</a:t>
            </a:r>
            <a:b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907703" y="764705"/>
            <a:ext cx="5203101" cy="3456383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ігри.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6151" y="116633"/>
            <a:ext cx="6189583" cy="72007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538136" cy="6096124"/>
          </a:xfrm>
        </p:spPr>
        <p:txBody>
          <a:bodyPr/>
          <a:lstStyle/>
          <a:p>
            <a:r>
              <a:rPr lang="uk-UA" sz="3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289384" y="2426608"/>
            <a:ext cx="2331656" cy="187220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Учень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572000" y="908720"/>
            <a:ext cx="4392488" cy="92358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Повноцінний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розвиток</a:t>
            </a:r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 емоційної сфери дитини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572000" y="1911696"/>
            <a:ext cx="4392488" cy="101324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Успішний старт у формуванні іншомовної комунікативної компетенції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16560" y="3068960"/>
            <a:ext cx="4365064" cy="101153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Найбільш ефективне вивчення іноземної мови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578848" y="4221088"/>
            <a:ext cx="4365064" cy="108354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Сформована особистість, готова до труднощів сучасного життя.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572000" y="5445224"/>
            <a:ext cx="4335336" cy="100811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Вміє керувати, діяти, співпрацювати.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3275856" y="2418320"/>
            <a:ext cx="1080120" cy="2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591288" y="3362712"/>
            <a:ext cx="9807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275856" y="4080496"/>
            <a:ext cx="1080120" cy="500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425460" y="4437112"/>
            <a:ext cx="165618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2425460" y="1556792"/>
            <a:ext cx="165618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3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беручи за основу вище сказане, можна зробити такий висновок:</a:t>
            </a:r>
            <a:br>
              <a:rPr lang="uk-UA" sz="3600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i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гра – це засіб, який дає позитивний емоційний стан, підвищує працездатність і зацікавленість педагогів та учнів, на відміну від монотонного виконання певних завдань, що призводить до напівсонної обстановки в класі.</a:t>
            </a:r>
            <a:br>
              <a:rPr lang="uk-UA" sz="27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7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437112"/>
            <a:ext cx="3757707" cy="2016224"/>
          </a:xfrm>
        </p:spPr>
      </p:pic>
    </p:spTree>
    <p:extLst>
      <p:ext uri="{BB962C8B-B14F-4D97-AF65-F5344CB8AC3E}">
        <p14:creationId xmlns:p14="http://schemas.microsoft.com/office/powerpoint/2010/main" val="83220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8641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824536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br>
              <a:rPr lang="uk-UA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озкрити </a:t>
            </a:r>
            <a:r>
              <a:rPr lang="uk-UA" altLang="ru-RU" sz="2700" b="1" dirty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 використання  ігрових технологій на </a:t>
            </a:r>
            <a:r>
              <a:rPr lang="uk-UA" altLang="ru-RU" sz="2700" b="1" dirty="0" err="1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уроках</a:t>
            </a:r>
            <a:r>
              <a:rPr lang="uk-UA" altLang="ru-RU" sz="2700" b="1" dirty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англійської мови в молодших </a:t>
            </a: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класах;</a:t>
            </a:r>
            <a:b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Продемонструвати </a:t>
            </a:r>
            <a:r>
              <a:rPr lang="uk-UA" altLang="ru-RU" sz="2700" b="1" dirty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 використання ігрових технологій   у викладанні </a:t>
            </a: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 та німецької </a:t>
            </a:r>
            <a:r>
              <a:rPr lang="uk-UA" altLang="ru-RU" sz="2700" b="1" dirty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мови; </a:t>
            </a:r>
            <a:r>
              <a:rPr lang="ru-RU" altLang="ru-RU" sz="2700" b="1" dirty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700" b="1" dirty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Познайомити з онлайн ресурсами, які я використовую на </a:t>
            </a:r>
            <a:r>
              <a:rPr lang="uk-UA" altLang="ru-RU" sz="2700" b="1" dirty="0" err="1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уроках</a:t>
            </a:r>
            <a:r>
              <a:rPr lang="uk-UA" altLang="ru-RU" sz="2700" b="1" dirty="0" smtClean="0">
                <a:solidFill>
                  <a:srgbClr val="100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7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5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24744"/>
            <a:ext cx="8064896" cy="3528392"/>
          </a:xfrm>
        </p:spPr>
        <p:txBody>
          <a:bodyPr>
            <a:normAutofit/>
          </a:bodyPr>
          <a:lstStyle/>
          <a:p>
            <a:endParaRPr lang="uk-UA" sz="3200" b="1" i="1" dirty="0" smtClean="0">
              <a:solidFill>
                <a:srgbClr val="7030A0"/>
              </a:solidFill>
            </a:endParaRPr>
          </a:p>
          <a:p>
            <a:r>
              <a:rPr lang="uk-UA" sz="3200" b="1" i="1" dirty="0" smtClean="0">
                <a:solidFill>
                  <a:srgbClr val="7030A0"/>
                </a:solidFill>
              </a:rPr>
              <a:t>«Вчити дітей та одночасно вчитися у них.»</a:t>
            </a:r>
          </a:p>
          <a:p>
            <a:pPr algn="l"/>
            <a:endParaRPr lang="uk-UA" sz="3200" b="1" i="1" dirty="0">
              <a:solidFill>
                <a:srgbClr val="7030A0"/>
              </a:solidFill>
            </a:endParaRPr>
          </a:p>
          <a:p>
            <a:pPr algn="l"/>
            <a:r>
              <a:rPr lang="uk-UA" sz="3200" b="1" i="1" dirty="0" smtClean="0">
                <a:solidFill>
                  <a:srgbClr val="7030A0"/>
                </a:solidFill>
              </a:rPr>
              <a:t>«Граючись, вчимося. »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332656"/>
            <a:ext cx="7239000" cy="792088"/>
          </a:xfrm>
        </p:spPr>
        <p:txBody>
          <a:bodyPr/>
          <a:lstStyle/>
          <a:p>
            <a:r>
              <a:rPr lang="uk-UA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Педагогічне кредо:</a:t>
            </a:r>
            <a:endParaRPr lang="ru-RU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Victoria\Desktop\02009bua-e1d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56992"/>
            <a:ext cx="4079776" cy="30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18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uk-UA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br>
              <a:rPr lang="uk-UA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 smtClean="0">
                <a:solidFill>
                  <a:srgbClr val="002060"/>
                </a:solidFill>
              </a:rPr>
              <a:t>«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ігрових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уроках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один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пізнавального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інтересу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200" b="1" i="1" dirty="0" smtClean="0">
                <a:solidFill>
                  <a:srgbClr val="002060"/>
                </a:solidFill>
              </a:rPr>
              <a:t>»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3861048"/>
            <a:ext cx="3962743" cy="263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4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260648"/>
            <a:ext cx="6512511" cy="720080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проблеми:</a:t>
            </a:r>
            <a:endParaRPr lang="ru-RU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340768"/>
            <a:ext cx="64008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</a:t>
            </a:r>
            <a:r>
              <a:rPr lang="ru-RU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ru-RU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перше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зіткнення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мовним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світом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Легше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залучити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З'являється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активно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мислити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розширювати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творчі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37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332656"/>
            <a:ext cx="7745288" cy="880942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роботи над темою самоосвіти:</a:t>
            </a:r>
            <a:endParaRPr lang="ru-RU" sz="32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19200" y="1213598"/>
            <a:ext cx="7467600" cy="5383754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38144" y="1397412"/>
            <a:ext cx="1885928" cy="7537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Гра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781108" y="2169424"/>
            <a:ext cx="0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703722" y="2817496"/>
            <a:ext cx="4033596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Місце її на </a:t>
            </a:r>
            <a:r>
              <a:rPr lang="uk-UA" sz="2800" b="1" dirty="0" err="1" smtClean="0">
                <a:solidFill>
                  <a:srgbClr val="002060"/>
                </a:solidFill>
              </a:rPr>
              <a:t>уроці</a:t>
            </a:r>
            <a:r>
              <a:rPr lang="uk-UA" sz="2800" b="1" dirty="0" smtClean="0">
                <a:solidFill>
                  <a:srgbClr val="002060"/>
                </a:solidFill>
              </a:rPr>
              <a:t> англійської мови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720520" y="3609584"/>
            <a:ext cx="0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628980" y="4365104"/>
            <a:ext cx="2304256" cy="770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sz="2800" b="1" dirty="0">
                <a:solidFill>
                  <a:srgbClr val="002060"/>
                </a:solidFill>
              </a:rPr>
              <a:t>Види ігор</a:t>
            </a:r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711344" y="5157192"/>
            <a:ext cx="0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84964" y="5877272"/>
            <a:ext cx="2592288" cy="6480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Результат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4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0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743908" y="2439764"/>
            <a:ext cx="1944216" cy="144016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 це - 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752020" y="18448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743908" y="997380"/>
            <a:ext cx="2088232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err="1" smtClean="0">
                <a:solidFill>
                  <a:srgbClr val="002060"/>
                </a:solidFill>
              </a:rPr>
              <a:t>Мовна</a:t>
            </a:r>
            <a:r>
              <a:rPr lang="uk-UA" b="1" dirty="0" smtClean="0">
                <a:solidFill>
                  <a:srgbClr val="002060"/>
                </a:solidFill>
              </a:rPr>
              <a:t> діяльність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 стрелкой 8"/>
          <p:cNvCxnSpPr>
            <a:stCxn id="4" idx="7"/>
          </p:cNvCxnSpPr>
          <p:nvPr/>
        </p:nvCxnSpPr>
        <p:spPr>
          <a:xfrm flipV="1">
            <a:off x="5403400" y="2223740"/>
            <a:ext cx="572756" cy="426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5989906" y="1649392"/>
            <a:ext cx="2758558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smtClean="0"/>
              <a:t>Вмотивованість</a:t>
            </a:r>
            <a:endParaRPr lang="ru-RU" b="1" dirty="0"/>
          </a:p>
        </p:txBody>
      </p:sp>
      <p:cxnSp>
        <p:nvCxnSpPr>
          <p:cNvPr id="12" name="Прямая со стрелкой 11"/>
          <p:cNvCxnSpPr>
            <a:stCxn id="4" idx="1"/>
          </p:cNvCxnSpPr>
          <p:nvPr/>
        </p:nvCxnSpPr>
        <p:spPr>
          <a:xfrm flipH="1" flipV="1">
            <a:off x="3455876" y="2115728"/>
            <a:ext cx="572756" cy="534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971600" y="1495405"/>
            <a:ext cx="2520280" cy="87953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Навчання із задоволенням</a:t>
            </a:r>
            <a:endParaRPr lang="ru-RU" b="1" dirty="0"/>
          </a:p>
        </p:txBody>
      </p:sp>
      <p:cxnSp>
        <p:nvCxnSpPr>
          <p:cNvPr id="21" name="Прямая со стрелкой 20"/>
          <p:cNvCxnSpPr>
            <a:stCxn id="4" idx="5"/>
          </p:cNvCxnSpPr>
          <p:nvPr/>
        </p:nvCxnSpPr>
        <p:spPr>
          <a:xfrm>
            <a:off x="5403400" y="3669017"/>
            <a:ext cx="788780" cy="498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3"/>
          </p:cNvCxnSpPr>
          <p:nvPr/>
        </p:nvCxnSpPr>
        <p:spPr>
          <a:xfrm flipH="1">
            <a:off x="3313514" y="3669017"/>
            <a:ext cx="715118" cy="597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088478" y="4077072"/>
            <a:ext cx="2731994" cy="8903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Індивідуальний підхід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557272" y="4715976"/>
            <a:ext cx="2453234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Навчання і виховання у колективі</a:t>
            </a:r>
            <a:endParaRPr lang="ru-RU" b="1" dirty="0"/>
          </a:p>
        </p:txBody>
      </p:sp>
      <p:sp>
        <p:nvSpPr>
          <p:cNvPr id="27" name="Овал 26"/>
          <p:cNvSpPr/>
          <p:nvPr/>
        </p:nvSpPr>
        <p:spPr>
          <a:xfrm>
            <a:off x="755576" y="3933056"/>
            <a:ext cx="2576312" cy="103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Тренування різних видів мовленнєвої діяльності</a:t>
            </a:r>
            <a:endParaRPr lang="ru-RU" b="1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5651293" y="3159844"/>
            <a:ext cx="8649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6588224" y="2741532"/>
            <a:ext cx="2448272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Прояв ініціативи у дітей</a:t>
            </a:r>
            <a:endParaRPr lang="ru-RU" b="1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4677531" y="3918486"/>
            <a:ext cx="0" cy="7974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755576" y="2763800"/>
            <a:ext cx="2232248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b="1" dirty="0">
                <a:solidFill>
                  <a:srgbClr val="4D5B6B"/>
                </a:solidFill>
              </a:rPr>
              <a:t>Збагачення словникового запасу</a:t>
            </a:r>
            <a:endParaRPr lang="ru-RU" b="1" dirty="0">
              <a:solidFill>
                <a:srgbClr val="4D5B6B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2987824" y="3159844"/>
            <a:ext cx="7159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74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3" grpId="0" animBg="1"/>
      <p:bldP spid="25" grpId="0" animBg="1"/>
      <p:bldP spid="26" grpId="0" animBg="1"/>
      <p:bldP spid="27" grpId="0" animBg="1"/>
      <p:bldP spid="30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54689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6151" y="201703"/>
            <a:ext cx="6236169" cy="346977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712968" cy="6336704"/>
          </a:xfrm>
        </p:spPr>
        <p:txBody>
          <a:bodyPr/>
          <a:lstStyle/>
          <a:p>
            <a:pPr algn="ctr"/>
            <a:r>
              <a:rPr lang="uk-UA" sz="3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ігор на </a:t>
            </a:r>
            <a:r>
              <a:rPr lang="uk-UA" sz="3200" i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uk-UA" sz="3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англійської мови: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79912" y="2996952"/>
            <a:ext cx="2088232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Ігри можна розподілити 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1268760"/>
            <a:ext cx="1656184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Фонетичні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2132856"/>
            <a:ext cx="1656184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Граматичні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59656" y="2996952"/>
            <a:ext cx="165618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Лексичні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59656" y="3954760"/>
            <a:ext cx="1656184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Орфографічні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6848" y="4941168"/>
            <a:ext cx="1656184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Змішані ігри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94040" y="5877272"/>
            <a:ext cx="1656184" cy="6926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Рольові ігри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88224" y="1268760"/>
            <a:ext cx="2232248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Ігри для вивчення алфавіту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08736" y="2276872"/>
            <a:ext cx="2232248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Ігри для навчання читанню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88224" y="3320988"/>
            <a:ext cx="2287112" cy="885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Ігри для навчання письма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88224" y="4473116"/>
            <a:ext cx="2304256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Ігри для навчання </a:t>
            </a:r>
            <a:r>
              <a:rPr lang="uk-UA" dirty="0" err="1" smtClean="0"/>
              <a:t>аудіюіванню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88224" y="5589240"/>
            <a:ext cx="2305368" cy="9807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Ігри для розвитку  усного мовлення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 flipV="1">
            <a:off x="3131840" y="242088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203848" y="3954760"/>
            <a:ext cx="576064" cy="518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5796136" y="2276872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868144" y="3954760"/>
            <a:ext cx="576064" cy="626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4824028" y="22768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824028" y="395476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Victoria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069" y="4500524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30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88</TotalTime>
  <Words>179</Words>
  <Application>Microsoft Office PowerPoint</Application>
  <PresentationFormat>Экран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Майстер-клас вчителя іноземних мов  Смолінського ліцею №2                                            Легкої В.О.       </vt:lpstr>
      <vt:lpstr>Мета:   - Розкрити особливості  використання  ігрових технологій на уроках англійської мови в молодших класах;   - Продемонструвати практичне використання ігрових технологій   у викладанні англійської та німецької мови;    - Познайомити з онлайн ресурсами, які я використовую на уроках.</vt:lpstr>
      <vt:lpstr>Педагогічне кредо:</vt:lpstr>
      <vt:lpstr>Тема:   «Застосування ігрових технологій на уроках англійської мови, як один із шляхів формування пізнавального інтересу учнів.»</vt:lpstr>
      <vt:lpstr>Актуальність проблеми:</vt:lpstr>
      <vt:lpstr>Схема роботи над темою самоосвіти:</vt:lpstr>
      <vt:lpstr>Презентация PowerPoint</vt:lpstr>
      <vt:lpstr>Презентация PowerPoint</vt:lpstr>
      <vt:lpstr>Класифікація ігор на уроці англійської мови: </vt:lpstr>
      <vt:lpstr>Онлайн ігри, які я використовую на уроках. </vt:lpstr>
      <vt:lpstr>Результат: </vt:lpstr>
      <vt:lpstr>Таким чином, беручи за основу вище сказане, можна зробити такий висновок:   - гра – це засіб, який дає позитивний емоційний стан, підвищує працездатність і зацікавленість педагогів та учнів, на відміну від монотонного виконання певних завдань, що призводить до напівсонної обстановки в класі.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Майстер-клас вчителя іноземних мов  Смолінського НВО                                    Легкої В.О.</dc:title>
  <dc:creator>Victoria</dc:creator>
  <cp:lastModifiedBy>Пользователь Windows</cp:lastModifiedBy>
  <cp:revision>11</cp:revision>
  <dcterms:created xsi:type="dcterms:W3CDTF">2021-01-14T11:10:04Z</dcterms:created>
  <dcterms:modified xsi:type="dcterms:W3CDTF">2021-10-13T14:55:46Z</dcterms:modified>
</cp:coreProperties>
</file>