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5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4B2BF64F-04BF-488C-B6CF-DEDE301A3C65}" type="datetimeFigureOut">
              <a:rPr lang="uk-UA" smtClean="0"/>
              <a:t>20.09.2021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26B3117-A46E-41A8-ACCC-F5615055C3B7}" type="slidenum">
              <a:rPr lang="uk-UA" smtClean="0"/>
              <a:t>‹#›</a:t>
            </a:fld>
            <a:endParaRPr lang="uk-UA"/>
          </a:p>
        </p:txBody>
      </p:sp>
    </p:spTree>
    <p:extLst>
      <p:ext uri="{BB962C8B-B14F-4D97-AF65-F5344CB8AC3E}">
        <p14:creationId xmlns:p14="http://schemas.microsoft.com/office/powerpoint/2010/main" val="237043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B2BF64F-04BF-488C-B6CF-DEDE301A3C65}" type="datetimeFigureOut">
              <a:rPr lang="uk-UA" smtClean="0"/>
              <a:t>20.09.2021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26B3117-A46E-41A8-ACCC-F5615055C3B7}" type="slidenum">
              <a:rPr lang="uk-UA" smtClean="0"/>
              <a:t>‹#›</a:t>
            </a:fld>
            <a:endParaRPr lang="uk-UA"/>
          </a:p>
        </p:txBody>
      </p:sp>
    </p:spTree>
    <p:extLst>
      <p:ext uri="{BB962C8B-B14F-4D97-AF65-F5344CB8AC3E}">
        <p14:creationId xmlns:p14="http://schemas.microsoft.com/office/powerpoint/2010/main" val="2692854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B2BF64F-04BF-488C-B6CF-DEDE301A3C65}" type="datetimeFigureOut">
              <a:rPr lang="uk-UA" smtClean="0"/>
              <a:t>20.09.2021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26B3117-A46E-41A8-ACCC-F5615055C3B7}" type="slidenum">
              <a:rPr lang="uk-UA" smtClean="0"/>
              <a:t>‹#›</a:t>
            </a:fld>
            <a:endParaRPr lang="uk-UA"/>
          </a:p>
        </p:txBody>
      </p:sp>
    </p:spTree>
    <p:extLst>
      <p:ext uri="{BB962C8B-B14F-4D97-AF65-F5344CB8AC3E}">
        <p14:creationId xmlns:p14="http://schemas.microsoft.com/office/powerpoint/2010/main" val="254489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B2BF64F-04BF-488C-B6CF-DEDE301A3C65}" type="datetimeFigureOut">
              <a:rPr lang="uk-UA" smtClean="0"/>
              <a:t>20.09.2021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26B3117-A46E-41A8-ACCC-F5615055C3B7}" type="slidenum">
              <a:rPr lang="uk-UA" smtClean="0"/>
              <a:t>‹#›</a:t>
            </a:fld>
            <a:endParaRPr lang="uk-UA"/>
          </a:p>
        </p:txBody>
      </p:sp>
    </p:spTree>
    <p:extLst>
      <p:ext uri="{BB962C8B-B14F-4D97-AF65-F5344CB8AC3E}">
        <p14:creationId xmlns:p14="http://schemas.microsoft.com/office/powerpoint/2010/main" val="70813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B2BF64F-04BF-488C-B6CF-DEDE301A3C65}" type="datetimeFigureOut">
              <a:rPr lang="uk-UA" smtClean="0"/>
              <a:t>20.09.2021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26B3117-A46E-41A8-ACCC-F5615055C3B7}" type="slidenum">
              <a:rPr lang="uk-UA" smtClean="0"/>
              <a:t>‹#›</a:t>
            </a:fld>
            <a:endParaRPr lang="uk-UA"/>
          </a:p>
        </p:txBody>
      </p:sp>
    </p:spTree>
    <p:extLst>
      <p:ext uri="{BB962C8B-B14F-4D97-AF65-F5344CB8AC3E}">
        <p14:creationId xmlns:p14="http://schemas.microsoft.com/office/powerpoint/2010/main" val="151190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4B2BF64F-04BF-488C-B6CF-DEDE301A3C65}" type="datetimeFigureOut">
              <a:rPr lang="uk-UA" smtClean="0"/>
              <a:t>20.09.2021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26B3117-A46E-41A8-ACCC-F5615055C3B7}" type="slidenum">
              <a:rPr lang="uk-UA" smtClean="0"/>
              <a:t>‹#›</a:t>
            </a:fld>
            <a:endParaRPr lang="uk-UA"/>
          </a:p>
        </p:txBody>
      </p:sp>
    </p:spTree>
    <p:extLst>
      <p:ext uri="{BB962C8B-B14F-4D97-AF65-F5344CB8AC3E}">
        <p14:creationId xmlns:p14="http://schemas.microsoft.com/office/powerpoint/2010/main" val="76090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4B2BF64F-04BF-488C-B6CF-DEDE301A3C65}" type="datetimeFigureOut">
              <a:rPr lang="uk-UA" smtClean="0"/>
              <a:t>20.09.2021</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C26B3117-A46E-41A8-ACCC-F5615055C3B7}" type="slidenum">
              <a:rPr lang="uk-UA" smtClean="0"/>
              <a:t>‹#›</a:t>
            </a:fld>
            <a:endParaRPr lang="uk-UA"/>
          </a:p>
        </p:txBody>
      </p:sp>
    </p:spTree>
    <p:extLst>
      <p:ext uri="{BB962C8B-B14F-4D97-AF65-F5344CB8AC3E}">
        <p14:creationId xmlns:p14="http://schemas.microsoft.com/office/powerpoint/2010/main" val="393540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4B2BF64F-04BF-488C-B6CF-DEDE301A3C65}" type="datetimeFigureOut">
              <a:rPr lang="uk-UA" smtClean="0"/>
              <a:t>20.09.2021</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C26B3117-A46E-41A8-ACCC-F5615055C3B7}" type="slidenum">
              <a:rPr lang="uk-UA" smtClean="0"/>
              <a:t>‹#›</a:t>
            </a:fld>
            <a:endParaRPr lang="uk-UA"/>
          </a:p>
        </p:txBody>
      </p:sp>
    </p:spTree>
    <p:extLst>
      <p:ext uri="{BB962C8B-B14F-4D97-AF65-F5344CB8AC3E}">
        <p14:creationId xmlns:p14="http://schemas.microsoft.com/office/powerpoint/2010/main" val="97730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2BF64F-04BF-488C-B6CF-DEDE301A3C65}" type="datetimeFigureOut">
              <a:rPr lang="uk-UA" smtClean="0"/>
              <a:t>20.09.2021</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C26B3117-A46E-41A8-ACCC-F5615055C3B7}" type="slidenum">
              <a:rPr lang="uk-UA" smtClean="0"/>
              <a:t>‹#›</a:t>
            </a:fld>
            <a:endParaRPr lang="uk-UA"/>
          </a:p>
        </p:txBody>
      </p:sp>
    </p:spTree>
    <p:extLst>
      <p:ext uri="{BB962C8B-B14F-4D97-AF65-F5344CB8AC3E}">
        <p14:creationId xmlns:p14="http://schemas.microsoft.com/office/powerpoint/2010/main" val="2760803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B2BF64F-04BF-488C-B6CF-DEDE301A3C65}" type="datetimeFigureOut">
              <a:rPr lang="uk-UA" smtClean="0"/>
              <a:t>20.09.2021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26B3117-A46E-41A8-ACCC-F5615055C3B7}" type="slidenum">
              <a:rPr lang="uk-UA" smtClean="0"/>
              <a:t>‹#›</a:t>
            </a:fld>
            <a:endParaRPr lang="uk-UA"/>
          </a:p>
        </p:txBody>
      </p:sp>
    </p:spTree>
    <p:extLst>
      <p:ext uri="{BB962C8B-B14F-4D97-AF65-F5344CB8AC3E}">
        <p14:creationId xmlns:p14="http://schemas.microsoft.com/office/powerpoint/2010/main" val="354871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B2BF64F-04BF-488C-B6CF-DEDE301A3C65}" type="datetimeFigureOut">
              <a:rPr lang="uk-UA" smtClean="0"/>
              <a:t>20.09.2021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26B3117-A46E-41A8-ACCC-F5615055C3B7}" type="slidenum">
              <a:rPr lang="uk-UA" smtClean="0"/>
              <a:t>‹#›</a:t>
            </a:fld>
            <a:endParaRPr lang="uk-UA"/>
          </a:p>
        </p:txBody>
      </p:sp>
    </p:spTree>
    <p:extLst>
      <p:ext uri="{BB962C8B-B14F-4D97-AF65-F5344CB8AC3E}">
        <p14:creationId xmlns:p14="http://schemas.microsoft.com/office/powerpoint/2010/main" val="391128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49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BF64F-04BF-488C-B6CF-DEDE301A3C65}" type="datetimeFigureOut">
              <a:rPr lang="uk-UA" smtClean="0"/>
              <a:t>20.09.2021</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B3117-A46E-41A8-ACCC-F5615055C3B7}" type="slidenum">
              <a:rPr lang="uk-UA" smtClean="0"/>
              <a:t>‹#›</a:t>
            </a:fld>
            <a:endParaRPr lang="uk-UA"/>
          </a:p>
        </p:txBody>
      </p:sp>
    </p:spTree>
    <p:extLst>
      <p:ext uri="{BB962C8B-B14F-4D97-AF65-F5344CB8AC3E}">
        <p14:creationId xmlns:p14="http://schemas.microsoft.com/office/powerpoint/2010/main" val="4128745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56793"/>
            <a:ext cx="7772400" cy="2043658"/>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uk-UA" sz="3600" b="1" i="0" dirty="0" smtClean="0">
                <a:solidFill>
                  <a:srgbClr val="4682B4"/>
                </a:solidFill>
                <a:effectLst/>
                <a:latin typeface="Roboto"/>
              </a:rPr>
              <a:t/>
            </a:r>
            <a:br>
              <a:rPr lang="uk-UA" sz="3600" b="1" i="0" dirty="0" smtClean="0">
                <a:solidFill>
                  <a:srgbClr val="4682B4"/>
                </a:solidFill>
                <a:effectLst/>
                <a:latin typeface="Roboto"/>
              </a:rPr>
            </a:br>
            <a:r>
              <a:rPr lang="uk-UA" sz="3600" b="1" i="0" dirty="0" smtClean="0">
                <a:solidFill>
                  <a:srgbClr val="4682B4"/>
                </a:solidFill>
                <a:effectLst/>
                <a:latin typeface="Roboto"/>
              </a:rPr>
              <a:t>Урок 13. Додаємо і віднімаємо двоцифрові числа порозрядно (46 + 23, 46 - 23)</a:t>
            </a:r>
            <a:r>
              <a:rPr lang="uk-UA" b="1" i="0" dirty="0" smtClean="0">
                <a:solidFill>
                  <a:srgbClr val="4682B4"/>
                </a:solidFill>
                <a:effectLst/>
                <a:latin typeface="Roboto"/>
              </a:rPr>
              <a:t/>
            </a:r>
            <a:br>
              <a:rPr lang="uk-UA" b="1" i="0" dirty="0" smtClean="0">
                <a:solidFill>
                  <a:srgbClr val="4682B4"/>
                </a:solidFill>
                <a:effectLst/>
                <a:latin typeface="Roboto"/>
              </a:rPr>
            </a:br>
            <a:endParaRPr lang="uk-UA" dirty="0"/>
          </a:p>
        </p:txBody>
      </p:sp>
      <p:sp>
        <p:nvSpPr>
          <p:cNvPr id="3" name="Подзаголовок 2"/>
          <p:cNvSpPr>
            <a:spLocks noGrp="1"/>
          </p:cNvSpPr>
          <p:nvPr>
            <p:ph type="subTitle" idx="1"/>
          </p:nvPr>
        </p:nvSpPr>
        <p:spPr/>
        <p:txBody>
          <a:bodyPr/>
          <a:lstStyle/>
          <a:p>
            <a:endParaRPr lang="uk-UA"/>
          </a:p>
        </p:txBody>
      </p:sp>
    </p:spTree>
    <p:extLst>
      <p:ext uri="{BB962C8B-B14F-4D97-AF65-F5344CB8AC3E}">
        <p14:creationId xmlns:p14="http://schemas.microsoft.com/office/powerpoint/2010/main" val="3400497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a:bodyPr>
          <a:lstStyle/>
          <a:p>
            <a:r>
              <a:rPr lang="uk-UA" sz="3600" b="1" dirty="0" smtClean="0">
                <a:solidFill>
                  <a:srgbClr val="000000"/>
                </a:solidFill>
                <a:effectLst/>
                <a:latin typeface="Roboto"/>
              </a:rPr>
              <a:t>Фізкультхвилинка</a:t>
            </a:r>
            <a:endParaRPr lang="uk-UA" sz="3600" b="1" dirty="0"/>
          </a:p>
        </p:txBody>
      </p:sp>
      <p:sp>
        <p:nvSpPr>
          <p:cNvPr id="3" name="Объект 2"/>
          <p:cNvSpPr>
            <a:spLocks noGrp="1"/>
          </p:cNvSpPr>
          <p:nvPr>
            <p:ph sz="half" idx="1"/>
          </p:nvPr>
        </p:nvSpPr>
        <p:spPr/>
        <p:style>
          <a:lnRef idx="1">
            <a:schemeClr val="accent6"/>
          </a:lnRef>
          <a:fillRef idx="2">
            <a:schemeClr val="accent6"/>
          </a:fillRef>
          <a:effectRef idx="1">
            <a:schemeClr val="accent6"/>
          </a:effectRef>
          <a:fontRef idx="minor">
            <a:schemeClr val="dk1"/>
          </a:fontRef>
        </p:style>
        <p:txBody>
          <a:bodyPr>
            <a:normAutofit fontScale="92500"/>
          </a:bodyPr>
          <a:lstStyle/>
          <a:p>
            <a:pPr marL="0" indent="0">
              <a:buNone/>
            </a:pPr>
            <a:r>
              <a:rPr lang="ru-RU" b="1" i="0" dirty="0" err="1" smtClean="0">
                <a:solidFill>
                  <a:srgbClr val="000000"/>
                </a:solidFill>
                <a:effectLst/>
                <a:latin typeface="Roboto"/>
              </a:rPr>
              <a:t>Буратіно</a:t>
            </a:r>
            <a:r>
              <a:rPr lang="ru-RU" b="1" i="0" dirty="0" smtClean="0">
                <a:solidFill>
                  <a:srgbClr val="000000"/>
                </a:solidFill>
                <a:effectLst/>
                <a:latin typeface="Roboto"/>
              </a:rPr>
              <a:t> </a:t>
            </a:r>
            <a:r>
              <a:rPr lang="ru-RU" b="1" i="0" dirty="0" err="1" smtClean="0">
                <a:solidFill>
                  <a:srgbClr val="000000"/>
                </a:solidFill>
                <a:effectLst/>
                <a:latin typeface="Roboto"/>
              </a:rPr>
              <a:t>підтягнувся</a:t>
            </a:r>
            <a:r>
              <a:rPr lang="ru-RU" b="1" i="0" dirty="0" smtClean="0">
                <a:solidFill>
                  <a:srgbClr val="000000"/>
                </a:solidFill>
                <a:effectLst/>
                <a:latin typeface="Roboto"/>
              </a:rPr>
              <a:t>,</a:t>
            </a:r>
          </a:p>
          <a:p>
            <a:pPr marL="0" indent="0">
              <a:buNone/>
            </a:pPr>
            <a:r>
              <a:rPr lang="ru-RU" b="1" i="0" dirty="0" smtClean="0">
                <a:solidFill>
                  <a:srgbClr val="000000"/>
                </a:solidFill>
                <a:effectLst/>
                <a:latin typeface="Roboto"/>
              </a:rPr>
              <a:t>Раз </a:t>
            </a:r>
            <a:r>
              <a:rPr lang="ru-RU" b="1" i="0" dirty="0" err="1" smtClean="0">
                <a:solidFill>
                  <a:srgbClr val="000000"/>
                </a:solidFill>
                <a:effectLst/>
                <a:latin typeface="Roboto"/>
              </a:rPr>
              <a:t>нагнувся</a:t>
            </a:r>
            <a:r>
              <a:rPr lang="ru-RU" b="1" i="0" dirty="0" smtClean="0">
                <a:solidFill>
                  <a:srgbClr val="000000"/>
                </a:solidFill>
                <a:effectLst/>
                <a:latin typeface="Roboto"/>
              </a:rPr>
              <a:t>, два </a:t>
            </a:r>
            <a:r>
              <a:rPr lang="ru-RU" b="1" i="0" dirty="0" err="1" smtClean="0">
                <a:solidFill>
                  <a:srgbClr val="000000"/>
                </a:solidFill>
                <a:effectLst/>
                <a:latin typeface="Roboto"/>
              </a:rPr>
              <a:t>нагнувся</a:t>
            </a:r>
            <a:r>
              <a:rPr lang="ru-RU" b="1" i="0" dirty="0" smtClean="0">
                <a:solidFill>
                  <a:srgbClr val="000000"/>
                </a:solidFill>
                <a:effectLst/>
                <a:latin typeface="Roboto"/>
              </a:rPr>
              <a:t>.</a:t>
            </a:r>
          </a:p>
          <a:p>
            <a:pPr marL="0" indent="0">
              <a:buNone/>
            </a:pPr>
            <a:r>
              <a:rPr lang="ru-RU" b="1" i="0" dirty="0" smtClean="0">
                <a:solidFill>
                  <a:srgbClr val="000000"/>
                </a:solidFill>
                <a:effectLst/>
                <a:latin typeface="Roboto"/>
              </a:rPr>
              <a:t>Руки в </a:t>
            </a:r>
            <a:r>
              <a:rPr lang="ru-RU" b="1" i="0" dirty="0" err="1" smtClean="0">
                <a:solidFill>
                  <a:srgbClr val="000000"/>
                </a:solidFill>
                <a:effectLst/>
                <a:latin typeface="Roboto"/>
              </a:rPr>
              <a:t>сторони</a:t>
            </a:r>
            <a:r>
              <a:rPr lang="ru-RU" b="1" i="0" dirty="0" smtClean="0">
                <a:solidFill>
                  <a:srgbClr val="000000"/>
                </a:solidFill>
                <a:effectLst/>
                <a:latin typeface="Roboto"/>
              </a:rPr>
              <a:t> </a:t>
            </a:r>
            <a:r>
              <a:rPr lang="ru-RU" b="1" i="0" dirty="0" err="1" smtClean="0">
                <a:solidFill>
                  <a:srgbClr val="000000"/>
                </a:solidFill>
                <a:effectLst/>
                <a:latin typeface="Roboto"/>
              </a:rPr>
              <a:t>розвів</a:t>
            </a:r>
            <a:r>
              <a:rPr lang="ru-RU" b="1" i="0" dirty="0" smtClean="0">
                <a:solidFill>
                  <a:srgbClr val="000000"/>
                </a:solidFill>
                <a:effectLst/>
                <a:latin typeface="Roboto"/>
              </a:rPr>
              <a:t>,</a:t>
            </a:r>
          </a:p>
          <a:p>
            <a:pPr marL="0" indent="0">
              <a:buNone/>
            </a:pPr>
            <a:r>
              <a:rPr lang="ru-RU" b="1" i="0" dirty="0" err="1" smtClean="0">
                <a:solidFill>
                  <a:srgbClr val="000000"/>
                </a:solidFill>
                <a:effectLst/>
                <a:latin typeface="Roboto"/>
              </a:rPr>
              <a:t>Мабуть</a:t>
            </a:r>
            <a:r>
              <a:rPr lang="ru-RU" b="1" i="0" dirty="0" smtClean="0">
                <a:solidFill>
                  <a:srgbClr val="000000"/>
                </a:solidFill>
                <a:effectLst/>
                <a:latin typeface="Roboto"/>
              </a:rPr>
              <a:t>, ключик загубив.</a:t>
            </a:r>
          </a:p>
          <a:p>
            <a:pPr marL="0" indent="0">
              <a:buNone/>
            </a:pPr>
            <a:r>
              <a:rPr lang="ru-RU" b="1" i="0" dirty="0" smtClean="0">
                <a:solidFill>
                  <a:srgbClr val="000000"/>
                </a:solidFill>
                <a:effectLst/>
                <a:latin typeface="Roboto"/>
              </a:rPr>
              <a:t>А </a:t>
            </a:r>
            <a:r>
              <a:rPr lang="ru-RU" b="1" i="0" dirty="0" err="1" smtClean="0">
                <a:solidFill>
                  <a:srgbClr val="000000"/>
                </a:solidFill>
                <a:effectLst/>
                <a:latin typeface="Roboto"/>
              </a:rPr>
              <a:t>щоб</a:t>
            </a:r>
            <a:r>
              <a:rPr lang="ru-RU" b="1" i="0" dirty="0" smtClean="0">
                <a:solidFill>
                  <a:srgbClr val="000000"/>
                </a:solidFill>
                <a:effectLst/>
                <a:latin typeface="Roboto"/>
              </a:rPr>
              <a:t> ключик </a:t>
            </a:r>
            <a:r>
              <a:rPr lang="ru-RU" b="1" i="0" dirty="0" err="1" smtClean="0">
                <a:solidFill>
                  <a:srgbClr val="000000"/>
                </a:solidFill>
                <a:effectLst/>
                <a:latin typeface="Roboto"/>
              </a:rPr>
              <a:t>цей</a:t>
            </a:r>
            <a:r>
              <a:rPr lang="ru-RU" b="1" i="0" dirty="0" smtClean="0">
                <a:solidFill>
                  <a:srgbClr val="000000"/>
                </a:solidFill>
                <a:effectLst/>
                <a:latin typeface="Roboto"/>
              </a:rPr>
              <a:t> </a:t>
            </a:r>
            <a:r>
              <a:rPr lang="ru-RU" b="1" i="0" dirty="0" err="1" smtClean="0">
                <a:solidFill>
                  <a:srgbClr val="000000"/>
                </a:solidFill>
                <a:effectLst/>
                <a:latin typeface="Roboto"/>
              </a:rPr>
              <a:t>дістати</a:t>
            </a:r>
            <a:r>
              <a:rPr lang="ru-RU" b="1" i="0" dirty="0" smtClean="0">
                <a:solidFill>
                  <a:srgbClr val="000000"/>
                </a:solidFill>
                <a:effectLst/>
                <a:latin typeface="Roboto"/>
              </a:rPr>
              <a:t>,</a:t>
            </a:r>
          </a:p>
          <a:p>
            <a:pPr marL="0" indent="0">
              <a:buNone/>
            </a:pPr>
            <a:r>
              <a:rPr lang="ru-RU" b="1" i="0" dirty="0" smtClean="0">
                <a:solidFill>
                  <a:srgbClr val="000000"/>
                </a:solidFill>
                <a:effectLst/>
                <a:latin typeface="Roboto"/>
              </a:rPr>
              <a:t>Треба нам </a:t>
            </a:r>
            <a:r>
              <a:rPr lang="ru-RU" b="1" i="0" dirty="0" err="1" smtClean="0">
                <a:solidFill>
                  <a:srgbClr val="000000"/>
                </a:solidFill>
                <a:effectLst/>
                <a:latin typeface="Roboto"/>
              </a:rPr>
              <a:t>навшпиньки</a:t>
            </a:r>
            <a:r>
              <a:rPr lang="ru-RU" b="1" i="0" dirty="0" smtClean="0">
                <a:solidFill>
                  <a:srgbClr val="000000"/>
                </a:solidFill>
                <a:effectLst/>
                <a:latin typeface="Roboto"/>
              </a:rPr>
              <a:t> стати.</a:t>
            </a:r>
          </a:p>
          <a:p>
            <a:endParaRPr lang="uk-UA"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1628800"/>
            <a:ext cx="3384376" cy="447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248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Autofit/>
          </a:bodyPr>
          <a:lstStyle/>
          <a:p>
            <a:r>
              <a:rPr lang="ru-RU" sz="2800" b="1" i="0" dirty="0" err="1" smtClean="0">
                <a:solidFill>
                  <a:srgbClr val="4682B4"/>
                </a:solidFill>
                <a:effectLst/>
                <a:latin typeface="Roboto"/>
              </a:rPr>
              <a:t>Актуалізація</a:t>
            </a:r>
            <a:r>
              <a:rPr lang="ru-RU" sz="2800" b="1" i="0" dirty="0" smtClean="0">
                <a:solidFill>
                  <a:srgbClr val="4682B4"/>
                </a:solidFill>
                <a:effectLst/>
                <a:latin typeface="Roboto"/>
              </a:rPr>
              <a:t> способу </a:t>
            </a:r>
            <a:r>
              <a:rPr lang="ru-RU" sz="2800" b="1" i="0" dirty="0" err="1" smtClean="0">
                <a:solidFill>
                  <a:srgbClr val="4682B4"/>
                </a:solidFill>
                <a:effectLst/>
                <a:latin typeface="Roboto"/>
              </a:rPr>
              <a:t>порозрядного</a:t>
            </a:r>
            <a:r>
              <a:rPr lang="ru-RU" sz="2800" b="1" i="0" dirty="0" smtClean="0">
                <a:solidFill>
                  <a:srgbClr val="4682B4"/>
                </a:solidFill>
                <a:effectLst/>
                <a:latin typeface="Roboto"/>
              </a:rPr>
              <a:t> </a:t>
            </a:r>
            <a:r>
              <a:rPr lang="ru-RU" sz="2800" b="1" i="0" dirty="0" err="1" smtClean="0">
                <a:solidFill>
                  <a:srgbClr val="4682B4"/>
                </a:solidFill>
                <a:effectLst/>
                <a:latin typeface="Roboto"/>
              </a:rPr>
              <a:t>додавання</a:t>
            </a:r>
            <a:r>
              <a:rPr lang="ru-RU" sz="2800" b="1" i="0" dirty="0" smtClean="0">
                <a:solidFill>
                  <a:srgbClr val="4682B4"/>
                </a:solidFill>
                <a:effectLst/>
                <a:latin typeface="Roboto"/>
              </a:rPr>
              <a:t> й </a:t>
            </a:r>
            <a:r>
              <a:rPr lang="ru-RU" sz="2800" b="1" i="0" dirty="0" err="1" smtClean="0">
                <a:solidFill>
                  <a:srgbClr val="4682B4"/>
                </a:solidFill>
                <a:effectLst/>
                <a:latin typeface="Roboto"/>
              </a:rPr>
              <a:t>віднімання</a:t>
            </a:r>
            <a:r>
              <a:rPr lang="ru-RU" sz="2800" b="1" i="0" dirty="0" smtClean="0">
                <a:solidFill>
                  <a:srgbClr val="4682B4"/>
                </a:solidFill>
                <a:effectLst/>
                <a:latin typeface="Roboto"/>
              </a:rPr>
              <a:t> </a:t>
            </a:r>
            <a:r>
              <a:rPr lang="ru-RU" sz="2800" b="1" i="0" dirty="0" err="1" smtClean="0">
                <a:solidFill>
                  <a:srgbClr val="4682B4"/>
                </a:solidFill>
                <a:effectLst/>
                <a:latin typeface="Roboto"/>
              </a:rPr>
              <a:t>двоцифрових</a:t>
            </a:r>
            <a:r>
              <a:rPr lang="ru-RU" sz="2800" b="1" i="0" dirty="0" smtClean="0">
                <a:solidFill>
                  <a:srgbClr val="4682B4"/>
                </a:solidFill>
                <a:effectLst/>
                <a:latin typeface="Roboto"/>
              </a:rPr>
              <a:t> чисел (с. 16, № 3)</a:t>
            </a:r>
            <a:endParaRPr lang="uk-UA" sz="2800" dirty="0"/>
          </a:p>
        </p:txBody>
      </p:sp>
      <p:sp>
        <p:nvSpPr>
          <p:cNvPr id="5" name="Объект 4"/>
          <p:cNvSpPr>
            <a:spLocks noGrp="1"/>
          </p:cNvSpPr>
          <p:nvPr>
            <p:ph sz="half" idx="1"/>
          </p:nvPr>
        </p:nvSpPr>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marL="0" indent="0">
              <a:buNone/>
            </a:pPr>
            <a:r>
              <a:rPr lang="uk-UA" b="1" i="1" dirty="0" smtClean="0">
                <a:solidFill>
                  <a:srgbClr val="000000"/>
                </a:solidFill>
                <a:effectLst/>
                <a:latin typeface="Roboto"/>
              </a:rPr>
              <a:t>1) Пояснення вчителя.</a:t>
            </a:r>
            <a:endParaRPr lang="uk-UA" b="1" i="0" dirty="0" smtClean="0">
              <a:solidFill>
                <a:srgbClr val="000000"/>
              </a:solidFill>
              <a:effectLst/>
              <a:latin typeface="Roboto"/>
            </a:endParaRPr>
          </a:p>
          <a:p>
            <a:pPr marL="0" indent="0">
              <a:buNone/>
            </a:pPr>
            <a:r>
              <a:rPr lang="uk-UA" b="1" i="0" dirty="0" smtClean="0">
                <a:solidFill>
                  <a:srgbClr val="000000"/>
                </a:solidFill>
                <a:effectLst/>
                <a:latin typeface="Roboto"/>
              </a:rPr>
              <a:t>— Усе обійшлося якнайкраще. Буратіно з п'ятьма золотими монетами продовжив шлях.</a:t>
            </a:r>
          </a:p>
          <a:p>
            <a:pPr marL="0" indent="0">
              <a:buNone/>
            </a:pPr>
            <a:r>
              <a:rPr lang="uk-UA" b="1" i="0" dirty="0" smtClean="0">
                <a:solidFill>
                  <a:srgbClr val="000000"/>
                </a:solidFill>
                <a:effectLst/>
                <a:latin typeface="Roboto"/>
              </a:rPr>
              <a:t>За містом він побачив гарну галявину і посеред неї — маленький будиночок. У ньому мешкала Мальвіна — дівчинка з блакитним волоссям. Вона сказала, що йому необхідно виконати завдання, тільки тоді вона покаже шлях, що веде до ставка Черепахи </a:t>
            </a:r>
            <a:r>
              <a:rPr lang="uk-UA" b="1" i="0" dirty="0" err="1" smtClean="0">
                <a:solidFill>
                  <a:srgbClr val="000000"/>
                </a:solidFill>
                <a:effectLst/>
                <a:latin typeface="Roboto"/>
              </a:rPr>
              <a:t>Тортіли</a:t>
            </a:r>
            <a:r>
              <a:rPr lang="uk-UA" b="1" i="0" dirty="0" smtClean="0">
                <a:solidFill>
                  <a:srgbClr val="000000"/>
                </a:solidFill>
                <a:effectLst/>
                <a:latin typeface="Roboto"/>
              </a:rPr>
              <a:t>. Допоможімо Буратіно впоратися з цими важкими завданнями?</a:t>
            </a:r>
          </a:p>
          <a:p>
            <a:pPr marL="0" indent="0">
              <a:buNone/>
            </a:pPr>
            <a:r>
              <a:rPr lang="ru-RU" b="1" i="0" dirty="0" smtClean="0">
                <a:solidFill>
                  <a:srgbClr val="000000"/>
                </a:solidFill>
                <a:effectLst/>
                <a:latin typeface="Roboto"/>
              </a:rPr>
              <a:t>— </a:t>
            </a:r>
            <a:r>
              <a:rPr lang="ru-RU" b="1" i="0" dirty="0" err="1" smtClean="0">
                <a:solidFill>
                  <a:srgbClr val="000000"/>
                </a:solidFill>
                <a:effectLst/>
                <a:latin typeface="Roboto"/>
              </a:rPr>
              <a:t>Отже</a:t>
            </a:r>
            <a:r>
              <a:rPr lang="ru-RU" b="1" i="0" dirty="0" smtClean="0">
                <a:solidFill>
                  <a:srgbClr val="000000"/>
                </a:solidFill>
                <a:effectLst/>
                <a:latin typeface="Roboto"/>
              </a:rPr>
              <a:t>, </a:t>
            </a:r>
            <a:r>
              <a:rPr lang="ru-RU" b="1" i="0" dirty="0" err="1" smtClean="0">
                <a:solidFill>
                  <a:srgbClr val="000000"/>
                </a:solidFill>
                <a:effectLst/>
                <a:latin typeface="Roboto"/>
              </a:rPr>
              <a:t>Мальвіна</a:t>
            </a:r>
            <a:r>
              <a:rPr lang="ru-RU" b="1" i="0" dirty="0" smtClean="0">
                <a:solidFill>
                  <a:srgbClr val="000000"/>
                </a:solidFill>
                <a:effectLst/>
                <a:latin typeface="Roboto"/>
              </a:rPr>
              <a:t> написала </a:t>
            </a:r>
            <a:r>
              <a:rPr lang="ru-RU" b="1" i="0" dirty="0" err="1" smtClean="0">
                <a:solidFill>
                  <a:srgbClr val="000000"/>
                </a:solidFill>
                <a:effectLst/>
                <a:latin typeface="Roboto"/>
              </a:rPr>
              <a:t>Буратіно</a:t>
            </a:r>
            <a:r>
              <a:rPr lang="ru-RU" b="1" i="0" dirty="0" smtClean="0">
                <a:solidFill>
                  <a:srgbClr val="000000"/>
                </a:solidFill>
                <a:effectLst/>
                <a:latin typeface="Roboto"/>
              </a:rPr>
              <a:t> </a:t>
            </a:r>
            <a:r>
              <a:rPr lang="ru-RU" b="1" i="0" dirty="0" err="1" smtClean="0">
                <a:solidFill>
                  <a:srgbClr val="000000"/>
                </a:solidFill>
                <a:effectLst/>
                <a:latin typeface="Roboto"/>
              </a:rPr>
              <a:t>приклади</a:t>
            </a:r>
            <a:r>
              <a:rPr lang="ru-RU" b="1" i="0" dirty="0" smtClean="0">
                <a:solidFill>
                  <a:srgbClr val="000000"/>
                </a:solidFill>
                <a:effectLst/>
                <a:latin typeface="Roboto"/>
              </a:rPr>
              <a:t>. </a:t>
            </a:r>
            <a:r>
              <a:rPr lang="ru-RU" b="1" i="0" dirty="0" err="1" smtClean="0">
                <a:solidFill>
                  <a:srgbClr val="000000"/>
                </a:solidFill>
                <a:effectLst/>
                <a:latin typeface="Roboto"/>
              </a:rPr>
              <a:t>Поясніть</a:t>
            </a:r>
            <a:r>
              <a:rPr lang="ru-RU" b="1" i="0" dirty="0" smtClean="0">
                <a:solidFill>
                  <a:srgbClr val="000000"/>
                </a:solidFill>
                <a:effectLst/>
                <a:latin typeface="Roboto"/>
              </a:rPr>
              <a:t>, як </a:t>
            </a:r>
            <a:r>
              <a:rPr lang="ru-RU" b="1" i="0" dirty="0" err="1" smtClean="0">
                <a:solidFill>
                  <a:srgbClr val="000000"/>
                </a:solidFill>
                <a:effectLst/>
                <a:latin typeface="Roboto"/>
              </a:rPr>
              <a:t>їх</a:t>
            </a:r>
            <a:r>
              <a:rPr lang="ru-RU" b="1" i="0" dirty="0" smtClean="0">
                <a:solidFill>
                  <a:srgbClr val="000000"/>
                </a:solidFill>
                <a:effectLst/>
                <a:latin typeface="Roboto"/>
              </a:rPr>
              <a:t> </a:t>
            </a:r>
            <a:r>
              <a:rPr lang="ru-RU" b="1" i="0" dirty="0" err="1" smtClean="0">
                <a:solidFill>
                  <a:srgbClr val="000000"/>
                </a:solidFill>
                <a:effectLst/>
                <a:latin typeface="Roboto"/>
              </a:rPr>
              <a:t>слід</a:t>
            </a:r>
            <a:r>
              <a:rPr lang="ru-RU" b="1" i="0" dirty="0" smtClean="0">
                <a:solidFill>
                  <a:srgbClr val="000000"/>
                </a:solidFill>
                <a:effectLst/>
                <a:latin typeface="Roboto"/>
              </a:rPr>
              <a:t> </a:t>
            </a:r>
            <a:r>
              <a:rPr lang="ru-RU" b="1" i="0" dirty="0" err="1" smtClean="0">
                <a:solidFill>
                  <a:srgbClr val="000000"/>
                </a:solidFill>
                <a:effectLst/>
                <a:latin typeface="Roboto"/>
              </a:rPr>
              <a:t>розв'язувати</a:t>
            </a:r>
            <a:r>
              <a:rPr lang="ru-RU" b="1" i="0" dirty="0" smtClean="0">
                <a:solidFill>
                  <a:srgbClr val="000000"/>
                </a:solidFill>
                <a:effectLst/>
                <a:latin typeface="Roboto"/>
              </a:rPr>
              <a:t>.</a:t>
            </a:r>
          </a:p>
          <a:p>
            <a:pPr marL="0" indent="0">
              <a:buNone/>
            </a:pPr>
            <a:r>
              <a:rPr lang="ru-RU" dirty="0" smtClean="0"/>
              <a:t/>
            </a:r>
            <a:br>
              <a:rPr lang="ru-RU" dirty="0" smtClean="0"/>
            </a:br>
            <a:r>
              <a:rPr lang="uk-UA" b="0" i="0" dirty="0" smtClean="0">
                <a:solidFill>
                  <a:srgbClr val="000000"/>
                </a:solidFill>
                <a:effectLst/>
                <a:latin typeface="Roboto"/>
              </a:rPr>
              <a:t/>
            </a:r>
            <a:br>
              <a:rPr lang="uk-UA" b="0" i="0" dirty="0" smtClean="0">
                <a:solidFill>
                  <a:srgbClr val="000000"/>
                </a:solidFill>
                <a:effectLst/>
                <a:latin typeface="Roboto"/>
              </a:rPr>
            </a:br>
            <a:endParaRPr lang="uk-UA"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0032" y="1628800"/>
            <a:ext cx="3528392" cy="450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418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79512" y="188640"/>
            <a:ext cx="4316288" cy="6480720"/>
          </a:xfr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marL="0" indent="0">
              <a:buNone/>
            </a:pPr>
            <a:endParaRPr lang="ru-RU" b="1" i="0" dirty="0" smtClean="0">
              <a:solidFill>
                <a:srgbClr val="000000"/>
              </a:solidFill>
              <a:effectLst/>
              <a:latin typeface="Roboto"/>
            </a:endParaRPr>
          </a:p>
          <a:p>
            <a:pPr marL="0" indent="0">
              <a:buNone/>
            </a:pPr>
            <a:r>
              <a:rPr lang="ru-RU" b="1" i="0" dirty="0" err="1" smtClean="0">
                <a:solidFill>
                  <a:srgbClr val="000000"/>
                </a:solidFill>
                <a:effectLst/>
                <a:latin typeface="Roboto"/>
              </a:rPr>
              <a:t>Міркування</a:t>
            </a:r>
            <a:r>
              <a:rPr lang="ru-RU" b="1" i="0" dirty="0" smtClean="0">
                <a:solidFill>
                  <a:srgbClr val="000000"/>
                </a:solidFill>
                <a:effectLst/>
                <a:latin typeface="Roboto"/>
              </a:rPr>
              <a:t> (</a:t>
            </a:r>
            <a:r>
              <a:rPr lang="ru-RU" b="1" i="1" dirty="0" smtClean="0">
                <a:solidFill>
                  <a:srgbClr val="000000"/>
                </a:solidFill>
                <a:effectLst/>
                <a:latin typeface="Roboto"/>
              </a:rPr>
              <a:t>1-й </a:t>
            </a:r>
            <a:r>
              <a:rPr lang="ru-RU" b="1" i="1" dirty="0" err="1" smtClean="0">
                <a:solidFill>
                  <a:srgbClr val="000000"/>
                </a:solidFill>
                <a:effectLst/>
                <a:latin typeface="Roboto"/>
              </a:rPr>
              <a:t>стовпчик</a:t>
            </a:r>
            <a:r>
              <a:rPr lang="ru-RU" b="1" i="0" dirty="0" smtClean="0">
                <a:solidFill>
                  <a:srgbClr val="000000"/>
                </a:solidFill>
                <a:effectLst/>
                <a:latin typeface="Roboto"/>
              </a:rPr>
              <a:t>): у </a:t>
            </a:r>
            <a:r>
              <a:rPr lang="ru-RU" b="1" i="0" dirty="0" err="1" smtClean="0">
                <a:solidFill>
                  <a:srgbClr val="000000"/>
                </a:solidFill>
                <a:effectLst/>
                <a:latin typeface="Roboto"/>
              </a:rPr>
              <a:t>першому</a:t>
            </a:r>
            <a:r>
              <a:rPr lang="ru-RU" b="1" i="0" dirty="0" smtClean="0">
                <a:solidFill>
                  <a:srgbClr val="000000"/>
                </a:solidFill>
                <a:effectLst/>
                <a:latin typeface="Roboto"/>
              </a:rPr>
              <a:t> </a:t>
            </a:r>
            <a:r>
              <a:rPr lang="ru-RU" b="1" i="0" dirty="0" err="1" smtClean="0">
                <a:solidFill>
                  <a:srgbClr val="000000"/>
                </a:solidFill>
                <a:effectLst/>
                <a:latin typeface="Roboto"/>
              </a:rPr>
              <a:t>прикладі</a:t>
            </a:r>
            <a:r>
              <a:rPr lang="ru-RU" b="1" i="0" dirty="0" smtClean="0">
                <a:solidFill>
                  <a:srgbClr val="000000"/>
                </a:solidFill>
                <a:effectLst/>
                <a:latin typeface="Roboto"/>
              </a:rPr>
              <a:t> (</a:t>
            </a:r>
            <a:r>
              <a:rPr lang="ru-RU" b="1" i="1" dirty="0" smtClean="0">
                <a:solidFill>
                  <a:srgbClr val="000000"/>
                </a:solidFill>
                <a:effectLst/>
                <a:latin typeface="Roboto"/>
              </a:rPr>
              <a:t>42 + 4</a:t>
            </a:r>
            <a:r>
              <a:rPr lang="ru-RU" b="1" i="0" dirty="0" smtClean="0">
                <a:solidFill>
                  <a:srgbClr val="000000"/>
                </a:solidFill>
                <a:effectLst/>
                <a:latin typeface="Roboto"/>
              </a:rPr>
              <a:t>) число 42 </a:t>
            </a:r>
            <a:r>
              <a:rPr lang="ru-RU" b="1" i="0" dirty="0" err="1" smtClean="0">
                <a:solidFill>
                  <a:srgbClr val="000000"/>
                </a:solidFill>
                <a:effectLst/>
                <a:latin typeface="Roboto"/>
              </a:rPr>
              <a:t>розкладаємо</a:t>
            </a:r>
            <a:r>
              <a:rPr lang="ru-RU" b="1" i="0" dirty="0" smtClean="0">
                <a:solidFill>
                  <a:srgbClr val="000000"/>
                </a:solidFill>
                <a:effectLst/>
                <a:latin typeface="Roboto"/>
              </a:rPr>
              <a:t> на 4 </a:t>
            </a:r>
            <a:r>
              <a:rPr lang="ru-RU" b="1" i="0" dirty="0" err="1" smtClean="0">
                <a:solidFill>
                  <a:srgbClr val="000000"/>
                </a:solidFill>
                <a:effectLst/>
                <a:latin typeface="Roboto"/>
              </a:rPr>
              <a:t>дес</a:t>
            </a:r>
            <a:r>
              <a:rPr lang="ru-RU" b="1" i="0" dirty="0" smtClean="0">
                <a:solidFill>
                  <a:srgbClr val="000000"/>
                </a:solidFill>
                <a:effectLst/>
                <a:latin typeface="Roboto"/>
              </a:rPr>
              <a:t>. і 2 од. </a:t>
            </a:r>
            <a:r>
              <a:rPr lang="ru-RU" b="1" i="0" dirty="0" err="1" smtClean="0">
                <a:solidFill>
                  <a:srgbClr val="000000"/>
                </a:solidFill>
                <a:effectLst/>
                <a:latin typeface="Roboto"/>
              </a:rPr>
              <a:t>Додаємо</a:t>
            </a:r>
            <a:r>
              <a:rPr lang="ru-RU" b="1" i="0" dirty="0" smtClean="0">
                <a:solidFill>
                  <a:srgbClr val="000000"/>
                </a:solidFill>
                <a:effectLst/>
                <a:latin typeface="Roboto"/>
              </a:rPr>
              <a:t> </a:t>
            </a:r>
            <a:r>
              <a:rPr lang="ru-RU" b="1" i="0" dirty="0" err="1" smtClean="0">
                <a:solidFill>
                  <a:srgbClr val="000000"/>
                </a:solidFill>
                <a:effectLst/>
                <a:latin typeface="Roboto"/>
              </a:rPr>
              <a:t>одиниці</a:t>
            </a:r>
            <a:r>
              <a:rPr lang="ru-RU" b="1" i="0" dirty="0" smtClean="0">
                <a:solidFill>
                  <a:srgbClr val="000000"/>
                </a:solidFill>
                <a:effectLst/>
                <a:latin typeface="Roboto"/>
              </a:rPr>
              <a:t> до </a:t>
            </a:r>
            <a:r>
              <a:rPr lang="ru-RU" b="1" i="0" dirty="0" err="1" smtClean="0">
                <a:solidFill>
                  <a:srgbClr val="000000"/>
                </a:solidFill>
                <a:effectLst/>
                <a:latin typeface="Roboto"/>
              </a:rPr>
              <a:t>одиниць</a:t>
            </a:r>
            <a:r>
              <a:rPr lang="ru-RU" b="1" i="0" dirty="0" smtClean="0">
                <a:solidFill>
                  <a:srgbClr val="000000"/>
                </a:solidFill>
                <a:effectLst/>
                <a:latin typeface="Roboto"/>
              </a:rPr>
              <a:t>, </a:t>
            </a:r>
            <a:r>
              <a:rPr lang="ru-RU" b="1" i="0" dirty="0" err="1" smtClean="0">
                <a:solidFill>
                  <a:srgbClr val="000000"/>
                </a:solidFill>
                <a:effectLst/>
                <a:latin typeface="Roboto"/>
              </a:rPr>
              <a:t>тобто</a:t>
            </a:r>
            <a:r>
              <a:rPr lang="ru-RU" b="1" i="0" dirty="0" smtClean="0">
                <a:solidFill>
                  <a:srgbClr val="000000"/>
                </a:solidFill>
                <a:effectLst/>
                <a:latin typeface="Roboto"/>
              </a:rPr>
              <a:t> 2 + 4. До 4 </a:t>
            </a:r>
            <a:r>
              <a:rPr lang="ru-RU" b="1" i="0" dirty="0" err="1" smtClean="0">
                <a:solidFill>
                  <a:srgbClr val="000000"/>
                </a:solidFill>
                <a:effectLst/>
                <a:latin typeface="Roboto"/>
              </a:rPr>
              <a:t>дес</a:t>
            </a:r>
            <a:r>
              <a:rPr lang="ru-RU" b="1" i="0" dirty="0" smtClean="0">
                <a:solidFill>
                  <a:srgbClr val="000000"/>
                </a:solidFill>
                <a:effectLst/>
                <a:latin typeface="Roboto"/>
              </a:rPr>
              <a:t>. </a:t>
            </a:r>
            <a:r>
              <a:rPr lang="ru-RU" b="1" i="0" dirty="0" err="1" smtClean="0">
                <a:solidFill>
                  <a:srgbClr val="000000"/>
                </a:solidFill>
                <a:effectLst/>
                <a:latin typeface="Roboto"/>
              </a:rPr>
              <a:t>додаємо</a:t>
            </a:r>
            <a:r>
              <a:rPr lang="ru-RU" b="1" i="0" dirty="0" smtClean="0">
                <a:solidFill>
                  <a:srgbClr val="000000"/>
                </a:solidFill>
                <a:effectLst/>
                <a:latin typeface="Roboto"/>
              </a:rPr>
              <a:t> 6 од. Результат — 46. У другому </a:t>
            </a:r>
            <a:r>
              <a:rPr lang="ru-RU" b="1" i="0" dirty="0" err="1" smtClean="0">
                <a:solidFill>
                  <a:srgbClr val="000000"/>
                </a:solidFill>
                <a:effectLst/>
                <a:latin typeface="Roboto"/>
              </a:rPr>
              <a:t>прикладі</a:t>
            </a:r>
            <a:r>
              <a:rPr lang="ru-RU" b="1" i="0" dirty="0" smtClean="0">
                <a:solidFill>
                  <a:srgbClr val="000000"/>
                </a:solidFill>
                <a:effectLst/>
                <a:latin typeface="Roboto"/>
              </a:rPr>
              <a:t> (</a:t>
            </a:r>
            <a:r>
              <a:rPr lang="ru-RU" b="1" i="1" dirty="0" smtClean="0">
                <a:solidFill>
                  <a:srgbClr val="000000"/>
                </a:solidFill>
                <a:effectLst/>
                <a:latin typeface="Roboto"/>
              </a:rPr>
              <a:t>42 + 10</a:t>
            </a:r>
            <a:r>
              <a:rPr lang="ru-RU" b="1" i="0" dirty="0" smtClean="0">
                <a:solidFill>
                  <a:srgbClr val="000000"/>
                </a:solidFill>
                <a:effectLst/>
                <a:latin typeface="Roboto"/>
              </a:rPr>
              <a:t>) </a:t>
            </a:r>
            <a:r>
              <a:rPr lang="ru-RU" b="1" i="0" dirty="0" err="1" smtClean="0">
                <a:solidFill>
                  <a:srgbClr val="000000"/>
                </a:solidFill>
                <a:effectLst/>
                <a:latin typeface="Roboto"/>
              </a:rPr>
              <a:t>додаємо</a:t>
            </a:r>
            <a:r>
              <a:rPr lang="ru-RU" b="1" i="0" dirty="0" smtClean="0">
                <a:solidFill>
                  <a:srgbClr val="000000"/>
                </a:solidFill>
                <a:effectLst/>
                <a:latin typeface="Roboto"/>
              </a:rPr>
              <a:t> десятки до </a:t>
            </a:r>
            <a:r>
              <a:rPr lang="ru-RU" b="1" i="0" dirty="0" err="1" smtClean="0">
                <a:solidFill>
                  <a:srgbClr val="000000"/>
                </a:solidFill>
                <a:effectLst/>
                <a:latin typeface="Roboto"/>
              </a:rPr>
              <a:t>десятків</a:t>
            </a:r>
            <a:r>
              <a:rPr lang="ru-RU" b="1" i="0" dirty="0" smtClean="0">
                <a:solidFill>
                  <a:srgbClr val="000000"/>
                </a:solidFill>
                <a:effectLst/>
                <a:latin typeface="Roboto"/>
              </a:rPr>
              <a:t>. У </a:t>
            </a:r>
            <a:r>
              <a:rPr lang="ru-RU" b="1" i="0" dirty="0" err="1" smtClean="0">
                <a:solidFill>
                  <a:srgbClr val="000000"/>
                </a:solidFill>
                <a:effectLst/>
                <a:latin typeface="Roboto"/>
              </a:rPr>
              <a:t>третьому</a:t>
            </a:r>
            <a:r>
              <a:rPr lang="ru-RU" b="1" i="0" dirty="0" smtClean="0">
                <a:solidFill>
                  <a:srgbClr val="000000"/>
                </a:solidFill>
                <a:effectLst/>
                <a:latin typeface="Roboto"/>
              </a:rPr>
              <a:t> </a:t>
            </a:r>
            <a:r>
              <a:rPr lang="ru-RU" b="1" i="0" dirty="0" err="1" smtClean="0">
                <a:solidFill>
                  <a:srgbClr val="000000"/>
                </a:solidFill>
                <a:effectLst/>
                <a:latin typeface="Roboto"/>
              </a:rPr>
              <a:t>прикладі</a:t>
            </a:r>
            <a:r>
              <a:rPr lang="ru-RU" b="1" i="0" dirty="0" smtClean="0">
                <a:solidFill>
                  <a:srgbClr val="000000"/>
                </a:solidFill>
                <a:effectLst/>
                <a:latin typeface="Roboto"/>
              </a:rPr>
              <a:t> (</a:t>
            </a:r>
            <a:r>
              <a:rPr lang="ru-RU" b="1" i="1" dirty="0" smtClean="0">
                <a:solidFill>
                  <a:srgbClr val="000000"/>
                </a:solidFill>
                <a:effectLst/>
                <a:latin typeface="Roboto"/>
              </a:rPr>
              <a:t>42 + 14</a:t>
            </a:r>
            <a:r>
              <a:rPr lang="ru-RU" b="1" i="0" dirty="0" smtClean="0">
                <a:solidFill>
                  <a:srgbClr val="000000"/>
                </a:solidFill>
                <a:effectLst/>
                <a:latin typeface="Roboto"/>
              </a:rPr>
              <a:t>) </a:t>
            </a:r>
            <a:r>
              <a:rPr lang="ru-RU" b="1" i="0" dirty="0" err="1" smtClean="0">
                <a:solidFill>
                  <a:srgbClr val="000000"/>
                </a:solidFill>
                <a:effectLst/>
                <a:latin typeface="Roboto"/>
              </a:rPr>
              <a:t>розкладаємо</a:t>
            </a:r>
            <a:r>
              <a:rPr lang="ru-RU" b="1" i="0" dirty="0" smtClean="0">
                <a:solidFill>
                  <a:srgbClr val="000000"/>
                </a:solidFill>
                <a:effectLst/>
                <a:latin typeface="Roboto"/>
              </a:rPr>
              <a:t> перше </a:t>
            </a:r>
            <a:r>
              <a:rPr lang="ru-RU" b="1" i="0" dirty="0" err="1" smtClean="0">
                <a:solidFill>
                  <a:srgbClr val="000000"/>
                </a:solidFill>
                <a:effectLst/>
                <a:latin typeface="Roboto"/>
              </a:rPr>
              <a:t>двоцифрове</a:t>
            </a:r>
            <a:r>
              <a:rPr lang="ru-RU" b="1" i="0" dirty="0" smtClean="0">
                <a:solidFill>
                  <a:srgbClr val="000000"/>
                </a:solidFill>
                <a:effectLst/>
                <a:latin typeface="Roboto"/>
              </a:rPr>
              <a:t> число на суму </a:t>
            </a:r>
            <a:r>
              <a:rPr lang="ru-RU" b="1" i="0" dirty="0" err="1" smtClean="0">
                <a:solidFill>
                  <a:srgbClr val="000000"/>
                </a:solidFill>
                <a:effectLst/>
                <a:latin typeface="Roboto"/>
              </a:rPr>
              <a:t>розрядних</a:t>
            </a:r>
            <a:r>
              <a:rPr lang="ru-RU" b="1" i="0" dirty="0" smtClean="0">
                <a:solidFill>
                  <a:srgbClr val="000000"/>
                </a:solidFill>
                <a:effectLst/>
                <a:latin typeface="Roboto"/>
              </a:rPr>
              <a:t> </a:t>
            </a:r>
            <a:r>
              <a:rPr lang="ru-RU" b="1" i="0" dirty="0" err="1" smtClean="0">
                <a:solidFill>
                  <a:srgbClr val="000000"/>
                </a:solidFill>
                <a:effectLst/>
                <a:latin typeface="Roboto"/>
              </a:rPr>
              <a:t>доданків</a:t>
            </a:r>
            <a:r>
              <a:rPr lang="ru-RU" b="1" i="0" dirty="0" smtClean="0">
                <a:solidFill>
                  <a:srgbClr val="000000"/>
                </a:solidFill>
                <a:effectLst/>
                <a:latin typeface="Roboto"/>
              </a:rPr>
              <a:t> 4 </a:t>
            </a:r>
            <a:r>
              <a:rPr lang="ru-RU" b="1" i="0" dirty="0" err="1" smtClean="0">
                <a:solidFill>
                  <a:srgbClr val="000000"/>
                </a:solidFill>
                <a:effectLst/>
                <a:latin typeface="Roboto"/>
              </a:rPr>
              <a:t>дес</a:t>
            </a:r>
            <a:r>
              <a:rPr lang="ru-RU" b="1" i="0" dirty="0" smtClean="0">
                <a:solidFill>
                  <a:srgbClr val="000000"/>
                </a:solidFill>
                <a:effectLst/>
                <a:latin typeface="Roboto"/>
              </a:rPr>
              <a:t>. і 2 од.; </a:t>
            </a:r>
            <a:r>
              <a:rPr lang="ru-RU" b="1" i="0" dirty="0" err="1" smtClean="0">
                <a:solidFill>
                  <a:srgbClr val="000000"/>
                </a:solidFill>
                <a:effectLst/>
                <a:latin typeface="Roboto"/>
              </a:rPr>
              <a:t>розкладаємо</a:t>
            </a:r>
            <a:r>
              <a:rPr lang="ru-RU" b="1" i="0" dirty="0" smtClean="0">
                <a:solidFill>
                  <a:srgbClr val="000000"/>
                </a:solidFill>
                <a:effectLst/>
                <a:latin typeface="Roboto"/>
              </a:rPr>
              <a:t> друге число 14 на 1 </a:t>
            </a:r>
            <a:r>
              <a:rPr lang="ru-RU" b="1" i="0" dirty="0" err="1" smtClean="0">
                <a:solidFill>
                  <a:srgbClr val="000000"/>
                </a:solidFill>
                <a:effectLst/>
                <a:latin typeface="Roboto"/>
              </a:rPr>
              <a:t>дес</a:t>
            </a:r>
            <a:r>
              <a:rPr lang="ru-RU" b="1" i="0" dirty="0" smtClean="0">
                <a:solidFill>
                  <a:srgbClr val="000000"/>
                </a:solidFill>
                <a:effectLst/>
                <a:latin typeface="Roboto"/>
              </a:rPr>
              <a:t>. і 4 од. </a:t>
            </a:r>
            <a:r>
              <a:rPr lang="ru-RU" b="1" i="0" dirty="0" err="1" smtClean="0">
                <a:solidFill>
                  <a:srgbClr val="000000"/>
                </a:solidFill>
                <a:effectLst/>
                <a:latin typeface="Roboto"/>
              </a:rPr>
              <a:t>Додаємо</a:t>
            </a:r>
            <a:r>
              <a:rPr lang="ru-RU" b="1" i="0" dirty="0" smtClean="0">
                <a:solidFill>
                  <a:srgbClr val="000000"/>
                </a:solidFill>
                <a:effectLst/>
                <a:latin typeface="Roboto"/>
              </a:rPr>
              <a:t> десятки до </a:t>
            </a:r>
            <a:r>
              <a:rPr lang="ru-RU" b="1" i="0" dirty="0" err="1" smtClean="0">
                <a:solidFill>
                  <a:srgbClr val="000000"/>
                </a:solidFill>
                <a:effectLst/>
                <a:latin typeface="Roboto"/>
              </a:rPr>
              <a:t>десятків</a:t>
            </a:r>
            <a:r>
              <a:rPr lang="ru-RU" b="1" i="0" dirty="0" smtClean="0">
                <a:solidFill>
                  <a:srgbClr val="000000"/>
                </a:solidFill>
                <a:effectLst/>
                <a:latin typeface="Roboto"/>
              </a:rPr>
              <a:t>, </a:t>
            </a:r>
            <a:r>
              <a:rPr lang="ru-RU" b="1" i="0" dirty="0" err="1" smtClean="0">
                <a:solidFill>
                  <a:srgbClr val="000000"/>
                </a:solidFill>
                <a:effectLst/>
                <a:latin typeface="Roboto"/>
              </a:rPr>
              <a:t>одиниці</a:t>
            </a:r>
            <a:r>
              <a:rPr lang="ru-RU" b="1" i="0" dirty="0" smtClean="0">
                <a:solidFill>
                  <a:srgbClr val="000000"/>
                </a:solidFill>
                <a:effectLst/>
                <a:latin typeface="Roboto"/>
              </a:rPr>
              <a:t> до </a:t>
            </a:r>
            <a:r>
              <a:rPr lang="ru-RU" b="1" i="0" dirty="0" err="1" smtClean="0">
                <a:solidFill>
                  <a:srgbClr val="000000"/>
                </a:solidFill>
                <a:effectLst/>
                <a:latin typeface="Roboto"/>
              </a:rPr>
              <a:t>одиниць</a:t>
            </a:r>
            <a:r>
              <a:rPr lang="ru-RU" b="1" i="0" dirty="0" smtClean="0">
                <a:solidFill>
                  <a:srgbClr val="000000"/>
                </a:solidFill>
                <a:effectLst/>
                <a:latin typeface="Roboto"/>
              </a:rPr>
              <a:t>; </a:t>
            </a:r>
            <a:r>
              <a:rPr lang="ru-RU" b="1" i="0" dirty="0" err="1" smtClean="0">
                <a:solidFill>
                  <a:srgbClr val="000000"/>
                </a:solidFill>
                <a:effectLst/>
                <a:latin typeface="Roboto"/>
              </a:rPr>
              <a:t>після</a:t>
            </a:r>
            <a:r>
              <a:rPr lang="ru-RU" b="1" i="0" dirty="0" smtClean="0">
                <a:solidFill>
                  <a:srgbClr val="000000"/>
                </a:solidFill>
                <a:effectLst/>
                <a:latin typeface="Roboto"/>
              </a:rPr>
              <a:t> </a:t>
            </a:r>
            <a:r>
              <a:rPr lang="ru-RU" b="1" i="0" dirty="0" err="1" smtClean="0">
                <a:solidFill>
                  <a:srgbClr val="000000"/>
                </a:solidFill>
                <a:effectLst/>
                <a:latin typeface="Roboto"/>
              </a:rPr>
              <a:t>цього</a:t>
            </a:r>
            <a:r>
              <a:rPr lang="ru-RU" b="1" i="0" dirty="0" smtClean="0">
                <a:solidFill>
                  <a:srgbClr val="000000"/>
                </a:solidFill>
                <a:effectLst/>
                <a:latin typeface="Roboto"/>
              </a:rPr>
              <a:t> </a:t>
            </a:r>
            <a:r>
              <a:rPr lang="ru-RU" b="1" i="0" dirty="0" err="1" smtClean="0">
                <a:solidFill>
                  <a:srgbClr val="000000"/>
                </a:solidFill>
                <a:effectLst/>
                <a:latin typeface="Roboto"/>
              </a:rPr>
              <a:t>додаємо</a:t>
            </a:r>
            <a:r>
              <a:rPr lang="ru-RU" b="1" i="0" dirty="0" smtClean="0">
                <a:solidFill>
                  <a:srgbClr val="000000"/>
                </a:solidFill>
                <a:effectLst/>
                <a:latin typeface="Roboto"/>
              </a:rPr>
              <a:t> </a:t>
            </a:r>
            <a:r>
              <a:rPr lang="ru-RU" b="1" i="0" dirty="0" err="1" smtClean="0">
                <a:solidFill>
                  <a:srgbClr val="000000"/>
                </a:solidFill>
                <a:effectLst/>
                <a:latin typeface="Roboto"/>
              </a:rPr>
              <a:t>одержані</a:t>
            </a:r>
            <a:r>
              <a:rPr lang="ru-RU" b="1" i="0" dirty="0" smtClean="0">
                <a:solidFill>
                  <a:srgbClr val="000000"/>
                </a:solidFill>
                <a:effectLst/>
                <a:latin typeface="Roboto"/>
              </a:rPr>
              <a:t> </a:t>
            </a:r>
            <a:r>
              <a:rPr lang="ru-RU" b="1" i="0" dirty="0" err="1" smtClean="0">
                <a:solidFill>
                  <a:srgbClr val="000000"/>
                </a:solidFill>
                <a:effectLst/>
                <a:latin typeface="Roboto"/>
              </a:rPr>
              <a:t>результати</a:t>
            </a:r>
            <a:r>
              <a:rPr lang="ru-RU" b="1" i="0" dirty="0" smtClean="0">
                <a:solidFill>
                  <a:srgbClr val="000000"/>
                </a:solidFill>
                <a:effectLst/>
                <a:latin typeface="Roboto"/>
              </a:rPr>
              <a:t> (</a:t>
            </a:r>
            <a:r>
              <a:rPr lang="ru-RU" b="1" i="1" dirty="0" smtClean="0">
                <a:solidFill>
                  <a:srgbClr val="000000"/>
                </a:solidFill>
                <a:effectLst/>
                <a:latin typeface="Roboto"/>
              </a:rPr>
              <a:t>десятки та </a:t>
            </a:r>
            <a:r>
              <a:rPr lang="ru-RU" b="1" i="1" dirty="0" err="1" smtClean="0">
                <a:solidFill>
                  <a:srgbClr val="000000"/>
                </a:solidFill>
                <a:effectLst/>
                <a:latin typeface="Roboto"/>
              </a:rPr>
              <a:t>одиниці</a:t>
            </a:r>
            <a:r>
              <a:rPr lang="ru-RU" b="1" i="0" dirty="0" smtClean="0">
                <a:solidFill>
                  <a:srgbClr val="000000"/>
                </a:solidFill>
                <a:effectLst/>
                <a:latin typeface="Roboto"/>
              </a:rPr>
              <a:t>).</a:t>
            </a:r>
          </a:p>
          <a:p>
            <a:pPr marL="0" indent="0">
              <a:buNone/>
            </a:pPr>
            <a:r>
              <a:rPr lang="ru-RU" b="1" i="0" dirty="0" smtClean="0">
                <a:solidFill>
                  <a:srgbClr val="000000"/>
                </a:solidFill>
                <a:effectLst/>
                <a:latin typeface="Roboto"/>
              </a:rPr>
              <a:t>— </a:t>
            </a:r>
            <a:r>
              <a:rPr lang="ru-RU" b="1" i="0" dirty="0" err="1" smtClean="0">
                <a:solidFill>
                  <a:srgbClr val="000000"/>
                </a:solidFill>
                <a:effectLst/>
                <a:latin typeface="Roboto"/>
              </a:rPr>
              <a:t>Розв'яжмо</a:t>
            </a:r>
            <a:r>
              <a:rPr lang="ru-RU" b="1" i="0" dirty="0" smtClean="0">
                <a:solidFill>
                  <a:srgbClr val="000000"/>
                </a:solidFill>
                <a:effectLst/>
                <a:latin typeface="Roboto"/>
              </a:rPr>
              <a:t> </a:t>
            </a:r>
            <a:r>
              <a:rPr lang="ru-RU" b="1" i="0" dirty="0" err="1" smtClean="0">
                <a:solidFill>
                  <a:srgbClr val="000000"/>
                </a:solidFill>
                <a:effectLst/>
                <a:latin typeface="Roboto"/>
              </a:rPr>
              <a:t>другий</a:t>
            </a:r>
            <a:r>
              <a:rPr lang="ru-RU" b="1" i="0" dirty="0" smtClean="0">
                <a:solidFill>
                  <a:srgbClr val="000000"/>
                </a:solidFill>
                <a:effectLst/>
                <a:latin typeface="Roboto"/>
              </a:rPr>
              <a:t> </a:t>
            </a:r>
            <a:r>
              <a:rPr lang="ru-RU" b="1" i="0" dirty="0" err="1" smtClean="0">
                <a:solidFill>
                  <a:srgbClr val="000000"/>
                </a:solidFill>
                <a:effectLst/>
                <a:latin typeface="Roboto"/>
              </a:rPr>
              <a:t>стовпчик</a:t>
            </a:r>
            <a:r>
              <a:rPr lang="ru-RU" b="1" i="0" dirty="0" smtClean="0">
                <a:solidFill>
                  <a:srgbClr val="000000"/>
                </a:solidFill>
                <a:effectLst/>
                <a:latin typeface="Roboto"/>
              </a:rPr>
              <a:t>. (</a:t>
            </a:r>
            <a:r>
              <a:rPr lang="ru-RU" b="1" i="1" dirty="0" err="1" smtClean="0">
                <a:solidFill>
                  <a:srgbClr val="000000"/>
                </a:solidFill>
                <a:effectLst/>
                <a:latin typeface="Roboto"/>
              </a:rPr>
              <a:t>Приклади</a:t>
            </a:r>
            <a:r>
              <a:rPr lang="ru-RU" b="1" i="1" dirty="0" smtClean="0">
                <a:solidFill>
                  <a:srgbClr val="000000"/>
                </a:solidFill>
                <a:effectLst/>
                <a:latin typeface="Roboto"/>
              </a:rPr>
              <a:t> з </a:t>
            </a:r>
            <a:r>
              <a:rPr lang="ru-RU" b="1" i="1" dirty="0" err="1" smtClean="0">
                <a:solidFill>
                  <a:srgbClr val="000000"/>
                </a:solidFill>
                <a:effectLst/>
                <a:latin typeface="Roboto"/>
              </a:rPr>
              <a:t>дією</a:t>
            </a:r>
            <a:r>
              <a:rPr lang="ru-RU" b="1" i="1" dirty="0" smtClean="0">
                <a:solidFill>
                  <a:srgbClr val="000000"/>
                </a:solidFill>
                <a:effectLst/>
                <a:latin typeface="Roboto"/>
              </a:rPr>
              <a:t> </a:t>
            </a:r>
            <a:r>
              <a:rPr lang="ru-RU" b="1" i="1" dirty="0" err="1" smtClean="0">
                <a:solidFill>
                  <a:srgbClr val="000000"/>
                </a:solidFill>
                <a:effectLst/>
                <a:latin typeface="Roboto"/>
              </a:rPr>
              <a:t>віднімання</a:t>
            </a:r>
            <a:r>
              <a:rPr lang="ru-RU" b="1" i="1" dirty="0" smtClean="0">
                <a:solidFill>
                  <a:srgbClr val="000000"/>
                </a:solidFill>
                <a:effectLst/>
                <a:latin typeface="Roboto"/>
              </a:rPr>
              <a:t> </a:t>
            </a:r>
            <a:r>
              <a:rPr lang="ru-RU" b="1" i="1" dirty="0" err="1" smtClean="0">
                <a:solidFill>
                  <a:srgbClr val="000000"/>
                </a:solidFill>
                <a:effectLst/>
                <a:latin typeface="Roboto"/>
              </a:rPr>
              <a:t>обчислюють</a:t>
            </a:r>
            <a:r>
              <a:rPr lang="ru-RU" b="1" i="1" dirty="0" smtClean="0">
                <a:solidFill>
                  <a:srgbClr val="000000"/>
                </a:solidFill>
                <a:effectLst/>
                <a:latin typeface="Roboto"/>
              </a:rPr>
              <a:t> </a:t>
            </a:r>
            <a:r>
              <a:rPr lang="ru-RU" b="1" i="1" dirty="0" err="1" smtClean="0">
                <a:solidFill>
                  <a:srgbClr val="000000"/>
                </a:solidFill>
                <a:effectLst/>
                <a:latin typeface="Roboto"/>
              </a:rPr>
              <a:t>аналогічно</a:t>
            </a:r>
            <a:r>
              <a:rPr lang="ru-RU" b="1" i="1" dirty="0" smtClean="0">
                <a:solidFill>
                  <a:srgbClr val="000000"/>
                </a:solidFill>
                <a:effectLst/>
                <a:latin typeface="Roboto"/>
              </a:rPr>
              <a:t> </a:t>
            </a:r>
            <a:r>
              <a:rPr lang="ru-RU" b="1" i="1" dirty="0" err="1" smtClean="0">
                <a:solidFill>
                  <a:srgbClr val="000000"/>
                </a:solidFill>
                <a:effectLst/>
                <a:latin typeface="Roboto"/>
              </a:rPr>
              <a:t>додаванню</a:t>
            </a:r>
            <a:r>
              <a:rPr lang="ru-RU" b="1" i="0" dirty="0" smtClean="0">
                <a:solidFill>
                  <a:srgbClr val="000000"/>
                </a:solidFill>
                <a:effectLst/>
                <a:latin typeface="Roboto"/>
              </a:rPr>
              <a:t>.)</a:t>
            </a:r>
            <a:endParaRPr lang="uk-UA" b="1" dirty="0"/>
          </a:p>
        </p:txBody>
      </p:sp>
      <p:sp>
        <p:nvSpPr>
          <p:cNvPr id="5" name="Объект 4"/>
          <p:cNvSpPr>
            <a:spLocks noGrp="1"/>
          </p:cNvSpPr>
          <p:nvPr>
            <p:ph sz="half" idx="2"/>
          </p:nvPr>
        </p:nvSpPr>
        <p:spPr/>
        <p:txBody>
          <a:bodyPr>
            <a:normAutofit fontScale="70000" lnSpcReduction="20000"/>
          </a:bodyPr>
          <a:lstStyle/>
          <a:p>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88640"/>
            <a:ext cx="423898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3967"/>
          <a:stretch/>
        </p:blipFill>
        <p:spPr bwMode="auto">
          <a:xfrm>
            <a:off x="4644008" y="3284984"/>
            <a:ext cx="4247748" cy="293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60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Autofit/>
          </a:bodyPr>
          <a:lstStyle/>
          <a:p>
            <a:r>
              <a:rPr lang="ru-RU" sz="3200" b="1" i="0" dirty="0" err="1" smtClean="0">
                <a:solidFill>
                  <a:srgbClr val="4682B4"/>
                </a:solidFill>
                <a:effectLst/>
                <a:latin typeface="Roboto"/>
              </a:rPr>
              <a:t>Узагальнення</a:t>
            </a:r>
            <a:r>
              <a:rPr lang="ru-RU" sz="3200" b="1" i="0" dirty="0" smtClean="0">
                <a:solidFill>
                  <a:srgbClr val="4682B4"/>
                </a:solidFill>
                <a:effectLst/>
                <a:latin typeface="Roboto"/>
              </a:rPr>
              <a:t> способу </a:t>
            </a:r>
            <a:r>
              <a:rPr lang="ru-RU" sz="3200" b="1" i="0" dirty="0" err="1" smtClean="0">
                <a:solidFill>
                  <a:srgbClr val="4682B4"/>
                </a:solidFill>
                <a:effectLst/>
                <a:latin typeface="Roboto"/>
              </a:rPr>
              <a:t>порозрядного</a:t>
            </a:r>
            <a:r>
              <a:rPr lang="ru-RU" sz="3200" b="1" i="0" dirty="0" smtClean="0">
                <a:solidFill>
                  <a:srgbClr val="4682B4"/>
                </a:solidFill>
                <a:effectLst/>
                <a:latin typeface="Roboto"/>
              </a:rPr>
              <a:t> </a:t>
            </a:r>
            <a:r>
              <a:rPr lang="ru-RU" sz="3200" b="1" i="0" dirty="0" err="1" smtClean="0">
                <a:solidFill>
                  <a:srgbClr val="4682B4"/>
                </a:solidFill>
                <a:effectLst/>
                <a:latin typeface="Roboto"/>
              </a:rPr>
              <a:t>додавання</a:t>
            </a:r>
            <a:r>
              <a:rPr lang="ru-RU" sz="3200" b="1" i="0" dirty="0" smtClean="0">
                <a:solidFill>
                  <a:srgbClr val="4682B4"/>
                </a:solidFill>
                <a:effectLst/>
                <a:latin typeface="Roboto"/>
              </a:rPr>
              <a:t> й </a:t>
            </a:r>
            <a:r>
              <a:rPr lang="ru-RU" sz="3200" b="1" i="0" dirty="0" err="1" smtClean="0">
                <a:solidFill>
                  <a:srgbClr val="4682B4"/>
                </a:solidFill>
                <a:effectLst/>
                <a:latin typeface="Roboto"/>
              </a:rPr>
              <a:t>віднімання</a:t>
            </a:r>
            <a:r>
              <a:rPr lang="ru-RU" sz="3200" b="1" i="0" dirty="0" smtClean="0">
                <a:solidFill>
                  <a:srgbClr val="4682B4"/>
                </a:solidFill>
                <a:effectLst/>
                <a:latin typeface="Roboto"/>
              </a:rPr>
              <a:t> (с. 16, № 4)</a:t>
            </a:r>
            <a:endParaRPr lang="uk-UA" sz="3200" dirty="0"/>
          </a:p>
        </p:txBody>
      </p:sp>
      <p:sp>
        <p:nvSpPr>
          <p:cNvPr id="3" name="Объект 2"/>
          <p:cNvSpPr>
            <a:spLocks noGrp="1"/>
          </p:cNvSpPr>
          <p:nvPr>
            <p:ph sz="half" idx="1"/>
          </p:nvPr>
        </p:nvSpPr>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marL="0" indent="0">
              <a:buNone/>
            </a:pPr>
            <a:r>
              <a:rPr lang="uk-UA" b="1" i="0" dirty="0" smtClean="0">
                <a:solidFill>
                  <a:srgbClr val="000000"/>
                </a:solidFill>
                <a:effectLst/>
                <a:latin typeface="Roboto"/>
              </a:rPr>
              <a:t>— Лисиця Аліса і Кіт Базиліо вирішили заманити Буратіно в Країну Дурнів на Поле Чудес і забрати гроші. Вони сказали Буратіно, щоб він закопав гроші, з яких виросте дерево. Для цього слід викопати ямку, покласти в неї золоті монети, посолити, засипати ямку землею і полити водою.</a:t>
            </a:r>
          </a:p>
          <a:p>
            <a:pPr marL="0" indent="0">
              <a:buNone/>
            </a:pPr>
            <a:r>
              <a:rPr lang="uk-UA" b="0" i="0" dirty="0" err="1" smtClean="0">
                <a:solidFill>
                  <a:srgbClr val="000000"/>
                </a:solidFill>
                <a:effectLst/>
                <a:latin typeface="Roboto"/>
              </a:rPr>
              <a:t>...Лисиця</a:t>
            </a:r>
            <a:r>
              <a:rPr lang="uk-UA" b="0" i="0" dirty="0" smtClean="0">
                <a:solidFill>
                  <a:srgbClr val="000000"/>
                </a:solidFill>
                <a:effectLst/>
                <a:latin typeface="Roboto"/>
              </a:rPr>
              <a:t> Аліса і Кіт Базиліо обдурили Буратіно. Вони нацькували на нього сищиків, тому він, кинувши свої монети, втік з Країни Дурнів. Аби дістатися ставка, Буратіно довелося йти через болото.</a:t>
            </a:r>
          </a:p>
          <a:p>
            <a:pPr marL="0" indent="0">
              <a:buNone/>
            </a:pPr>
            <a:r>
              <a:rPr lang="uk-UA" b="0" i="0" dirty="0" smtClean="0">
                <a:solidFill>
                  <a:srgbClr val="000000"/>
                </a:solidFill>
                <a:effectLst/>
                <a:latin typeface="Roboto"/>
              </a:rPr>
              <a:t>Допоможіть Буратіно перебратися через болото. Відповідь покажіть за допомогою конструктора </a:t>
            </a:r>
            <a:r>
              <a:rPr lang="en-US" b="0" i="0" dirty="0" smtClean="0">
                <a:solidFill>
                  <a:srgbClr val="000000"/>
                </a:solidFill>
                <a:effectLst/>
                <a:latin typeface="Roboto"/>
              </a:rPr>
              <a:t>LEGO.</a:t>
            </a:r>
          </a:p>
          <a:p>
            <a:pPr marL="0" indent="0">
              <a:buNone/>
            </a:pPr>
            <a:endParaRPr lang="uk-UA" b="1" dirty="0"/>
          </a:p>
        </p:txBody>
      </p:sp>
      <p:graphicFrame>
        <p:nvGraphicFramePr>
          <p:cNvPr id="5" name="Объект 4"/>
          <p:cNvGraphicFramePr>
            <a:graphicFrameLocks noGrp="1"/>
          </p:cNvGraphicFramePr>
          <p:nvPr>
            <p:ph sz="half" idx="2"/>
            <p:extLst>
              <p:ext uri="{D42A27DB-BD31-4B8C-83A1-F6EECF244321}">
                <p14:modId xmlns:p14="http://schemas.microsoft.com/office/powerpoint/2010/main" val="1716565790"/>
              </p:ext>
            </p:extLst>
          </p:nvPr>
        </p:nvGraphicFramePr>
        <p:xfrm>
          <a:off x="179512" y="1556792"/>
          <a:ext cx="8784976" cy="4256338"/>
        </p:xfrm>
        <a:graphic>
          <a:graphicData uri="http://schemas.openxmlformats.org/drawingml/2006/table">
            <a:tbl>
              <a:tblPr/>
              <a:tblGrid>
                <a:gridCol w="1440160"/>
                <a:gridCol w="1296144"/>
                <a:gridCol w="1512168"/>
                <a:gridCol w="1584176"/>
                <a:gridCol w="1512168"/>
                <a:gridCol w="1440160"/>
              </a:tblGrid>
              <a:tr h="3384376">
                <a:tc>
                  <a:txBody>
                    <a:bodyPr/>
                    <a:lstStyle/>
                    <a:p>
                      <a:pPr algn="ctr"/>
                      <a:r>
                        <a:rPr lang="uk-UA" sz="2000" b="1" dirty="0">
                          <a:effectLst/>
                        </a:rPr>
                        <a:t>Синій</a:t>
                      </a:r>
                    </a:p>
                  </a:txBody>
                  <a:tcPr marL="49002" marR="49002" marT="24501" marB="24501"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0070C0"/>
                    </a:solidFill>
                  </a:tcPr>
                </a:tc>
                <a:tc>
                  <a:txBody>
                    <a:bodyPr/>
                    <a:lstStyle/>
                    <a:p>
                      <a:pPr algn="ctr"/>
                      <a:r>
                        <a:rPr lang="uk-UA" sz="2000" b="1" dirty="0">
                          <a:effectLst/>
                        </a:rPr>
                        <a:t>Блакитний</a:t>
                      </a:r>
                    </a:p>
                  </a:txBody>
                  <a:tcPr marL="49002" marR="49002" marT="24501" marB="24501"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00B0F0"/>
                    </a:solidFill>
                  </a:tcPr>
                </a:tc>
                <a:tc>
                  <a:txBody>
                    <a:bodyPr/>
                    <a:lstStyle/>
                    <a:p>
                      <a:pPr algn="ctr"/>
                      <a:r>
                        <a:rPr lang="uk-UA" sz="2000" b="1" dirty="0">
                          <a:effectLst/>
                        </a:rPr>
                        <a:t>Зелений</a:t>
                      </a:r>
                    </a:p>
                  </a:txBody>
                  <a:tcPr marL="49002" marR="49002" marT="24501" marB="24501"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00B050"/>
                    </a:solidFill>
                  </a:tcPr>
                </a:tc>
                <a:tc>
                  <a:txBody>
                    <a:bodyPr/>
                    <a:lstStyle/>
                    <a:p>
                      <a:pPr algn="ctr"/>
                      <a:r>
                        <a:rPr lang="uk-UA" sz="2000" b="1" dirty="0">
                          <a:effectLst/>
                        </a:rPr>
                        <a:t>Оранжевий</a:t>
                      </a:r>
                    </a:p>
                  </a:txBody>
                  <a:tcPr marL="49002" marR="49002" marT="24501" marB="24501"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C000"/>
                    </a:solidFill>
                  </a:tcPr>
                </a:tc>
                <a:tc>
                  <a:txBody>
                    <a:bodyPr/>
                    <a:lstStyle/>
                    <a:p>
                      <a:pPr algn="ctr"/>
                      <a:r>
                        <a:rPr lang="uk-UA" sz="2000" b="1" dirty="0">
                          <a:effectLst/>
                        </a:rPr>
                        <a:t>Жовтий</a:t>
                      </a:r>
                    </a:p>
                  </a:txBody>
                  <a:tcPr marL="49002" marR="49002" marT="24501" marB="24501"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00"/>
                    </a:solidFill>
                  </a:tcPr>
                </a:tc>
                <a:tc>
                  <a:txBody>
                    <a:bodyPr/>
                    <a:lstStyle/>
                    <a:p>
                      <a:pPr algn="ctr"/>
                      <a:r>
                        <a:rPr lang="uk-UA" sz="2000" b="1" dirty="0">
                          <a:effectLst/>
                        </a:rPr>
                        <a:t>Червоний</a:t>
                      </a:r>
                    </a:p>
                  </a:txBody>
                  <a:tcPr marL="49002" marR="49002" marT="24501" marB="24501"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0000"/>
                    </a:solidFill>
                  </a:tcPr>
                </a:tc>
              </a:tr>
              <a:tr h="179675">
                <a:tc>
                  <a:txBody>
                    <a:bodyPr/>
                    <a:lstStyle/>
                    <a:p>
                      <a:pPr algn="ctr"/>
                      <a:r>
                        <a:rPr lang="uk-UA" sz="5400" b="1">
                          <a:effectLst/>
                        </a:rPr>
                        <a:t>77</a:t>
                      </a:r>
                    </a:p>
                  </a:txBody>
                  <a:tcPr marL="49002" marR="49002" marT="24501" marB="24501"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c>
                  <a:txBody>
                    <a:bodyPr/>
                    <a:lstStyle/>
                    <a:p>
                      <a:pPr algn="ctr"/>
                      <a:r>
                        <a:rPr lang="uk-UA" sz="5400" b="1" dirty="0">
                          <a:effectLst/>
                        </a:rPr>
                        <a:t>12</a:t>
                      </a:r>
                    </a:p>
                  </a:txBody>
                  <a:tcPr marL="49002" marR="49002" marT="24501" marB="24501"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c>
                  <a:txBody>
                    <a:bodyPr/>
                    <a:lstStyle/>
                    <a:p>
                      <a:pPr algn="ctr"/>
                      <a:r>
                        <a:rPr lang="uk-UA" sz="5400" b="1">
                          <a:effectLst/>
                        </a:rPr>
                        <a:t>21</a:t>
                      </a:r>
                    </a:p>
                  </a:txBody>
                  <a:tcPr marL="49002" marR="49002" marT="24501" marB="24501"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c>
                  <a:txBody>
                    <a:bodyPr/>
                    <a:lstStyle/>
                    <a:p>
                      <a:pPr algn="ctr"/>
                      <a:r>
                        <a:rPr lang="uk-UA" sz="5400" b="1">
                          <a:effectLst/>
                        </a:rPr>
                        <a:t>88</a:t>
                      </a:r>
                    </a:p>
                  </a:txBody>
                  <a:tcPr marL="49002" marR="49002" marT="24501" marB="24501"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c>
                  <a:txBody>
                    <a:bodyPr/>
                    <a:lstStyle/>
                    <a:p>
                      <a:pPr algn="ctr"/>
                      <a:r>
                        <a:rPr lang="uk-UA" sz="5400" b="1" dirty="0">
                          <a:effectLst/>
                        </a:rPr>
                        <a:t>58</a:t>
                      </a:r>
                    </a:p>
                  </a:txBody>
                  <a:tcPr marL="49002" marR="49002" marT="24501" marB="24501"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c>
                  <a:txBody>
                    <a:bodyPr/>
                    <a:lstStyle/>
                    <a:p>
                      <a:pPr algn="ctr"/>
                      <a:r>
                        <a:rPr lang="uk-UA" sz="5400" b="1" dirty="0">
                          <a:effectLst/>
                        </a:rPr>
                        <a:t>24</a:t>
                      </a:r>
                    </a:p>
                  </a:txBody>
                  <a:tcPr marL="49002" marR="49002" marT="24501" marB="24501"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r>
            </a:tbl>
          </a:graphicData>
        </a:graphic>
      </p:graphicFrame>
      <p:sp>
        <p:nvSpPr>
          <p:cNvPr id="6" name="Rectangle 1"/>
          <p:cNvSpPr>
            <a:spLocks noChangeArrowheads="1"/>
          </p:cNvSpPr>
          <p:nvPr/>
        </p:nvSpPr>
        <p:spPr bwMode="auto">
          <a:xfrm>
            <a:off x="4572000" y="1767825"/>
            <a:ext cx="86409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500" b="0" i="1" u="none" strike="noStrike" cap="none" normalizeH="0" baseline="0" smtClean="0">
                <a:ln>
                  <a:noFill/>
                </a:ln>
                <a:solidFill>
                  <a:srgbClr val="000000"/>
                </a:solidFill>
                <a:effectLst/>
                <a:latin typeface="Roboto"/>
                <a:cs typeface="Arial" pitchFamily="34" charset="0"/>
              </a:rPr>
              <a:t>Шифр</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2172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Autofit/>
          </a:bodyPr>
          <a:lstStyle/>
          <a:p>
            <a:r>
              <a:rPr lang="ru-RU" sz="3200" b="1" i="0" dirty="0" err="1" smtClean="0">
                <a:solidFill>
                  <a:srgbClr val="4682B4"/>
                </a:solidFill>
                <a:effectLst/>
                <a:latin typeface="Roboto"/>
              </a:rPr>
              <a:t>Творча</a:t>
            </a:r>
            <a:r>
              <a:rPr lang="ru-RU" sz="3200" b="1" i="0" dirty="0" smtClean="0">
                <a:solidFill>
                  <a:srgbClr val="4682B4"/>
                </a:solidFill>
                <a:effectLst/>
                <a:latin typeface="Roboto"/>
              </a:rPr>
              <a:t> робота над задачею </a:t>
            </a:r>
            <a:br>
              <a:rPr lang="ru-RU" sz="3200" b="1" i="0" dirty="0" smtClean="0">
                <a:solidFill>
                  <a:srgbClr val="4682B4"/>
                </a:solidFill>
                <a:effectLst/>
                <a:latin typeface="Roboto"/>
              </a:rPr>
            </a:br>
            <a:r>
              <a:rPr lang="ru-RU" sz="3200" b="1" i="0" dirty="0" smtClean="0">
                <a:solidFill>
                  <a:srgbClr val="4682B4"/>
                </a:solidFill>
                <a:effectLst/>
                <a:latin typeface="Roboto"/>
              </a:rPr>
              <a:t>(с. 16, № 5)</a:t>
            </a:r>
            <a:endParaRPr lang="uk-UA" sz="3200" dirty="0"/>
          </a:p>
        </p:txBody>
      </p:sp>
      <p:sp>
        <p:nvSpPr>
          <p:cNvPr id="3" name="Объект 2"/>
          <p:cNvSpPr>
            <a:spLocks noGrp="1"/>
          </p:cNvSpPr>
          <p:nvPr>
            <p:ph sz="half"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marL="0" indent="0">
              <a:buNone/>
            </a:pPr>
            <a:r>
              <a:rPr lang="uk-UA" b="1" i="0" dirty="0" smtClean="0">
                <a:solidFill>
                  <a:srgbClr val="000000"/>
                </a:solidFill>
                <a:effectLst/>
                <a:latin typeface="Roboto"/>
              </a:rPr>
              <a:t>— Нарешті, Буратіно підійшов до ставка, у якому живуть Черепаха </a:t>
            </a:r>
            <a:r>
              <a:rPr lang="uk-UA" b="1" i="0" dirty="0" err="1" smtClean="0">
                <a:solidFill>
                  <a:srgbClr val="000000"/>
                </a:solidFill>
                <a:effectLst/>
                <a:latin typeface="Roboto"/>
              </a:rPr>
              <a:t>Тортіла</a:t>
            </a:r>
            <a:r>
              <a:rPr lang="uk-UA" b="1" i="0" dirty="0" smtClean="0">
                <a:solidFill>
                  <a:srgbClr val="000000"/>
                </a:solidFill>
                <a:effectLst/>
                <a:latin typeface="Roboto"/>
              </a:rPr>
              <a:t> і багато-багато зелених жаб, які зусібіч оточили Буратіно і розповіли йому задачу.</a:t>
            </a:r>
          </a:p>
          <a:p>
            <a:pPr marL="0" indent="0">
              <a:buNone/>
            </a:pPr>
            <a:r>
              <a:rPr lang="uk-UA" b="1" i="0" dirty="0" smtClean="0">
                <a:solidFill>
                  <a:srgbClr val="000000"/>
                </a:solidFill>
                <a:effectLst/>
                <a:latin typeface="Roboto"/>
              </a:rPr>
              <a:t>— Прочитайте умову задачі. Що означає число 17? А число 12? На основі арифметичних дій придумайте запитання до задачі.</a:t>
            </a:r>
          </a:p>
          <a:p>
            <a:endParaRPr lang="uk-UA" dirty="0"/>
          </a:p>
        </p:txBody>
      </p:sp>
      <p:sp>
        <p:nvSpPr>
          <p:cNvPr id="4" name="Объект 3"/>
          <p:cNvSpPr>
            <a:spLocks noGrp="1"/>
          </p:cNvSpPr>
          <p:nvPr>
            <p:ph sz="half" idx="2"/>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marL="0" indent="0">
              <a:buNone/>
            </a:pPr>
            <a:r>
              <a:rPr lang="uk-UA" b="1" dirty="0" smtClean="0">
                <a:solidFill>
                  <a:srgbClr val="000000"/>
                </a:solidFill>
                <a:effectLst/>
                <a:latin typeface="Roboto"/>
              </a:rPr>
              <a:t>17 + 12 (Скільки всього сиділо пташок?)</a:t>
            </a:r>
          </a:p>
          <a:p>
            <a:pPr marL="0" indent="0">
              <a:buNone/>
            </a:pPr>
            <a:r>
              <a:rPr lang="uk-UA" b="1" dirty="0" smtClean="0">
                <a:solidFill>
                  <a:srgbClr val="000000"/>
                </a:solidFill>
                <a:effectLst/>
                <a:latin typeface="Roboto"/>
              </a:rPr>
              <a:t>17 - 12 (На скільки горобців більше, ніж голубів?)</a:t>
            </a:r>
          </a:p>
          <a:p>
            <a:pPr marL="0" indent="0">
              <a:buNone/>
            </a:pPr>
            <a:r>
              <a:rPr lang="uk-UA" b="1" dirty="0" smtClean="0">
                <a:solidFill>
                  <a:srgbClr val="000000"/>
                </a:solidFill>
                <a:effectLst/>
                <a:latin typeface="Roboto"/>
              </a:rPr>
              <a:t>12 - 2  (Скільки залишилось голубів?)</a:t>
            </a:r>
          </a:p>
          <a:p>
            <a:pPr marL="0" indent="0">
              <a:buNone/>
            </a:pPr>
            <a:r>
              <a:rPr lang="uk-UA" b="1" dirty="0" smtClean="0">
                <a:solidFill>
                  <a:srgbClr val="000000"/>
                </a:solidFill>
                <a:effectLst/>
                <a:latin typeface="Roboto"/>
              </a:rPr>
              <a:t>7 + 2  (Скільки всього прилетіло птахів?)</a:t>
            </a:r>
          </a:p>
          <a:p>
            <a:pPr marL="0" indent="0">
              <a:buNone/>
            </a:pPr>
            <a:r>
              <a:rPr lang="uk-UA" b="1" dirty="0" smtClean="0">
                <a:solidFill>
                  <a:srgbClr val="000000"/>
                </a:solidFill>
                <a:effectLst/>
                <a:latin typeface="Roboto"/>
              </a:rPr>
              <a:t>17 - 7  (Скільки залишилось горобців?)</a:t>
            </a:r>
          </a:p>
          <a:p>
            <a:pPr marL="0" indent="0">
              <a:buNone/>
            </a:pPr>
            <a:r>
              <a:rPr lang="uk-UA" b="1" dirty="0" smtClean="0">
                <a:solidFill>
                  <a:srgbClr val="000000"/>
                </a:solidFill>
                <a:effectLst/>
                <a:latin typeface="Roboto"/>
              </a:rPr>
              <a:t>7 - 2  (На скільки прилетіло горобців більше, ніж голубів?)</a:t>
            </a:r>
          </a:p>
          <a:p>
            <a:endParaRPr lang="uk-UA" dirty="0"/>
          </a:p>
        </p:txBody>
      </p:sp>
    </p:spTree>
    <p:extLst>
      <p:ext uri="{BB962C8B-B14F-4D97-AF65-F5344CB8AC3E}">
        <p14:creationId xmlns:p14="http://schemas.microsoft.com/office/powerpoint/2010/main" val="143720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a:bodyPr>
          <a:lstStyle/>
          <a:p>
            <a:r>
              <a:rPr lang="uk-UA" sz="3200" b="1" i="0" dirty="0" smtClean="0">
                <a:solidFill>
                  <a:srgbClr val="4682B4"/>
                </a:solidFill>
                <a:effectLst/>
                <a:latin typeface="Roboto"/>
              </a:rPr>
              <a:t>Розв'язування задачі</a:t>
            </a:r>
            <a:endParaRPr lang="uk-UA" sz="3200" dirty="0"/>
          </a:p>
        </p:txBody>
      </p:sp>
      <p:sp>
        <p:nvSpPr>
          <p:cNvPr id="3" name="Объект 2"/>
          <p:cNvSpPr>
            <a:spLocks noGrp="1"/>
          </p:cNvSpPr>
          <p:nvPr>
            <p:ph sz="half" idx="1"/>
          </p:nvPr>
        </p:nvSpPr>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pPr marL="0" indent="0">
              <a:buNone/>
            </a:pPr>
            <a:r>
              <a:rPr lang="uk-UA" b="1" i="0" dirty="0" smtClean="0">
                <a:solidFill>
                  <a:srgbClr val="000000"/>
                </a:solidFill>
                <a:effectLst/>
                <a:latin typeface="Roboto"/>
              </a:rPr>
              <a:t>— Удячні жаби на лататті довезли Буратіно до Черепахи. </a:t>
            </a:r>
            <a:r>
              <a:rPr lang="uk-UA" b="1" i="0" dirty="0" err="1" smtClean="0">
                <a:solidFill>
                  <a:srgbClr val="000000"/>
                </a:solidFill>
                <a:effectLst/>
                <a:latin typeface="Roboto"/>
              </a:rPr>
              <a:t>Тортіла</a:t>
            </a:r>
            <a:r>
              <a:rPr lang="uk-UA" b="1" i="0" dirty="0" smtClean="0">
                <a:solidFill>
                  <a:srgbClr val="000000"/>
                </a:solidFill>
                <a:effectLst/>
                <a:latin typeface="Roboto"/>
              </a:rPr>
              <a:t> розповіла, що приходив рибалка, який загубив гачки.</a:t>
            </a:r>
          </a:p>
          <a:p>
            <a:pPr marL="0" indent="0">
              <a:buNone/>
            </a:pPr>
            <a:r>
              <a:rPr lang="uk-UA" b="1" i="0" dirty="0" smtClean="0">
                <a:solidFill>
                  <a:srgbClr val="000000"/>
                </a:solidFill>
                <a:effectLst/>
                <a:latin typeface="Roboto"/>
              </a:rPr>
              <a:t>Після того як 3 гачки зачепилися за колоду, у рибалки залишилося ще 7 гачків. Скільки гачків було в рибалки спочатку?</a:t>
            </a:r>
          </a:p>
          <a:p>
            <a:pPr marL="0" indent="0">
              <a:buNone/>
            </a:pPr>
            <a:r>
              <a:rPr lang="uk-UA" b="1" i="0" dirty="0" smtClean="0">
                <a:solidFill>
                  <a:srgbClr val="000000"/>
                </a:solidFill>
                <a:effectLst/>
                <a:latin typeface="Roboto"/>
              </a:rPr>
              <a:t>— Що трапилося з гачками? (</a:t>
            </a:r>
            <a:r>
              <a:rPr lang="uk-UA" b="1" i="1" dirty="0" smtClean="0">
                <a:solidFill>
                  <a:srgbClr val="000000"/>
                </a:solidFill>
                <a:effectLst/>
                <a:latin typeface="Roboto"/>
              </a:rPr>
              <a:t>Вони зачепилися</a:t>
            </a:r>
            <a:r>
              <a:rPr lang="uk-UA" b="1" i="0" dirty="0" smtClean="0">
                <a:solidFill>
                  <a:srgbClr val="000000"/>
                </a:solidFill>
                <a:effectLst/>
                <a:latin typeface="Roboto"/>
              </a:rPr>
              <a:t>.) Що відомо про гачки далі? (</a:t>
            </a:r>
            <a:r>
              <a:rPr lang="uk-UA" b="1" i="1" dirty="0" smtClean="0">
                <a:solidFill>
                  <a:srgbClr val="000000"/>
                </a:solidFill>
                <a:effectLst/>
                <a:latin typeface="Roboto"/>
              </a:rPr>
              <a:t>Залишилися</a:t>
            </a:r>
            <a:r>
              <a:rPr lang="uk-UA" b="1" i="0" dirty="0" smtClean="0">
                <a:solidFill>
                  <a:srgbClr val="000000"/>
                </a:solidFill>
                <a:effectLst/>
                <a:latin typeface="Roboto"/>
              </a:rPr>
              <a:t>.)</a:t>
            </a:r>
          </a:p>
          <a:p>
            <a:pPr marL="0" indent="0">
              <a:buNone/>
            </a:pPr>
            <a:r>
              <a:rPr lang="uk-UA" b="1" i="0" dirty="0" smtClean="0">
                <a:solidFill>
                  <a:srgbClr val="000000"/>
                </a:solidFill>
                <a:effectLst/>
                <a:latin typeface="Roboto"/>
              </a:rPr>
              <a:t>— Що позначає число 3? А 7? Що запитується в задачі? (</a:t>
            </a:r>
            <a:r>
              <a:rPr lang="uk-UA" b="1" i="1" dirty="0" smtClean="0">
                <a:solidFill>
                  <a:srgbClr val="000000"/>
                </a:solidFill>
                <a:effectLst/>
                <a:latin typeface="Roboto"/>
              </a:rPr>
              <a:t>Скільки було гачків?</a:t>
            </a:r>
            <a:r>
              <a:rPr lang="uk-UA" b="1" i="0" dirty="0" smtClean="0">
                <a:solidFill>
                  <a:srgbClr val="000000"/>
                </a:solidFill>
                <a:effectLst/>
                <a:latin typeface="Roboto"/>
              </a:rPr>
              <a:t>) Якою дією розв'яжемо задачу? (</a:t>
            </a:r>
            <a:r>
              <a:rPr lang="uk-UA" b="1" i="1" dirty="0" smtClean="0">
                <a:solidFill>
                  <a:srgbClr val="000000"/>
                </a:solidFill>
                <a:effectLst/>
                <a:latin typeface="Roboto"/>
              </a:rPr>
              <a:t>Додаванням</a:t>
            </a:r>
            <a:r>
              <a:rPr lang="uk-UA" b="1" i="0" dirty="0" smtClean="0">
                <a:solidFill>
                  <a:srgbClr val="000000"/>
                </a:solidFill>
                <a:effectLst/>
                <a:latin typeface="Roboto"/>
              </a:rPr>
              <a:t>.) Запишіть умову та розв'язання задачі.</a:t>
            </a:r>
          </a:p>
          <a:p>
            <a:pPr algn="just"/>
            <a:endParaRPr lang="uk-UA" b="0" i="0" dirty="0" smtClean="0">
              <a:solidFill>
                <a:srgbClr val="000000"/>
              </a:solidFill>
              <a:effectLst/>
              <a:latin typeface="Roboto"/>
            </a:endParaRPr>
          </a:p>
          <a:p>
            <a:endParaRPr lang="uk-UA" dirty="0"/>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1844824"/>
            <a:ext cx="4038600" cy="372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581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a:bodyPr>
          <a:lstStyle/>
          <a:p>
            <a:r>
              <a:rPr lang="uk-UA" sz="3200" b="1" i="0" dirty="0" smtClean="0">
                <a:solidFill>
                  <a:srgbClr val="4682B4"/>
                </a:solidFill>
                <a:effectLst/>
                <a:latin typeface="Roboto"/>
              </a:rPr>
              <a:t>Графічний диктант</a:t>
            </a:r>
            <a:endParaRPr lang="uk-UA" sz="3200" dirty="0"/>
          </a:p>
        </p:txBody>
      </p:sp>
      <p:sp>
        <p:nvSpPr>
          <p:cNvPr id="3" name="Объект 2"/>
          <p:cNvSpPr>
            <a:spLocks noGrp="1"/>
          </p:cNvSpPr>
          <p:nvPr>
            <p:ph sz="half" idx="1"/>
          </p:nvPr>
        </p:nvSpPr>
        <p:spPr/>
        <p:style>
          <a:lnRef idx="1">
            <a:schemeClr val="accent6"/>
          </a:lnRef>
          <a:fillRef idx="2">
            <a:schemeClr val="accent6"/>
          </a:fillRef>
          <a:effectRef idx="1">
            <a:schemeClr val="accent6"/>
          </a:effectRef>
          <a:fontRef idx="minor">
            <a:schemeClr val="dk1"/>
          </a:fontRef>
        </p:style>
        <p:txBody>
          <a:bodyPr/>
          <a:lstStyle/>
          <a:p>
            <a:pPr marL="0" indent="0">
              <a:buNone/>
            </a:pPr>
            <a:r>
              <a:rPr lang="ru-RU" b="1" dirty="0" smtClean="0">
                <a:solidFill>
                  <a:srgbClr val="000000"/>
                </a:solidFill>
                <a:effectLst/>
                <a:latin typeface="Roboto"/>
              </a:rPr>
              <a:t>— Черепаха </a:t>
            </a:r>
            <a:r>
              <a:rPr lang="ru-RU" b="1" dirty="0" err="1" smtClean="0">
                <a:solidFill>
                  <a:srgbClr val="000000"/>
                </a:solidFill>
                <a:effectLst/>
                <a:latin typeface="Roboto"/>
              </a:rPr>
              <a:t>подякувала</a:t>
            </a:r>
            <a:r>
              <a:rPr lang="ru-RU" b="1" dirty="0" smtClean="0">
                <a:solidFill>
                  <a:srgbClr val="000000"/>
                </a:solidFill>
                <a:effectLst/>
                <a:latin typeface="Roboto"/>
              </a:rPr>
              <a:t> </a:t>
            </a:r>
            <a:r>
              <a:rPr lang="ru-RU" b="1" dirty="0" err="1" smtClean="0">
                <a:solidFill>
                  <a:srgbClr val="000000"/>
                </a:solidFill>
                <a:effectLst/>
                <a:latin typeface="Roboto"/>
              </a:rPr>
              <a:t>Буратіно</a:t>
            </a:r>
            <a:r>
              <a:rPr lang="ru-RU" b="1" dirty="0" smtClean="0">
                <a:solidFill>
                  <a:srgbClr val="000000"/>
                </a:solidFill>
                <a:effectLst/>
                <a:latin typeface="Roboto"/>
              </a:rPr>
              <a:t>. Вона </a:t>
            </a:r>
            <a:r>
              <a:rPr lang="ru-RU" b="1" dirty="0" err="1" smtClean="0">
                <a:solidFill>
                  <a:srgbClr val="000000"/>
                </a:solidFill>
                <a:effectLst/>
                <a:latin typeface="Roboto"/>
              </a:rPr>
              <a:t>розповіла</a:t>
            </a:r>
            <a:r>
              <a:rPr lang="ru-RU" b="1" dirty="0" smtClean="0">
                <a:solidFill>
                  <a:srgbClr val="000000"/>
                </a:solidFill>
                <a:effectLst/>
                <a:latin typeface="Roboto"/>
              </a:rPr>
              <a:t>, </a:t>
            </a:r>
            <a:r>
              <a:rPr lang="ru-RU" b="1" dirty="0" err="1" smtClean="0">
                <a:solidFill>
                  <a:srgbClr val="000000"/>
                </a:solidFill>
                <a:effectLst/>
                <a:latin typeface="Roboto"/>
              </a:rPr>
              <a:t>що</a:t>
            </a:r>
            <a:r>
              <a:rPr lang="ru-RU" b="1" dirty="0" smtClean="0">
                <a:solidFill>
                  <a:srgbClr val="000000"/>
                </a:solidFill>
                <a:effectLst/>
                <a:latin typeface="Roboto"/>
              </a:rPr>
              <a:t> </a:t>
            </a:r>
            <a:r>
              <a:rPr lang="ru-RU" b="1" dirty="0" err="1" smtClean="0">
                <a:solidFill>
                  <a:srgbClr val="000000"/>
                </a:solidFill>
                <a:effectLst/>
                <a:latin typeface="Roboto"/>
              </a:rPr>
              <a:t>мріє</a:t>
            </a:r>
            <a:r>
              <a:rPr lang="ru-RU" b="1" dirty="0" smtClean="0">
                <a:solidFill>
                  <a:srgbClr val="000000"/>
                </a:solidFill>
                <a:effectLst/>
                <a:latin typeface="Roboto"/>
              </a:rPr>
              <a:t> стати художницею. </a:t>
            </a:r>
            <a:r>
              <a:rPr lang="ru-RU" b="1" dirty="0" err="1" smtClean="0">
                <a:solidFill>
                  <a:srgbClr val="000000"/>
                </a:solidFill>
                <a:effectLst/>
                <a:latin typeface="Roboto"/>
              </a:rPr>
              <a:t>Хоче</a:t>
            </a:r>
            <a:r>
              <a:rPr lang="ru-RU" b="1" dirty="0" smtClean="0">
                <a:solidFill>
                  <a:srgbClr val="000000"/>
                </a:solidFill>
                <a:effectLst/>
                <a:latin typeface="Roboto"/>
              </a:rPr>
              <a:t> </a:t>
            </a:r>
            <a:r>
              <a:rPr lang="ru-RU" b="1" dirty="0" err="1" smtClean="0">
                <a:solidFill>
                  <a:srgbClr val="000000"/>
                </a:solidFill>
                <a:effectLst/>
                <a:latin typeface="Roboto"/>
              </a:rPr>
              <a:t>намалювати</a:t>
            </a:r>
            <a:r>
              <a:rPr lang="ru-RU" b="1" dirty="0" smtClean="0">
                <a:solidFill>
                  <a:srgbClr val="000000"/>
                </a:solidFill>
                <a:effectLst/>
                <a:latin typeface="Roboto"/>
              </a:rPr>
              <a:t> </a:t>
            </a:r>
            <a:r>
              <a:rPr lang="ru-RU" b="1" dirty="0" err="1" smtClean="0">
                <a:solidFill>
                  <a:srgbClr val="000000"/>
                </a:solidFill>
                <a:effectLst/>
                <a:latin typeface="Roboto"/>
              </a:rPr>
              <a:t>свій</a:t>
            </a:r>
            <a:r>
              <a:rPr lang="ru-RU" b="1" dirty="0" smtClean="0">
                <a:solidFill>
                  <a:srgbClr val="000000"/>
                </a:solidFill>
                <a:effectLst/>
                <a:latin typeface="Roboto"/>
              </a:rPr>
              <a:t> портрет. </a:t>
            </a:r>
            <a:r>
              <a:rPr lang="ru-RU" b="1" dirty="0" err="1" smtClean="0">
                <a:solidFill>
                  <a:srgbClr val="000000"/>
                </a:solidFill>
                <a:effectLst/>
                <a:latin typeface="Roboto"/>
              </a:rPr>
              <a:t>Допоможімо</a:t>
            </a:r>
            <a:r>
              <a:rPr lang="ru-RU" b="1" dirty="0" smtClean="0">
                <a:solidFill>
                  <a:srgbClr val="000000"/>
                </a:solidFill>
                <a:effectLst/>
                <a:latin typeface="Roboto"/>
              </a:rPr>
              <a:t>?</a:t>
            </a:r>
            <a:endParaRPr lang="uk-UA" b="1"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2132856"/>
            <a:ext cx="434850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18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Autofit/>
          </a:bodyPr>
          <a:lstStyle/>
          <a:p>
            <a:r>
              <a:rPr lang="uk-UA" sz="3200" b="1" i="0" dirty="0" smtClean="0">
                <a:solidFill>
                  <a:srgbClr val="4682B4"/>
                </a:solidFill>
                <a:effectLst/>
                <a:latin typeface="Roboto"/>
              </a:rPr>
              <a:t>Удосконалення обчислювальних навичок</a:t>
            </a:r>
            <a:endParaRPr lang="uk-UA" sz="3200" dirty="0"/>
          </a:p>
        </p:txBody>
      </p:sp>
      <p:sp>
        <p:nvSpPr>
          <p:cNvPr id="3" name="Объект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ru-RU" sz="2000" b="1" i="0" dirty="0" smtClean="0">
                <a:solidFill>
                  <a:srgbClr val="000000"/>
                </a:solidFill>
                <a:effectLst/>
                <a:latin typeface="Roboto"/>
              </a:rPr>
              <a:t>— </a:t>
            </a:r>
            <a:r>
              <a:rPr lang="ru-RU" sz="2000" b="1" i="0" dirty="0" err="1" smtClean="0">
                <a:solidFill>
                  <a:srgbClr val="000000"/>
                </a:solidFill>
                <a:effectLst/>
                <a:latin typeface="Roboto"/>
              </a:rPr>
              <a:t>Отримавши</a:t>
            </a:r>
            <a:r>
              <a:rPr lang="ru-RU" sz="2000" b="1" i="0" dirty="0" smtClean="0">
                <a:solidFill>
                  <a:srgbClr val="000000"/>
                </a:solidFill>
                <a:effectLst/>
                <a:latin typeface="Roboto"/>
              </a:rPr>
              <a:t> ключик, </a:t>
            </a:r>
            <a:r>
              <a:rPr lang="ru-RU" sz="2000" b="1" i="0" dirty="0" err="1" smtClean="0">
                <a:solidFill>
                  <a:srgbClr val="000000"/>
                </a:solidFill>
                <a:effectLst/>
                <a:latin typeface="Roboto"/>
              </a:rPr>
              <a:t>Буратіно</a:t>
            </a:r>
            <a:r>
              <a:rPr lang="ru-RU" sz="2000" b="1" i="0" dirty="0" smtClean="0">
                <a:solidFill>
                  <a:srgbClr val="000000"/>
                </a:solidFill>
                <a:effectLst/>
                <a:latin typeface="Roboto"/>
              </a:rPr>
              <a:t> </a:t>
            </a:r>
            <a:r>
              <a:rPr lang="ru-RU" sz="2000" b="1" i="0" dirty="0" err="1" smtClean="0">
                <a:solidFill>
                  <a:srgbClr val="000000"/>
                </a:solidFill>
                <a:effectLst/>
                <a:latin typeface="Roboto"/>
              </a:rPr>
              <a:t>задоволений</a:t>
            </a:r>
            <a:r>
              <a:rPr lang="ru-RU" sz="2000" b="1" i="0" dirty="0" smtClean="0">
                <a:solidFill>
                  <a:srgbClr val="000000"/>
                </a:solidFill>
                <a:effectLst/>
                <a:latin typeface="Roboto"/>
              </a:rPr>
              <a:t> </a:t>
            </a:r>
            <a:r>
              <a:rPr lang="ru-RU" sz="2000" b="1" i="0" dirty="0" err="1" smtClean="0">
                <a:solidFill>
                  <a:srgbClr val="000000"/>
                </a:solidFill>
                <a:effectLst/>
                <a:latin typeface="Roboto"/>
              </a:rPr>
              <a:t>повернувся</a:t>
            </a:r>
            <a:r>
              <a:rPr lang="ru-RU" sz="2000" b="1" i="0" dirty="0" smtClean="0">
                <a:solidFill>
                  <a:srgbClr val="000000"/>
                </a:solidFill>
                <a:effectLst/>
                <a:latin typeface="Roboto"/>
              </a:rPr>
              <a:t> </a:t>
            </a:r>
            <a:r>
              <a:rPr lang="ru-RU" sz="2000" b="1" i="0" dirty="0" err="1" smtClean="0">
                <a:solidFill>
                  <a:srgbClr val="000000"/>
                </a:solidFill>
                <a:effectLst/>
                <a:latin typeface="Roboto"/>
              </a:rPr>
              <a:t>додому</a:t>
            </a:r>
            <a:r>
              <a:rPr lang="ru-RU" sz="2000" b="1" i="0" dirty="0" smtClean="0">
                <a:solidFill>
                  <a:srgbClr val="000000"/>
                </a:solidFill>
                <a:effectLst/>
                <a:latin typeface="Roboto"/>
              </a:rPr>
              <a:t>. А </a:t>
            </a:r>
            <a:r>
              <a:rPr lang="ru-RU" sz="2000" b="1" i="0" dirty="0" err="1" smtClean="0">
                <a:solidFill>
                  <a:srgbClr val="000000"/>
                </a:solidFill>
                <a:effectLst/>
                <a:latin typeface="Roboto"/>
              </a:rPr>
              <a:t>щоб</a:t>
            </a:r>
            <a:r>
              <a:rPr lang="ru-RU" sz="2000" b="1" i="0" dirty="0" smtClean="0">
                <a:solidFill>
                  <a:srgbClr val="000000"/>
                </a:solidFill>
                <a:effectLst/>
                <a:latin typeface="Roboto"/>
              </a:rPr>
              <a:t> </a:t>
            </a:r>
            <a:r>
              <a:rPr lang="ru-RU" sz="2000" b="1" i="0" dirty="0" err="1" smtClean="0">
                <a:solidFill>
                  <a:srgbClr val="000000"/>
                </a:solidFill>
                <a:effectLst/>
                <a:latin typeface="Roboto"/>
              </a:rPr>
              <a:t>він</a:t>
            </a:r>
            <a:r>
              <a:rPr lang="ru-RU" sz="2000" b="1" i="0" dirty="0" smtClean="0">
                <a:solidFill>
                  <a:srgbClr val="000000"/>
                </a:solidFill>
                <a:effectLst/>
                <a:latin typeface="Roboto"/>
              </a:rPr>
              <a:t> </a:t>
            </a:r>
            <a:r>
              <a:rPr lang="ru-RU" sz="2000" b="1" i="0" dirty="0" err="1" smtClean="0">
                <a:solidFill>
                  <a:srgbClr val="000000"/>
                </a:solidFill>
                <a:effectLst/>
                <a:latin typeface="Roboto"/>
              </a:rPr>
              <a:t>це</a:t>
            </a:r>
            <a:r>
              <a:rPr lang="ru-RU" sz="2000" b="1" i="0" dirty="0" smtClean="0">
                <a:solidFill>
                  <a:srgbClr val="000000"/>
                </a:solidFill>
                <a:effectLst/>
                <a:latin typeface="Roboto"/>
              </a:rPr>
              <a:t> </a:t>
            </a:r>
            <a:r>
              <a:rPr lang="ru-RU" sz="2000" b="1" i="0" dirty="0" err="1" smtClean="0">
                <a:solidFill>
                  <a:srgbClr val="000000"/>
                </a:solidFill>
                <a:effectLst/>
                <a:latin typeface="Roboto"/>
              </a:rPr>
              <a:t>зробив</a:t>
            </a:r>
            <a:r>
              <a:rPr lang="ru-RU" sz="2000" b="1" i="0" dirty="0" smtClean="0">
                <a:solidFill>
                  <a:srgbClr val="000000"/>
                </a:solidFill>
                <a:effectLst/>
                <a:latin typeface="Roboto"/>
              </a:rPr>
              <a:t>, </a:t>
            </a:r>
            <a:r>
              <a:rPr lang="ru-RU" sz="2000" b="1" i="0" dirty="0" err="1" smtClean="0">
                <a:solidFill>
                  <a:srgbClr val="000000"/>
                </a:solidFill>
                <a:effectLst/>
                <a:latin typeface="Roboto"/>
              </a:rPr>
              <a:t>швидше</a:t>
            </a:r>
            <a:r>
              <a:rPr lang="ru-RU" sz="2000" b="1" i="0" dirty="0" smtClean="0">
                <a:solidFill>
                  <a:srgbClr val="000000"/>
                </a:solidFill>
                <a:effectLst/>
                <a:latin typeface="Roboto"/>
              </a:rPr>
              <a:t> </a:t>
            </a:r>
            <a:r>
              <a:rPr lang="ru-RU" sz="2000" b="1" i="0" dirty="0" err="1" smtClean="0">
                <a:solidFill>
                  <a:srgbClr val="000000"/>
                </a:solidFill>
                <a:effectLst/>
                <a:latin typeface="Roboto"/>
              </a:rPr>
              <a:t>пограймо</a:t>
            </a:r>
            <a:r>
              <a:rPr lang="ru-RU" sz="2000" b="1" i="0" dirty="0" smtClean="0">
                <a:solidFill>
                  <a:srgbClr val="000000"/>
                </a:solidFill>
                <a:effectLst/>
                <a:latin typeface="Roboto"/>
              </a:rPr>
              <a:t> у </a:t>
            </a:r>
            <a:r>
              <a:rPr lang="ru-RU" sz="2000" b="1" i="0" dirty="0" err="1" smtClean="0">
                <a:solidFill>
                  <a:srgbClr val="000000"/>
                </a:solidFill>
                <a:effectLst/>
                <a:latin typeface="Roboto"/>
              </a:rPr>
              <a:t>гру</a:t>
            </a:r>
            <a:r>
              <a:rPr lang="ru-RU" sz="2000" b="1" i="0" dirty="0" smtClean="0">
                <a:solidFill>
                  <a:srgbClr val="000000"/>
                </a:solidFill>
                <a:effectLst/>
                <a:latin typeface="Roboto"/>
              </a:rPr>
              <a:t> «</a:t>
            </a:r>
            <a:r>
              <a:rPr lang="ru-RU" sz="2000" b="1" i="0" dirty="0" err="1" smtClean="0">
                <a:solidFill>
                  <a:srgbClr val="000000"/>
                </a:solidFill>
                <a:effectLst/>
                <a:latin typeface="Roboto"/>
              </a:rPr>
              <a:t>Хто</a:t>
            </a:r>
            <a:r>
              <a:rPr lang="ru-RU" sz="2000" b="1" i="0" dirty="0" smtClean="0">
                <a:solidFill>
                  <a:srgbClr val="000000"/>
                </a:solidFill>
                <a:effectLst/>
                <a:latin typeface="Roboto"/>
              </a:rPr>
              <a:t> </a:t>
            </a:r>
            <a:r>
              <a:rPr lang="ru-RU" sz="2000" b="1" i="0" dirty="0" err="1" smtClean="0">
                <a:solidFill>
                  <a:srgbClr val="000000"/>
                </a:solidFill>
                <a:effectLst/>
                <a:latin typeface="Roboto"/>
              </a:rPr>
              <a:t>швидше</a:t>
            </a:r>
            <a:r>
              <a:rPr lang="ru-RU" sz="2000" b="1" i="0" dirty="0" smtClean="0">
                <a:solidFill>
                  <a:srgbClr val="000000"/>
                </a:solidFill>
                <a:effectLst/>
                <a:latin typeface="Roboto"/>
              </a:rPr>
              <a:t> </a:t>
            </a:r>
            <a:r>
              <a:rPr lang="ru-RU" sz="2000" b="1" i="0" dirty="0" err="1" smtClean="0">
                <a:solidFill>
                  <a:srgbClr val="000000"/>
                </a:solidFill>
                <a:effectLst/>
                <a:latin typeface="Roboto"/>
              </a:rPr>
              <a:t>добіжить</a:t>
            </a:r>
            <a:r>
              <a:rPr lang="ru-RU" sz="2000" b="1" i="0" dirty="0" smtClean="0">
                <a:solidFill>
                  <a:srgbClr val="000000"/>
                </a:solidFill>
                <a:effectLst/>
                <a:latin typeface="Roboto"/>
              </a:rPr>
              <a:t>»!</a:t>
            </a:r>
            <a:endParaRPr lang="uk-UA" sz="20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97151"/>
            <a:ext cx="8058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09" t="15165" r="7760" b="19555"/>
          <a:stretch/>
        </p:blipFill>
        <p:spPr bwMode="auto">
          <a:xfrm>
            <a:off x="3131840" y="2564904"/>
            <a:ext cx="2798065" cy="217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a:bodyPr>
          <a:lstStyle/>
          <a:p>
            <a:r>
              <a:rPr lang="uk-UA" sz="3200" b="1" i="0" dirty="0" smtClean="0">
                <a:solidFill>
                  <a:srgbClr val="4682B4"/>
                </a:solidFill>
                <a:effectLst/>
                <a:latin typeface="Roboto"/>
              </a:rPr>
              <a:t>ЗАКЛЮЧНА ЧАСТИНА</a:t>
            </a:r>
            <a:endParaRPr lang="uk-UA" sz="3200" dirty="0"/>
          </a:p>
        </p:txBody>
      </p:sp>
      <p:sp>
        <p:nvSpPr>
          <p:cNvPr id="3" name="Объект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pPr marL="0" indent="0">
              <a:buNone/>
            </a:pPr>
            <a:r>
              <a:rPr lang="ru-RU" b="1" i="0" dirty="0" smtClean="0">
                <a:solidFill>
                  <a:srgbClr val="000000"/>
                </a:solidFill>
                <a:effectLst/>
                <a:latin typeface="Roboto"/>
              </a:rPr>
              <a:t>— </a:t>
            </a:r>
            <a:r>
              <a:rPr lang="ru-RU" b="1" i="0" dirty="0" err="1" smtClean="0">
                <a:solidFill>
                  <a:srgbClr val="000000"/>
                </a:solidFill>
                <a:effectLst/>
                <a:latin typeface="Roboto"/>
              </a:rPr>
              <a:t>Відчинивши</a:t>
            </a:r>
            <a:r>
              <a:rPr lang="ru-RU" b="1" i="0" dirty="0" smtClean="0">
                <a:solidFill>
                  <a:srgbClr val="000000"/>
                </a:solidFill>
                <a:effectLst/>
                <a:latin typeface="Roboto"/>
              </a:rPr>
              <a:t> </a:t>
            </a:r>
            <a:r>
              <a:rPr lang="ru-RU" b="1" i="0" dirty="0" err="1" smtClean="0">
                <a:solidFill>
                  <a:srgbClr val="000000"/>
                </a:solidFill>
                <a:effectLst/>
                <a:latin typeface="Roboto"/>
              </a:rPr>
              <a:t>двері</a:t>
            </a:r>
            <a:r>
              <a:rPr lang="ru-RU" b="1" i="0" dirty="0" smtClean="0">
                <a:solidFill>
                  <a:srgbClr val="000000"/>
                </a:solidFill>
                <a:effectLst/>
                <a:latin typeface="Roboto"/>
              </a:rPr>
              <a:t>, </a:t>
            </a:r>
            <a:r>
              <a:rPr lang="ru-RU" b="1" i="0" dirty="0" err="1" smtClean="0">
                <a:solidFill>
                  <a:srgbClr val="000000"/>
                </a:solidFill>
                <a:effectLst/>
                <a:latin typeface="Roboto"/>
              </a:rPr>
              <a:t>Буратіно</a:t>
            </a:r>
            <a:r>
              <a:rPr lang="ru-RU" b="1" i="0" dirty="0" smtClean="0">
                <a:solidFill>
                  <a:srgbClr val="000000"/>
                </a:solidFill>
                <a:effectLst/>
                <a:latin typeface="Roboto"/>
              </a:rPr>
              <a:t> прочитав </a:t>
            </a:r>
            <a:r>
              <a:rPr lang="ru-RU" b="1" i="0" dirty="0" err="1" smtClean="0">
                <a:solidFill>
                  <a:srgbClr val="000000"/>
                </a:solidFill>
                <a:effectLst/>
                <a:latin typeface="Roboto"/>
              </a:rPr>
              <a:t>напис</a:t>
            </a:r>
            <a:r>
              <a:rPr lang="ru-RU" b="1" i="0" dirty="0" smtClean="0">
                <a:solidFill>
                  <a:srgbClr val="000000"/>
                </a:solidFill>
                <a:effectLst/>
                <a:latin typeface="Roboto"/>
              </a:rPr>
              <a:t>:</a:t>
            </a:r>
          </a:p>
          <a:p>
            <a:pPr marL="0" indent="0">
              <a:buNone/>
            </a:pPr>
            <a:r>
              <a:rPr lang="ru-RU" b="1" i="0" dirty="0" err="1" smtClean="0">
                <a:solidFill>
                  <a:srgbClr val="000000"/>
                </a:solidFill>
                <a:effectLst/>
                <a:latin typeface="Roboto"/>
              </a:rPr>
              <a:t>Подолавши</a:t>
            </a:r>
            <a:r>
              <a:rPr lang="ru-RU" b="1" i="0" dirty="0" smtClean="0">
                <a:solidFill>
                  <a:srgbClr val="000000"/>
                </a:solidFill>
                <a:effectLst/>
                <a:latin typeface="Roboto"/>
              </a:rPr>
              <a:t> так </a:t>
            </a:r>
            <a:r>
              <a:rPr lang="ru-RU" b="1" i="0" dirty="0" err="1" smtClean="0">
                <a:solidFill>
                  <a:srgbClr val="000000"/>
                </a:solidFill>
                <a:effectLst/>
                <a:latin typeface="Roboto"/>
              </a:rPr>
              <a:t>багато</a:t>
            </a:r>
            <a:r>
              <a:rPr lang="ru-RU" b="1" i="0" dirty="0" smtClean="0">
                <a:solidFill>
                  <a:srgbClr val="000000"/>
                </a:solidFill>
                <a:effectLst/>
                <a:latin typeface="Roboto"/>
              </a:rPr>
              <a:t> </a:t>
            </a:r>
            <a:r>
              <a:rPr lang="ru-RU" b="1" i="0" dirty="0" err="1" smtClean="0">
                <a:solidFill>
                  <a:srgbClr val="000000"/>
                </a:solidFill>
                <a:effectLst/>
                <a:latin typeface="Roboto"/>
              </a:rPr>
              <a:t>випробувань</a:t>
            </a:r>
            <a:r>
              <a:rPr lang="ru-RU" b="1" i="0" dirty="0" smtClean="0">
                <a:solidFill>
                  <a:srgbClr val="000000"/>
                </a:solidFill>
                <a:effectLst/>
                <a:latin typeface="Roboto"/>
              </a:rPr>
              <a:t>,</a:t>
            </a:r>
          </a:p>
          <a:p>
            <a:pPr marL="0" indent="0">
              <a:buNone/>
            </a:pPr>
            <a:r>
              <a:rPr lang="ru-RU" b="1" i="0" dirty="0" smtClean="0">
                <a:solidFill>
                  <a:srgbClr val="000000"/>
                </a:solidFill>
                <a:effectLst/>
                <a:latin typeface="Roboto"/>
              </a:rPr>
              <a:t>Ви </a:t>
            </a:r>
            <a:r>
              <a:rPr lang="ru-RU" b="1" i="0" dirty="0" err="1" smtClean="0">
                <a:solidFill>
                  <a:srgbClr val="000000"/>
                </a:solidFill>
                <a:effectLst/>
                <a:latin typeface="Roboto"/>
              </a:rPr>
              <a:t>опинилися</a:t>
            </a:r>
            <a:r>
              <a:rPr lang="ru-RU" b="1" i="0" dirty="0" smtClean="0">
                <a:solidFill>
                  <a:srgbClr val="000000"/>
                </a:solidFill>
                <a:effectLst/>
                <a:latin typeface="Roboto"/>
              </a:rPr>
              <a:t> </a:t>
            </a:r>
            <a:r>
              <a:rPr lang="ru-RU" b="1" i="0" dirty="0" err="1" smtClean="0">
                <a:solidFill>
                  <a:srgbClr val="000000"/>
                </a:solidFill>
                <a:effectLst/>
                <a:latin typeface="Roboto"/>
              </a:rPr>
              <a:t>біля</a:t>
            </a:r>
            <a:r>
              <a:rPr lang="ru-RU" b="1" i="0" dirty="0" smtClean="0">
                <a:solidFill>
                  <a:srgbClr val="000000"/>
                </a:solidFill>
                <a:effectLst/>
                <a:latin typeface="Roboto"/>
              </a:rPr>
              <a:t> дверей «</a:t>
            </a:r>
            <a:r>
              <a:rPr lang="ru-RU" b="1" i="0" dirty="0" err="1" smtClean="0">
                <a:solidFill>
                  <a:srgbClr val="000000"/>
                </a:solidFill>
                <a:effectLst/>
                <a:latin typeface="Roboto"/>
              </a:rPr>
              <a:t>Світ</a:t>
            </a:r>
            <a:r>
              <a:rPr lang="ru-RU" b="1" i="0" dirty="0" smtClean="0">
                <a:solidFill>
                  <a:srgbClr val="000000"/>
                </a:solidFill>
                <a:effectLst/>
                <a:latin typeface="Roboto"/>
              </a:rPr>
              <a:t> </a:t>
            </a:r>
            <a:r>
              <a:rPr lang="ru-RU" b="1" i="0" dirty="0" err="1" smtClean="0">
                <a:solidFill>
                  <a:srgbClr val="000000"/>
                </a:solidFill>
                <a:effectLst/>
                <a:latin typeface="Roboto"/>
              </a:rPr>
              <a:t>Знань</a:t>
            </a:r>
            <a:r>
              <a:rPr lang="ru-RU" b="1" i="0" dirty="0" smtClean="0">
                <a:solidFill>
                  <a:srgbClr val="000000"/>
                </a:solidFill>
                <a:effectLst/>
                <a:latin typeface="Roboto"/>
              </a:rPr>
              <a:t>».</a:t>
            </a:r>
          </a:p>
          <a:p>
            <a:pPr marL="0" indent="0">
              <a:buNone/>
            </a:pPr>
            <a:r>
              <a:rPr lang="ru-RU" b="1" i="0" dirty="0" smtClean="0">
                <a:solidFill>
                  <a:srgbClr val="000000"/>
                </a:solidFill>
                <a:effectLst/>
                <a:latin typeface="Roboto"/>
              </a:rPr>
              <a:t>«</a:t>
            </a:r>
            <a:r>
              <a:rPr lang="ru-RU" b="1" i="0" dirty="0" err="1" smtClean="0">
                <a:solidFill>
                  <a:srgbClr val="000000"/>
                </a:solidFill>
                <a:effectLst/>
                <a:latin typeface="Roboto"/>
              </a:rPr>
              <a:t>Входьте</a:t>
            </a:r>
            <a:r>
              <a:rPr lang="ru-RU" b="1" i="0" dirty="0" smtClean="0">
                <a:solidFill>
                  <a:srgbClr val="000000"/>
                </a:solidFill>
                <a:effectLst/>
                <a:latin typeface="Roboto"/>
              </a:rPr>
              <a:t> у них!» — кажу я вам </a:t>
            </a:r>
            <a:r>
              <a:rPr lang="ru-RU" b="1" i="0" dirty="0" err="1" smtClean="0">
                <a:solidFill>
                  <a:srgbClr val="000000"/>
                </a:solidFill>
                <a:effectLst/>
                <a:latin typeface="Roboto"/>
              </a:rPr>
              <a:t>усім</a:t>
            </a:r>
            <a:r>
              <a:rPr lang="ru-RU" b="1" i="0" dirty="0" smtClean="0">
                <a:solidFill>
                  <a:srgbClr val="000000"/>
                </a:solidFill>
                <a:effectLst/>
                <a:latin typeface="Roboto"/>
              </a:rPr>
              <a:t>,</a:t>
            </a:r>
          </a:p>
          <a:p>
            <a:pPr marL="0" indent="0">
              <a:buNone/>
            </a:pPr>
            <a:r>
              <a:rPr lang="ru-RU" b="1" i="0" dirty="0" err="1" smtClean="0">
                <a:solidFill>
                  <a:srgbClr val="000000"/>
                </a:solidFill>
                <a:effectLst/>
                <a:latin typeface="Roboto"/>
              </a:rPr>
              <a:t>Учням</a:t>
            </a:r>
            <a:r>
              <a:rPr lang="ru-RU" b="1" i="0" dirty="0" smtClean="0">
                <a:solidFill>
                  <a:srgbClr val="000000"/>
                </a:solidFill>
                <a:effectLst/>
                <a:latin typeface="Roboto"/>
              </a:rPr>
              <a:t> </a:t>
            </a:r>
            <a:r>
              <a:rPr lang="ru-RU" b="1" i="0" dirty="0" err="1" smtClean="0">
                <a:solidFill>
                  <a:srgbClr val="000000"/>
                </a:solidFill>
                <a:effectLst/>
                <a:latin typeface="Roboto"/>
              </a:rPr>
              <a:t>класу</a:t>
            </a:r>
            <a:r>
              <a:rPr lang="ru-RU" b="1" i="0" dirty="0" smtClean="0">
                <a:solidFill>
                  <a:srgbClr val="000000"/>
                </a:solidFill>
                <a:effectLst/>
                <a:latin typeface="Roboto"/>
              </a:rPr>
              <a:t> 2-го «...»!</a:t>
            </a:r>
          </a:p>
          <a:p>
            <a:pPr marL="0" indent="0" algn="ctr">
              <a:buNone/>
            </a:pPr>
            <a:r>
              <a:rPr lang="ru-RU" b="1" i="0" dirty="0" smtClean="0">
                <a:solidFill>
                  <a:srgbClr val="4682B4"/>
                </a:solidFill>
                <a:effectLst/>
                <a:latin typeface="Roboto"/>
              </a:rPr>
              <a:t>1. </a:t>
            </a:r>
            <a:r>
              <a:rPr lang="ru-RU" b="1" i="0" dirty="0" err="1" smtClean="0">
                <a:solidFill>
                  <a:srgbClr val="4682B4"/>
                </a:solidFill>
                <a:effectLst/>
                <a:latin typeface="Roboto"/>
              </a:rPr>
              <a:t>Пояснення</a:t>
            </a:r>
            <a:r>
              <a:rPr lang="ru-RU" b="1" i="0" dirty="0" smtClean="0">
                <a:solidFill>
                  <a:srgbClr val="4682B4"/>
                </a:solidFill>
                <a:effectLst/>
                <a:latin typeface="Roboto"/>
              </a:rPr>
              <a:t> </a:t>
            </a:r>
            <a:r>
              <a:rPr lang="ru-RU" b="1" i="0" dirty="0" err="1" smtClean="0">
                <a:solidFill>
                  <a:srgbClr val="4682B4"/>
                </a:solidFill>
                <a:effectLst/>
                <a:latin typeface="Roboto"/>
              </a:rPr>
              <a:t>домашнього</a:t>
            </a:r>
            <a:r>
              <a:rPr lang="ru-RU" b="1" i="0" dirty="0" smtClean="0">
                <a:solidFill>
                  <a:srgbClr val="4682B4"/>
                </a:solidFill>
                <a:effectLst/>
                <a:latin typeface="Roboto"/>
              </a:rPr>
              <a:t> </a:t>
            </a:r>
            <a:r>
              <a:rPr lang="ru-RU" b="1" i="0" dirty="0" err="1" smtClean="0">
                <a:solidFill>
                  <a:srgbClr val="4682B4"/>
                </a:solidFill>
                <a:effectLst/>
                <a:latin typeface="Roboto"/>
              </a:rPr>
              <a:t>завдання</a:t>
            </a:r>
            <a:r>
              <a:rPr lang="ru-RU" b="1" i="0" dirty="0" smtClean="0">
                <a:solidFill>
                  <a:srgbClr val="4682B4"/>
                </a:solidFill>
                <a:effectLst/>
                <a:latin typeface="Roboto"/>
              </a:rPr>
              <a:t> (с. 16, № 4)</a:t>
            </a:r>
            <a:endParaRPr lang="ru-RU" b="1" i="0" dirty="0" smtClean="0">
              <a:solidFill>
                <a:srgbClr val="000000"/>
              </a:solidFill>
              <a:effectLst/>
              <a:latin typeface="Roboto"/>
            </a:endParaRPr>
          </a:p>
          <a:p>
            <a:pPr marL="0" indent="0" algn="ctr">
              <a:buNone/>
            </a:pPr>
            <a:r>
              <a:rPr lang="ru-RU" b="1" i="0" dirty="0" smtClean="0">
                <a:solidFill>
                  <a:srgbClr val="4682B4"/>
                </a:solidFill>
                <a:effectLst/>
                <a:latin typeface="Roboto"/>
              </a:rPr>
              <a:t>2. </a:t>
            </a:r>
            <a:r>
              <a:rPr lang="ru-RU" b="1" i="0" dirty="0" err="1" smtClean="0">
                <a:solidFill>
                  <a:srgbClr val="4682B4"/>
                </a:solidFill>
                <a:effectLst/>
                <a:latin typeface="Roboto"/>
              </a:rPr>
              <a:t>Підсумок</a:t>
            </a:r>
            <a:r>
              <a:rPr lang="ru-RU" b="1" i="0" dirty="0" smtClean="0">
                <a:solidFill>
                  <a:srgbClr val="4682B4"/>
                </a:solidFill>
                <a:effectLst/>
                <a:latin typeface="Roboto"/>
              </a:rPr>
              <a:t> уроку</a:t>
            </a:r>
            <a:endParaRPr lang="ru-RU" b="1" i="0" dirty="0" smtClean="0">
              <a:solidFill>
                <a:srgbClr val="000000"/>
              </a:solidFill>
              <a:effectLst/>
              <a:latin typeface="Roboto"/>
            </a:endParaRPr>
          </a:p>
          <a:p>
            <a:pPr marL="0" indent="0" algn="ctr">
              <a:buNone/>
            </a:pPr>
            <a:r>
              <a:rPr lang="ru-RU" b="1" i="1" dirty="0" smtClean="0">
                <a:solidFill>
                  <a:srgbClr val="000000"/>
                </a:solidFill>
                <a:effectLst/>
                <a:latin typeface="Roboto"/>
              </a:rPr>
              <a:t>Метод «</a:t>
            </a:r>
            <a:r>
              <a:rPr lang="ru-RU" b="1" i="1" dirty="0" err="1" smtClean="0">
                <a:solidFill>
                  <a:srgbClr val="000000"/>
                </a:solidFill>
                <a:effectLst/>
                <a:latin typeface="Roboto"/>
              </a:rPr>
              <a:t>Мікрофон</a:t>
            </a:r>
            <a:r>
              <a:rPr lang="ru-RU" b="1" i="1" dirty="0" smtClean="0">
                <a:solidFill>
                  <a:srgbClr val="000000"/>
                </a:solidFill>
                <a:effectLst/>
                <a:latin typeface="Roboto"/>
              </a:rPr>
              <a:t>»</a:t>
            </a:r>
            <a:endParaRPr lang="ru-RU" b="1" i="0" dirty="0" smtClean="0">
              <a:solidFill>
                <a:srgbClr val="000000"/>
              </a:solidFill>
              <a:effectLst/>
              <a:latin typeface="Roboto"/>
            </a:endParaRPr>
          </a:p>
          <a:p>
            <a:pPr marL="0" indent="0">
              <a:buNone/>
            </a:pPr>
            <a:r>
              <a:rPr lang="ru-RU" b="1" i="0" dirty="0" smtClean="0">
                <a:solidFill>
                  <a:srgbClr val="000000"/>
                </a:solidFill>
                <a:effectLst/>
                <a:latin typeface="Roboto"/>
              </a:rPr>
              <a:t>— У кого </a:t>
            </a:r>
            <a:r>
              <a:rPr lang="ru-RU" b="1" i="0" dirty="0" err="1" smtClean="0">
                <a:solidFill>
                  <a:srgbClr val="000000"/>
                </a:solidFill>
                <a:effectLst/>
                <a:latin typeface="Roboto"/>
              </a:rPr>
              <a:t>виникли</a:t>
            </a:r>
            <a:r>
              <a:rPr lang="ru-RU" b="1" i="0" dirty="0" smtClean="0">
                <a:solidFill>
                  <a:srgbClr val="000000"/>
                </a:solidFill>
                <a:effectLst/>
                <a:latin typeface="Roboto"/>
              </a:rPr>
              <a:t> </a:t>
            </a:r>
            <a:r>
              <a:rPr lang="ru-RU" b="1" i="0" dirty="0" err="1" smtClean="0">
                <a:solidFill>
                  <a:srgbClr val="000000"/>
                </a:solidFill>
                <a:effectLst/>
                <a:latin typeface="Roboto"/>
              </a:rPr>
              <a:t>труднощі</a:t>
            </a:r>
            <a:r>
              <a:rPr lang="ru-RU" b="1" i="0" dirty="0" smtClean="0">
                <a:solidFill>
                  <a:srgbClr val="000000"/>
                </a:solidFill>
                <a:effectLst/>
                <a:latin typeface="Roboto"/>
              </a:rPr>
              <a:t>? </a:t>
            </a:r>
            <a:r>
              <a:rPr lang="ru-RU" b="1" i="0" dirty="0" err="1" smtClean="0">
                <a:solidFill>
                  <a:srgbClr val="000000"/>
                </a:solidFill>
                <a:effectLst/>
                <a:latin typeface="Roboto"/>
              </a:rPr>
              <a:t>Чи</a:t>
            </a:r>
            <a:r>
              <a:rPr lang="ru-RU" b="1" i="0" dirty="0" smtClean="0">
                <a:solidFill>
                  <a:srgbClr val="000000"/>
                </a:solidFill>
                <a:effectLst/>
                <a:latin typeface="Roboto"/>
              </a:rPr>
              <a:t> </a:t>
            </a:r>
            <a:r>
              <a:rPr lang="ru-RU" b="1" i="0" dirty="0" err="1" smtClean="0">
                <a:solidFill>
                  <a:srgbClr val="000000"/>
                </a:solidFill>
                <a:effectLst/>
                <a:latin typeface="Roboto"/>
              </a:rPr>
              <a:t>вдалося</a:t>
            </a:r>
            <a:r>
              <a:rPr lang="ru-RU" b="1" i="0" dirty="0" smtClean="0">
                <a:solidFill>
                  <a:srgbClr val="000000"/>
                </a:solidFill>
                <a:effectLst/>
                <a:latin typeface="Roboto"/>
              </a:rPr>
              <a:t> вам </a:t>
            </a:r>
            <a:r>
              <a:rPr lang="ru-RU" b="1" i="0" dirty="0" err="1" smtClean="0">
                <a:solidFill>
                  <a:srgbClr val="000000"/>
                </a:solidFill>
                <a:effectLst/>
                <a:latin typeface="Roboto"/>
              </a:rPr>
              <a:t>їх</a:t>
            </a:r>
            <a:r>
              <a:rPr lang="ru-RU" b="1" i="0" dirty="0" smtClean="0">
                <a:solidFill>
                  <a:srgbClr val="000000"/>
                </a:solidFill>
                <a:effectLst/>
                <a:latin typeface="Roboto"/>
              </a:rPr>
              <a:t> </a:t>
            </a:r>
            <a:r>
              <a:rPr lang="ru-RU" b="1" i="0" dirty="0" err="1" smtClean="0">
                <a:solidFill>
                  <a:srgbClr val="000000"/>
                </a:solidFill>
                <a:effectLst/>
                <a:latin typeface="Roboto"/>
              </a:rPr>
              <a:t>подолати</a:t>
            </a:r>
            <a:r>
              <a:rPr lang="ru-RU" b="1" i="0" dirty="0" smtClean="0">
                <a:solidFill>
                  <a:srgbClr val="000000"/>
                </a:solidFill>
                <a:effectLst/>
                <a:latin typeface="Roboto"/>
              </a:rPr>
              <a:t>?</a:t>
            </a:r>
          </a:p>
          <a:p>
            <a:pPr marL="0" indent="0">
              <a:buNone/>
            </a:pPr>
            <a:r>
              <a:rPr lang="ru-RU" b="1" i="0" dirty="0" smtClean="0">
                <a:solidFill>
                  <a:srgbClr val="000000"/>
                </a:solidFill>
                <a:effectLst/>
                <a:latin typeface="Roboto"/>
              </a:rPr>
              <a:t>— </a:t>
            </a:r>
            <a:r>
              <a:rPr lang="ru-RU" b="1" i="0" dirty="0" err="1" smtClean="0">
                <a:solidFill>
                  <a:srgbClr val="000000"/>
                </a:solidFill>
                <a:effectLst/>
                <a:latin typeface="Roboto"/>
              </a:rPr>
              <a:t>Що</a:t>
            </a:r>
            <a:r>
              <a:rPr lang="ru-RU" b="1" i="0" dirty="0" smtClean="0">
                <a:solidFill>
                  <a:srgbClr val="000000"/>
                </a:solidFill>
                <a:effectLst/>
                <a:latin typeface="Roboto"/>
              </a:rPr>
              <a:t> вам </a:t>
            </a:r>
            <a:r>
              <a:rPr lang="ru-RU" b="1" i="0" dirty="0" err="1" smtClean="0">
                <a:solidFill>
                  <a:srgbClr val="000000"/>
                </a:solidFill>
                <a:effectLst/>
                <a:latin typeface="Roboto"/>
              </a:rPr>
              <a:t>найбільше</a:t>
            </a:r>
            <a:r>
              <a:rPr lang="ru-RU" b="1" i="0" dirty="0" smtClean="0">
                <a:solidFill>
                  <a:srgbClr val="000000"/>
                </a:solidFill>
                <a:effectLst/>
                <a:latin typeface="Roboto"/>
              </a:rPr>
              <a:t> </a:t>
            </a:r>
            <a:r>
              <a:rPr lang="ru-RU" b="1" i="0" dirty="0" err="1" smtClean="0">
                <a:solidFill>
                  <a:srgbClr val="000000"/>
                </a:solidFill>
                <a:effectLst/>
                <a:latin typeface="Roboto"/>
              </a:rPr>
              <a:t>сподобалося</a:t>
            </a:r>
            <a:r>
              <a:rPr lang="ru-RU" b="1" i="0" dirty="0" smtClean="0">
                <a:solidFill>
                  <a:srgbClr val="000000"/>
                </a:solidFill>
                <a:effectLst/>
                <a:latin typeface="Roboto"/>
              </a:rPr>
              <a:t> та </a:t>
            </a:r>
            <a:r>
              <a:rPr lang="ru-RU" b="1" i="0" dirty="0" err="1" smtClean="0">
                <a:solidFill>
                  <a:srgbClr val="000000"/>
                </a:solidFill>
                <a:effectLst/>
                <a:latin typeface="Roboto"/>
              </a:rPr>
              <a:t>запам'яталося</a:t>
            </a:r>
            <a:r>
              <a:rPr lang="ru-RU" b="1" i="0" dirty="0" smtClean="0">
                <a:solidFill>
                  <a:srgbClr val="000000"/>
                </a:solidFill>
                <a:effectLst/>
                <a:latin typeface="Roboto"/>
              </a:rPr>
              <a:t> на </a:t>
            </a:r>
            <a:r>
              <a:rPr lang="ru-RU" b="1" i="0" dirty="0" err="1" smtClean="0">
                <a:solidFill>
                  <a:srgbClr val="000000"/>
                </a:solidFill>
                <a:effectLst/>
                <a:latin typeface="Roboto"/>
              </a:rPr>
              <a:t>уроці</a:t>
            </a:r>
            <a:r>
              <a:rPr lang="ru-RU" b="1" i="0" dirty="0" smtClean="0">
                <a:solidFill>
                  <a:srgbClr val="000000"/>
                </a:solidFill>
                <a:effectLst/>
                <a:latin typeface="Roboto"/>
              </a:rPr>
              <a:t>?</a:t>
            </a:r>
          </a:p>
          <a:p>
            <a:pPr marL="0" indent="0">
              <a:buNone/>
            </a:pPr>
            <a:r>
              <a:rPr lang="ru-RU" b="1" i="0" dirty="0" smtClean="0">
                <a:solidFill>
                  <a:srgbClr val="000000"/>
                </a:solidFill>
                <a:effectLst/>
                <a:latin typeface="Roboto"/>
              </a:rPr>
              <a:t>— У кожного з вас є листочки з </a:t>
            </a:r>
            <a:r>
              <a:rPr lang="ru-RU" b="1" i="0" dirty="0" err="1" smtClean="0">
                <a:solidFill>
                  <a:srgbClr val="000000"/>
                </a:solidFill>
                <a:effectLst/>
                <a:latin typeface="Roboto"/>
              </a:rPr>
              <a:t>драбинкою</a:t>
            </a:r>
            <a:r>
              <a:rPr lang="ru-RU" b="1" i="0" dirty="0" smtClean="0">
                <a:solidFill>
                  <a:srgbClr val="000000"/>
                </a:solidFill>
                <a:effectLst/>
                <a:latin typeface="Roboto"/>
              </a:rPr>
              <a:t> з </a:t>
            </a:r>
            <a:r>
              <a:rPr lang="ru-RU" b="1" i="0" dirty="0" err="1" smtClean="0">
                <a:solidFill>
                  <a:srgbClr val="000000"/>
                </a:solidFill>
                <a:effectLst/>
                <a:latin typeface="Roboto"/>
              </a:rPr>
              <a:t>п'ятьма</a:t>
            </a:r>
            <a:r>
              <a:rPr lang="ru-RU" b="1" i="0" dirty="0" smtClean="0">
                <a:solidFill>
                  <a:srgbClr val="000000"/>
                </a:solidFill>
                <a:effectLst/>
                <a:latin typeface="Roboto"/>
              </a:rPr>
              <a:t> </a:t>
            </a:r>
            <a:r>
              <a:rPr lang="ru-RU" b="1" i="0" dirty="0" err="1" smtClean="0">
                <a:solidFill>
                  <a:srgbClr val="000000"/>
                </a:solidFill>
                <a:effectLst/>
                <a:latin typeface="Roboto"/>
              </a:rPr>
              <a:t>сходинками</a:t>
            </a:r>
            <a:r>
              <a:rPr lang="ru-RU" b="1" i="0" dirty="0" smtClean="0">
                <a:solidFill>
                  <a:srgbClr val="000000"/>
                </a:solidFill>
                <a:effectLst/>
                <a:latin typeface="Roboto"/>
              </a:rPr>
              <a:t>. </a:t>
            </a:r>
            <a:r>
              <a:rPr lang="ru-RU" b="1" i="0" dirty="0" err="1" smtClean="0">
                <a:solidFill>
                  <a:srgbClr val="000000"/>
                </a:solidFill>
                <a:effectLst/>
                <a:latin typeface="Roboto"/>
              </a:rPr>
              <a:t>Оцініть</a:t>
            </a:r>
            <a:r>
              <a:rPr lang="ru-RU" b="1" i="0" dirty="0" smtClean="0">
                <a:solidFill>
                  <a:srgbClr val="000000"/>
                </a:solidFill>
                <a:effectLst/>
                <a:latin typeface="Roboto"/>
              </a:rPr>
              <a:t> свою роботу на </a:t>
            </a:r>
            <a:r>
              <a:rPr lang="ru-RU" b="1" i="0" dirty="0" err="1" smtClean="0">
                <a:solidFill>
                  <a:srgbClr val="000000"/>
                </a:solidFill>
                <a:effectLst/>
                <a:latin typeface="Roboto"/>
              </a:rPr>
              <a:t>уроці</a:t>
            </a:r>
            <a:r>
              <a:rPr lang="ru-RU" b="1" i="0" dirty="0" smtClean="0">
                <a:solidFill>
                  <a:srgbClr val="000000"/>
                </a:solidFill>
                <a:effectLst/>
                <a:latin typeface="Roboto"/>
              </a:rPr>
              <a:t> — </a:t>
            </a:r>
            <a:r>
              <a:rPr lang="ru-RU" b="1" i="0" dirty="0" err="1" smtClean="0">
                <a:solidFill>
                  <a:srgbClr val="000000"/>
                </a:solidFill>
                <a:effectLst/>
                <a:latin typeface="Roboto"/>
              </a:rPr>
              <a:t>поставте</a:t>
            </a:r>
            <a:r>
              <a:rPr lang="ru-RU" b="1" i="0" dirty="0" smtClean="0">
                <a:solidFill>
                  <a:srgbClr val="000000"/>
                </a:solidFill>
                <a:effectLst/>
                <a:latin typeface="Roboto"/>
              </a:rPr>
              <a:t> себе на одну </a:t>
            </a:r>
            <a:r>
              <a:rPr lang="ru-RU" b="1" i="0" dirty="0" err="1" smtClean="0">
                <a:solidFill>
                  <a:srgbClr val="000000"/>
                </a:solidFill>
                <a:effectLst/>
                <a:latin typeface="Roboto"/>
              </a:rPr>
              <a:t>зі</a:t>
            </a:r>
            <a:r>
              <a:rPr lang="ru-RU" b="1" i="0" dirty="0" smtClean="0">
                <a:solidFill>
                  <a:srgbClr val="000000"/>
                </a:solidFill>
                <a:effectLst/>
                <a:latin typeface="Roboto"/>
              </a:rPr>
              <a:t> </a:t>
            </a:r>
            <a:r>
              <a:rPr lang="ru-RU" b="1" i="0" dirty="0" err="1" smtClean="0">
                <a:solidFill>
                  <a:srgbClr val="000000"/>
                </a:solidFill>
                <a:effectLst/>
                <a:latin typeface="Roboto"/>
              </a:rPr>
              <a:t>сходинок</a:t>
            </a:r>
            <a:r>
              <a:rPr lang="ru-RU" b="1" i="0" dirty="0" smtClean="0">
                <a:solidFill>
                  <a:srgbClr val="000000"/>
                </a:solidFill>
                <a:effectLst/>
                <a:latin typeface="Roboto"/>
              </a:rPr>
              <a:t>.</a:t>
            </a:r>
          </a:p>
          <a:p>
            <a:endParaRPr lang="uk-UA" dirty="0"/>
          </a:p>
        </p:txBody>
      </p:sp>
    </p:spTree>
    <p:extLst>
      <p:ext uri="{BB962C8B-B14F-4D97-AF65-F5344CB8AC3E}">
        <p14:creationId xmlns:p14="http://schemas.microsoft.com/office/powerpoint/2010/main" val="918109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Autofit/>
          </a:bodyPr>
          <a:lstStyle/>
          <a:p>
            <a:pPr marL="342900" lvl="0" indent="-342900">
              <a:spcBef>
                <a:spcPct val="20000"/>
              </a:spcBef>
            </a:pPr>
            <a:r>
              <a:rPr lang="ru-RU" sz="4000" b="1" i="1" dirty="0" smtClean="0">
                <a:solidFill>
                  <a:srgbClr val="000000"/>
                </a:solidFill>
                <a:latin typeface="Roboto"/>
                <a:ea typeface="+mn-ea"/>
                <a:cs typeface="+mn-cs"/>
              </a:rPr>
              <a:t/>
            </a:r>
            <a:br>
              <a:rPr lang="ru-RU" sz="4000" b="1" i="1" dirty="0" smtClean="0">
                <a:solidFill>
                  <a:srgbClr val="000000"/>
                </a:solidFill>
                <a:latin typeface="Roboto"/>
                <a:ea typeface="+mn-ea"/>
                <a:cs typeface="+mn-cs"/>
              </a:rPr>
            </a:br>
            <a:r>
              <a:rPr lang="ru-RU" sz="4000" b="1" i="1" dirty="0">
                <a:solidFill>
                  <a:srgbClr val="000000"/>
                </a:solidFill>
                <a:latin typeface="Roboto"/>
              </a:rPr>
              <a:t/>
            </a:r>
            <a:br>
              <a:rPr lang="ru-RU" sz="4000" b="1" i="1" dirty="0">
                <a:solidFill>
                  <a:srgbClr val="000000"/>
                </a:solidFill>
                <a:latin typeface="Roboto"/>
              </a:rPr>
            </a:br>
            <a:r>
              <a:rPr lang="ru-RU" sz="4000" b="1" i="1" dirty="0" smtClean="0">
                <a:solidFill>
                  <a:srgbClr val="000000"/>
                </a:solidFill>
                <a:latin typeface="Roboto"/>
                <a:ea typeface="+mn-ea"/>
                <a:cs typeface="+mn-cs"/>
              </a:rPr>
              <a:t>Рефлексія</a:t>
            </a:r>
            <a:r>
              <a:rPr lang="ru-RU" sz="4000" b="1" dirty="0">
                <a:solidFill>
                  <a:srgbClr val="000000"/>
                </a:solidFill>
                <a:latin typeface="Roboto"/>
                <a:ea typeface="+mn-ea"/>
                <a:cs typeface="+mn-cs"/>
              </a:rPr>
              <a:t/>
            </a:r>
            <a:br>
              <a:rPr lang="ru-RU" sz="4000" b="1" dirty="0">
                <a:solidFill>
                  <a:srgbClr val="000000"/>
                </a:solidFill>
                <a:latin typeface="Roboto"/>
                <a:ea typeface="+mn-ea"/>
                <a:cs typeface="+mn-cs"/>
              </a:rPr>
            </a:br>
            <a:endParaRPr lang="uk-UA" sz="9600" b="1" dirty="0"/>
          </a:p>
        </p:txBody>
      </p:sp>
      <p:sp>
        <p:nvSpPr>
          <p:cNvPr id="3" name="Объект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0" lvl="0" indent="0">
              <a:buNone/>
            </a:pPr>
            <a:r>
              <a:rPr lang="ru-RU" sz="1500" b="1" dirty="0" smtClean="0">
                <a:solidFill>
                  <a:srgbClr val="000000"/>
                </a:solidFill>
                <a:latin typeface="Roboto"/>
              </a:rPr>
              <a:t>— </a:t>
            </a:r>
            <a:r>
              <a:rPr lang="ru-RU" sz="1500" b="1" dirty="0" err="1">
                <a:solidFill>
                  <a:srgbClr val="000000"/>
                </a:solidFill>
                <a:latin typeface="Roboto"/>
              </a:rPr>
              <a:t>Виберіть</a:t>
            </a:r>
            <a:r>
              <a:rPr lang="ru-RU" sz="1500" b="1" dirty="0">
                <a:solidFill>
                  <a:srgbClr val="000000"/>
                </a:solidFill>
                <a:latin typeface="Roboto"/>
              </a:rPr>
              <a:t> та </a:t>
            </a:r>
            <a:r>
              <a:rPr lang="ru-RU" sz="1500" b="1" dirty="0" err="1">
                <a:solidFill>
                  <a:srgbClr val="000000"/>
                </a:solidFill>
                <a:latin typeface="Roboto"/>
              </a:rPr>
              <a:t>прикріпіть</a:t>
            </a:r>
            <a:r>
              <a:rPr lang="ru-RU" sz="1500" b="1" dirty="0">
                <a:solidFill>
                  <a:srgbClr val="000000"/>
                </a:solidFill>
                <a:latin typeface="Roboto"/>
              </a:rPr>
              <a:t> до театру </a:t>
            </a:r>
            <a:r>
              <a:rPr lang="ru-RU" sz="1500" b="1" dirty="0" err="1" smtClean="0">
                <a:solidFill>
                  <a:srgbClr val="000000"/>
                </a:solidFill>
                <a:latin typeface="Roboto"/>
              </a:rPr>
              <a:t>Буратіно</a:t>
            </a:r>
            <a:r>
              <a:rPr lang="ru-RU" sz="1500" b="1" dirty="0" smtClean="0">
                <a:solidFill>
                  <a:srgbClr val="000000"/>
                </a:solidFill>
                <a:latin typeface="Roboto"/>
              </a:rPr>
              <a:t>:</a:t>
            </a:r>
          </a:p>
          <a:p>
            <a:pPr marL="0" lvl="0" indent="0">
              <a:buNone/>
            </a:pPr>
            <a:r>
              <a:rPr lang="ru-RU" sz="1500" b="1" dirty="0" smtClean="0">
                <a:solidFill>
                  <a:srgbClr val="000000"/>
                </a:solidFill>
                <a:latin typeface="Roboto"/>
              </a:rPr>
              <a:t>Мальвину</a:t>
            </a:r>
            <a:r>
              <a:rPr lang="ru-RU" sz="1500" b="1" dirty="0">
                <a:solidFill>
                  <a:srgbClr val="000000"/>
                </a:solidFill>
                <a:latin typeface="Roboto"/>
              </a:rPr>
              <a:t>, </a:t>
            </a:r>
            <a:r>
              <a:rPr lang="ru-RU" sz="1500" b="1" dirty="0" err="1">
                <a:solidFill>
                  <a:srgbClr val="000000"/>
                </a:solidFill>
                <a:latin typeface="Roboto"/>
              </a:rPr>
              <a:t>якщо</a:t>
            </a:r>
            <a:r>
              <a:rPr lang="ru-RU" sz="1500" b="1" dirty="0">
                <a:solidFill>
                  <a:srgbClr val="000000"/>
                </a:solidFill>
                <a:latin typeface="Roboto"/>
              </a:rPr>
              <a:t> </a:t>
            </a:r>
            <a:r>
              <a:rPr lang="ru-RU" sz="1500" b="1" dirty="0" err="1">
                <a:solidFill>
                  <a:srgbClr val="000000"/>
                </a:solidFill>
                <a:latin typeface="Roboto"/>
              </a:rPr>
              <a:t>ви</a:t>
            </a:r>
            <a:r>
              <a:rPr lang="ru-RU" sz="1500" b="1" dirty="0">
                <a:solidFill>
                  <a:srgbClr val="000000"/>
                </a:solidFill>
                <a:latin typeface="Roboto"/>
              </a:rPr>
              <a:t> </a:t>
            </a:r>
            <a:r>
              <a:rPr lang="ru-RU" sz="1500" b="1" dirty="0" err="1">
                <a:solidFill>
                  <a:srgbClr val="000000"/>
                </a:solidFill>
                <a:latin typeface="Roboto"/>
              </a:rPr>
              <a:t>впоралися</a:t>
            </a:r>
            <a:r>
              <a:rPr lang="ru-RU" sz="1500" b="1" dirty="0">
                <a:solidFill>
                  <a:srgbClr val="000000"/>
                </a:solidFill>
                <a:latin typeface="Roboto"/>
              </a:rPr>
              <a:t> з </a:t>
            </a:r>
            <a:r>
              <a:rPr lang="ru-RU" sz="1500" b="1" dirty="0" err="1">
                <a:solidFill>
                  <a:srgbClr val="000000"/>
                </a:solidFill>
                <a:latin typeface="Roboto"/>
              </a:rPr>
              <a:t>усіма</a:t>
            </a:r>
            <a:r>
              <a:rPr lang="ru-RU" sz="1500" b="1" dirty="0">
                <a:solidFill>
                  <a:srgbClr val="000000"/>
                </a:solidFill>
                <a:latin typeface="Roboto"/>
              </a:rPr>
              <a:t> </a:t>
            </a:r>
            <a:r>
              <a:rPr lang="ru-RU" sz="1500" b="1" dirty="0" err="1">
                <a:solidFill>
                  <a:srgbClr val="000000"/>
                </a:solidFill>
                <a:latin typeface="Roboto"/>
              </a:rPr>
              <a:t>завданнями</a:t>
            </a:r>
            <a:r>
              <a:rPr lang="ru-RU" sz="1500" b="1" dirty="0">
                <a:solidFill>
                  <a:srgbClr val="000000"/>
                </a:solidFill>
                <a:latin typeface="Roboto"/>
              </a:rPr>
              <a:t> та можете </a:t>
            </a:r>
            <a:r>
              <a:rPr lang="ru-RU" sz="1500" b="1" dirty="0" err="1">
                <a:solidFill>
                  <a:srgbClr val="000000"/>
                </a:solidFill>
                <a:latin typeface="Roboto"/>
              </a:rPr>
              <a:t>допомогти</a:t>
            </a:r>
            <a:r>
              <a:rPr lang="ru-RU" sz="1500" b="1" dirty="0">
                <a:solidFill>
                  <a:srgbClr val="000000"/>
                </a:solidFill>
                <a:latin typeface="Roboto"/>
              </a:rPr>
              <a:t> </a:t>
            </a:r>
            <a:r>
              <a:rPr lang="ru-RU" sz="1500" b="1" dirty="0" err="1">
                <a:solidFill>
                  <a:srgbClr val="000000"/>
                </a:solidFill>
                <a:latin typeface="Roboto"/>
              </a:rPr>
              <a:t>іншим</a:t>
            </a:r>
            <a:r>
              <a:rPr lang="ru-RU" sz="1500" b="1" dirty="0">
                <a:solidFill>
                  <a:srgbClr val="000000"/>
                </a:solidFill>
                <a:latin typeface="Roboto"/>
              </a:rPr>
              <a:t>.</a:t>
            </a:r>
          </a:p>
          <a:p>
            <a:pPr marL="0" lvl="0" indent="0">
              <a:buNone/>
            </a:pPr>
            <a:r>
              <a:rPr lang="ru-RU" sz="1500" b="1" dirty="0" err="1" smtClean="0">
                <a:solidFill>
                  <a:srgbClr val="000000"/>
                </a:solidFill>
                <a:latin typeface="Roboto"/>
              </a:rPr>
              <a:t>Буратіно</a:t>
            </a:r>
            <a:r>
              <a:rPr lang="ru-RU" sz="1500" b="1" dirty="0">
                <a:solidFill>
                  <a:srgbClr val="000000"/>
                </a:solidFill>
                <a:latin typeface="Roboto"/>
              </a:rPr>
              <a:t>, </a:t>
            </a:r>
            <a:r>
              <a:rPr lang="ru-RU" sz="1500" b="1" dirty="0" err="1">
                <a:solidFill>
                  <a:srgbClr val="000000"/>
                </a:solidFill>
                <a:latin typeface="Roboto"/>
              </a:rPr>
              <a:t>якщо</a:t>
            </a:r>
            <a:r>
              <a:rPr lang="ru-RU" sz="1500" b="1" dirty="0">
                <a:solidFill>
                  <a:srgbClr val="000000"/>
                </a:solidFill>
                <a:latin typeface="Roboto"/>
              </a:rPr>
              <a:t> вам </a:t>
            </a:r>
            <a:r>
              <a:rPr lang="ru-RU" sz="1500" b="1" dirty="0" err="1">
                <a:solidFill>
                  <a:srgbClr val="000000"/>
                </a:solidFill>
                <a:latin typeface="Roboto"/>
              </a:rPr>
              <a:t>було</a:t>
            </a:r>
            <a:r>
              <a:rPr lang="ru-RU" sz="1500" b="1" dirty="0">
                <a:solidFill>
                  <a:srgbClr val="000000"/>
                </a:solidFill>
                <a:latin typeface="Roboto"/>
              </a:rPr>
              <a:t> </a:t>
            </a:r>
            <a:r>
              <a:rPr lang="ru-RU" sz="1500" b="1" dirty="0" err="1">
                <a:solidFill>
                  <a:srgbClr val="000000"/>
                </a:solidFill>
                <a:latin typeface="Roboto"/>
              </a:rPr>
              <a:t>важко</a:t>
            </a:r>
            <a:r>
              <a:rPr lang="ru-RU" sz="1500" b="1" dirty="0">
                <a:solidFill>
                  <a:srgbClr val="000000"/>
                </a:solidFill>
                <a:latin typeface="Roboto"/>
              </a:rPr>
              <a:t>, але </a:t>
            </a:r>
            <a:r>
              <a:rPr lang="ru-RU" sz="1500" b="1" dirty="0" err="1">
                <a:solidFill>
                  <a:srgbClr val="000000"/>
                </a:solidFill>
                <a:latin typeface="Roboto"/>
              </a:rPr>
              <a:t>всі</a:t>
            </a:r>
            <a:r>
              <a:rPr lang="ru-RU" sz="1500" b="1" dirty="0">
                <a:solidFill>
                  <a:srgbClr val="000000"/>
                </a:solidFill>
                <a:latin typeface="Roboto"/>
              </a:rPr>
              <a:t> </a:t>
            </a:r>
            <a:r>
              <a:rPr lang="ru-RU" sz="1500" b="1" dirty="0" err="1">
                <a:solidFill>
                  <a:srgbClr val="000000"/>
                </a:solidFill>
                <a:latin typeface="Roboto"/>
              </a:rPr>
              <a:t>труднощі</a:t>
            </a:r>
            <a:r>
              <a:rPr lang="ru-RU" sz="1500" b="1" dirty="0">
                <a:solidFill>
                  <a:srgbClr val="000000"/>
                </a:solidFill>
                <a:latin typeface="Roboto"/>
              </a:rPr>
              <a:t> </a:t>
            </a:r>
            <a:r>
              <a:rPr lang="ru-RU" sz="1500" b="1" dirty="0" err="1">
                <a:solidFill>
                  <a:srgbClr val="000000"/>
                </a:solidFill>
                <a:latin typeface="Roboto"/>
              </a:rPr>
              <a:t>ви</a:t>
            </a:r>
            <a:r>
              <a:rPr lang="ru-RU" sz="1500" b="1" dirty="0">
                <a:solidFill>
                  <a:srgbClr val="000000"/>
                </a:solidFill>
                <a:latin typeface="Roboto"/>
              </a:rPr>
              <a:t> </a:t>
            </a:r>
            <a:r>
              <a:rPr lang="ru-RU" sz="1500" b="1" dirty="0" err="1">
                <a:solidFill>
                  <a:srgbClr val="000000"/>
                </a:solidFill>
                <a:latin typeface="Roboto"/>
              </a:rPr>
              <a:t>подолали</a:t>
            </a:r>
            <a:r>
              <a:rPr lang="ru-RU" sz="1500" b="1" dirty="0">
                <a:solidFill>
                  <a:srgbClr val="000000"/>
                </a:solidFill>
                <a:latin typeface="Roboto"/>
              </a:rPr>
              <a:t>.</a:t>
            </a:r>
          </a:p>
          <a:p>
            <a:pPr marL="0" lvl="0" indent="0">
              <a:buNone/>
            </a:pPr>
            <a:r>
              <a:rPr lang="ru-RU" sz="1500" b="1" dirty="0" smtClean="0">
                <a:solidFill>
                  <a:srgbClr val="000000"/>
                </a:solidFill>
                <a:latin typeface="Roboto"/>
              </a:rPr>
              <a:t>Карабаса </a:t>
            </a:r>
            <a:r>
              <a:rPr lang="ru-RU" sz="1500" b="1" dirty="0" err="1">
                <a:solidFill>
                  <a:srgbClr val="000000"/>
                </a:solidFill>
                <a:latin typeface="Roboto"/>
              </a:rPr>
              <a:t>Барабаса</a:t>
            </a:r>
            <a:r>
              <a:rPr lang="ru-RU" sz="1500" b="1" dirty="0">
                <a:solidFill>
                  <a:srgbClr val="000000"/>
                </a:solidFill>
                <a:latin typeface="Roboto"/>
              </a:rPr>
              <a:t>, </a:t>
            </a:r>
            <a:r>
              <a:rPr lang="ru-RU" sz="1500" b="1" dirty="0" err="1">
                <a:solidFill>
                  <a:srgbClr val="000000"/>
                </a:solidFill>
                <a:latin typeface="Roboto"/>
              </a:rPr>
              <a:t>якщо</a:t>
            </a:r>
            <a:r>
              <a:rPr lang="ru-RU" sz="1500" b="1" dirty="0">
                <a:solidFill>
                  <a:srgbClr val="000000"/>
                </a:solidFill>
                <a:latin typeface="Roboto"/>
              </a:rPr>
              <a:t> вам </a:t>
            </a:r>
            <a:r>
              <a:rPr lang="ru-RU" sz="1500" b="1" dirty="0" err="1">
                <a:solidFill>
                  <a:srgbClr val="000000"/>
                </a:solidFill>
                <a:latin typeface="Roboto"/>
              </a:rPr>
              <a:t>потрібна</a:t>
            </a:r>
            <a:r>
              <a:rPr lang="ru-RU" sz="1500" b="1" dirty="0">
                <a:solidFill>
                  <a:srgbClr val="000000"/>
                </a:solidFill>
                <a:latin typeface="Roboto"/>
              </a:rPr>
              <a:t> </a:t>
            </a:r>
            <a:r>
              <a:rPr lang="ru-RU" sz="1500" b="1" dirty="0" err="1">
                <a:solidFill>
                  <a:srgbClr val="000000"/>
                </a:solidFill>
                <a:latin typeface="Roboto"/>
              </a:rPr>
              <a:t>допомога</a:t>
            </a:r>
            <a:r>
              <a:rPr lang="ru-RU" sz="1500" b="1" dirty="0">
                <a:solidFill>
                  <a:srgbClr val="000000"/>
                </a:solidFill>
                <a:latin typeface="Roboto"/>
              </a:rPr>
              <a:t>.</a:t>
            </a:r>
          </a:p>
          <a:p>
            <a:endParaRPr lang="uk-UA"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780928"/>
            <a:ext cx="679194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493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normAutofit fontScale="85000" lnSpcReduction="20000"/>
          </a:bodyPr>
          <a:lstStyle/>
          <a:p>
            <a:pPr marL="0" indent="0">
              <a:buNone/>
            </a:pPr>
            <a:r>
              <a:rPr lang="ru-RU" b="1" i="1" dirty="0" smtClean="0">
                <a:solidFill>
                  <a:srgbClr val="4682B4"/>
                </a:solidFill>
                <a:effectLst/>
                <a:latin typeface="Roboto"/>
              </a:rPr>
              <a:t>Мета</a:t>
            </a:r>
            <a:r>
              <a:rPr lang="ru-RU" b="1" i="0" dirty="0" smtClean="0">
                <a:solidFill>
                  <a:srgbClr val="000000"/>
                </a:solidFill>
                <a:effectLst/>
                <a:latin typeface="Roboto"/>
              </a:rPr>
              <a:t>: </a:t>
            </a:r>
            <a:r>
              <a:rPr lang="ru-RU" b="1" i="0" dirty="0" err="1" smtClean="0">
                <a:solidFill>
                  <a:srgbClr val="000000"/>
                </a:solidFill>
                <a:effectLst/>
                <a:latin typeface="Roboto"/>
              </a:rPr>
              <a:t>актуалізувати</a:t>
            </a:r>
            <a:r>
              <a:rPr lang="ru-RU" b="1" i="0" dirty="0" smtClean="0">
                <a:solidFill>
                  <a:srgbClr val="000000"/>
                </a:solidFill>
                <a:effectLst/>
                <a:latin typeface="Roboto"/>
              </a:rPr>
              <a:t> </a:t>
            </a:r>
            <a:r>
              <a:rPr lang="ru-RU" b="1" i="0" dirty="0" err="1" smtClean="0">
                <a:solidFill>
                  <a:srgbClr val="000000"/>
                </a:solidFill>
                <a:effectLst/>
                <a:latin typeface="Roboto"/>
              </a:rPr>
              <a:t>вміння</a:t>
            </a:r>
            <a:r>
              <a:rPr lang="ru-RU" b="1" i="0" dirty="0" smtClean="0">
                <a:solidFill>
                  <a:srgbClr val="000000"/>
                </a:solidFill>
                <a:effectLst/>
                <a:latin typeface="Roboto"/>
              </a:rPr>
              <a:t> </a:t>
            </a:r>
            <a:r>
              <a:rPr lang="ru-RU" b="1" i="0" dirty="0" err="1" smtClean="0">
                <a:solidFill>
                  <a:srgbClr val="000000"/>
                </a:solidFill>
                <a:effectLst/>
                <a:latin typeface="Roboto"/>
              </a:rPr>
              <a:t>подавати</a:t>
            </a:r>
            <a:r>
              <a:rPr lang="ru-RU" b="1" i="0" dirty="0" smtClean="0">
                <a:solidFill>
                  <a:srgbClr val="000000"/>
                </a:solidFill>
                <a:effectLst/>
                <a:latin typeface="Roboto"/>
              </a:rPr>
              <a:t> число у </a:t>
            </a:r>
            <a:r>
              <a:rPr lang="ru-RU" b="1" i="0" dirty="0" err="1" smtClean="0">
                <a:solidFill>
                  <a:srgbClr val="000000"/>
                </a:solidFill>
                <a:effectLst/>
                <a:latin typeface="Roboto"/>
              </a:rPr>
              <a:t>вигляді</a:t>
            </a:r>
            <a:r>
              <a:rPr lang="ru-RU" b="1" i="0" dirty="0" smtClean="0">
                <a:solidFill>
                  <a:srgbClr val="000000"/>
                </a:solidFill>
                <a:effectLst/>
                <a:latin typeface="Roboto"/>
              </a:rPr>
              <a:t> </a:t>
            </a:r>
            <a:r>
              <a:rPr lang="ru-RU" b="1" i="0" dirty="0" err="1" smtClean="0">
                <a:solidFill>
                  <a:srgbClr val="000000"/>
                </a:solidFill>
                <a:effectLst/>
                <a:latin typeface="Roboto"/>
              </a:rPr>
              <a:t>суми</a:t>
            </a:r>
            <a:r>
              <a:rPr lang="ru-RU" b="1" i="0" dirty="0" smtClean="0">
                <a:solidFill>
                  <a:srgbClr val="000000"/>
                </a:solidFill>
                <a:effectLst/>
                <a:latin typeface="Roboto"/>
              </a:rPr>
              <a:t> </a:t>
            </a:r>
            <a:r>
              <a:rPr lang="ru-RU" b="1" i="0" dirty="0" err="1" smtClean="0">
                <a:solidFill>
                  <a:srgbClr val="000000"/>
                </a:solidFill>
                <a:effectLst/>
                <a:latin typeface="Roboto"/>
              </a:rPr>
              <a:t>розрядних</a:t>
            </a:r>
            <a:r>
              <a:rPr lang="ru-RU" b="1" i="0" dirty="0" smtClean="0">
                <a:solidFill>
                  <a:srgbClr val="000000"/>
                </a:solidFill>
                <a:effectLst/>
                <a:latin typeface="Roboto"/>
              </a:rPr>
              <a:t> </a:t>
            </a:r>
            <a:r>
              <a:rPr lang="ru-RU" b="1" i="0" dirty="0" err="1" smtClean="0">
                <a:solidFill>
                  <a:srgbClr val="000000"/>
                </a:solidFill>
                <a:effectLst/>
                <a:latin typeface="Roboto"/>
              </a:rPr>
              <a:t>доданків</a:t>
            </a:r>
            <a:r>
              <a:rPr lang="ru-RU" b="1" i="0" dirty="0" smtClean="0">
                <a:solidFill>
                  <a:srgbClr val="000000"/>
                </a:solidFill>
                <a:effectLst/>
                <a:latin typeface="Roboto"/>
              </a:rPr>
              <a:t>, </a:t>
            </a:r>
            <a:r>
              <a:rPr lang="ru-RU" b="1" i="0" dirty="0" err="1" smtClean="0">
                <a:solidFill>
                  <a:srgbClr val="000000"/>
                </a:solidFill>
                <a:effectLst/>
                <a:latin typeface="Roboto"/>
              </a:rPr>
              <a:t>випадки</a:t>
            </a:r>
            <a:r>
              <a:rPr lang="ru-RU" b="1" i="0" dirty="0" smtClean="0">
                <a:solidFill>
                  <a:srgbClr val="000000"/>
                </a:solidFill>
                <a:effectLst/>
                <a:latin typeface="Roboto"/>
              </a:rPr>
              <a:t> </a:t>
            </a:r>
            <a:r>
              <a:rPr lang="ru-RU" b="1" i="0" dirty="0" err="1" smtClean="0">
                <a:solidFill>
                  <a:srgbClr val="000000"/>
                </a:solidFill>
                <a:effectLst/>
                <a:latin typeface="Roboto"/>
              </a:rPr>
              <a:t>додавання</a:t>
            </a:r>
            <a:r>
              <a:rPr lang="ru-RU" b="1" i="0" dirty="0" smtClean="0">
                <a:solidFill>
                  <a:srgbClr val="000000"/>
                </a:solidFill>
                <a:effectLst/>
                <a:latin typeface="Roboto"/>
              </a:rPr>
              <a:t> й </a:t>
            </a:r>
            <a:r>
              <a:rPr lang="ru-RU" b="1" i="0" dirty="0" err="1" smtClean="0">
                <a:solidFill>
                  <a:srgbClr val="000000"/>
                </a:solidFill>
                <a:effectLst/>
                <a:latin typeface="Roboto"/>
              </a:rPr>
              <a:t>віднімання</a:t>
            </a:r>
            <a:r>
              <a:rPr lang="ru-RU" b="1" i="0" dirty="0" smtClean="0">
                <a:solidFill>
                  <a:srgbClr val="000000"/>
                </a:solidFill>
                <a:effectLst/>
                <a:latin typeface="Roboto"/>
              </a:rPr>
              <a:t> </a:t>
            </a:r>
            <a:r>
              <a:rPr lang="ru-RU" b="1" i="0" dirty="0" err="1" smtClean="0">
                <a:solidFill>
                  <a:srgbClr val="000000"/>
                </a:solidFill>
                <a:effectLst/>
                <a:latin typeface="Roboto"/>
              </a:rPr>
              <a:t>одноцифрового</a:t>
            </a:r>
            <a:r>
              <a:rPr lang="ru-RU" b="1" i="0" dirty="0" smtClean="0">
                <a:solidFill>
                  <a:srgbClr val="000000"/>
                </a:solidFill>
                <a:effectLst/>
                <a:latin typeface="Roboto"/>
              </a:rPr>
              <a:t> числа та круглого числа; </a:t>
            </a:r>
            <a:r>
              <a:rPr lang="ru-RU" b="1" i="0" dirty="0" err="1" smtClean="0">
                <a:solidFill>
                  <a:srgbClr val="000000"/>
                </a:solidFill>
                <a:effectLst/>
                <a:latin typeface="Roboto"/>
              </a:rPr>
              <a:t>узагальнити</a:t>
            </a:r>
            <a:r>
              <a:rPr lang="ru-RU" b="1" i="0" dirty="0" smtClean="0">
                <a:solidFill>
                  <a:srgbClr val="000000"/>
                </a:solidFill>
                <a:effectLst/>
                <a:latin typeface="Roboto"/>
              </a:rPr>
              <a:t> </a:t>
            </a:r>
            <a:r>
              <a:rPr lang="ru-RU" b="1" i="0" dirty="0" err="1" smtClean="0">
                <a:solidFill>
                  <a:srgbClr val="000000"/>
                </a:solidFill>
                <a:effectLst/>
                <a:latin typeface="Roboto"/>
              </a:rPr>
              <a:t>розуміння</a:t>
            </a:r>
            <a:r>
              <a:rPr lang="ru-RU" b="1" i="0" dirty="0" smtClean="0">
                <a:solidFill>
                  <a:srgbClr val="000000"/>
                </a:solidFill>
                <a:effectLst/>
                <a:latin typeface="Roboto"/>
              </a:rPr>
              <a:t> </a:t>
            </a:r>
            <a:r>
              <a:rPr lang="ru-RU" b="1" i="0" dirty="0" err="1" smtClean="0">
                <a:solidFill>
                  <a:srgbClr val="000000"/>
                </a:solidFill>
                <a:effectLst/>
                <a:latin typeface="Roboto"/>
              </a:rPr>
              <a:t>прийому</a:t>
            </a:r>
            <a:r>
              <a:rPr lang="ru-RU" b="1" i="0" dirty="0" smtClean="0">
                <a:solidFill>
                  <a:srgbClr val="000000"/>
                </a:solidFill>
                <a:effectLst/>
                <a:latin typeface="Roboto"/>
              </a:rPr>
              <a:t> </a:t>
            </a:r>
            <a:r>
              <a:rPr lang="ru-RU" b="1" i="0" dirty="0" err="1" smtClean="0">
                <a:solidFill>
                  <a:srgbClr val="000000"/>
                </a:solidFill>
                <a:effectLst/>
                <a:latin typeface="Roboto"/>
              </a:rPr>
              <a:t>порозрядного</a:t>
            </a:r>
            <a:r>
              <a:rPr lang="ru-RU" b="1" i="0" dirty="0" smtClean="0">
                <a:solidFill>
                  <a:srgbClr val="000000"/>
                </a:solidFill>
                <a:effectLst/>
                <a:latin typeface="Roboto"/>
              </a:rPr>
              <a:t> </a:t>
            </a:r>
            <a:r>
              <a:rPr lang="ru-RU" b="1" i="0" dirty="0" err="1" smtClean="0">
                <a:solidFill>
                  <a:srgbClr val="000000"/>
                </a:solidFill>
                <a:effectLst/>
                <a:latin typeface="Roboto"/>
              </a:rPr>
              <a:t>додавання</a:t>
            </a:r>
            <a:r>
              <a:rPr lang="ru-RU" b="1" i="0" dirty="0" smtClean="0">
                <a:solidFill>
                  <a:srgbClr val="000000"/>
                </a:solidFill>
                <a:effectLst/>
                <a:latin typeface="Roboto"/>
              </a:rPr>
              <a:t> й </a:t>
            </a:r>
            <a:r>
              <a:rPr lang="ru-RU" b="1" i="0" dirty="0" err="1" smtClean="0">
                <a:solidFill>
                  <a:srgbClr val="000000"/>
                </a:solidFill>
                <a:effectLst/>
                <a:latin typeface="Roboto"/>
              </a:rPr>
              <a:t>віднімання</a:t>
            </a:r>
            <a:r>
              <a:rPr lang="ru-RU" b="1" i="0" dirty="0" smtClean="0">
                <a:solidFill>
                  <a:srgbClr val="000000"/>
                </a:solidFill>
                <a:effectLst/>
                <a:latin typeface="Roboto"/>
              </a:rPr>
              <a:t> </a:t>
            </a:r>
            <a:r>
              <a:rPr lang="ru-RU" b="1" i="0" dirty="0" err="1" smtClean="0">
                <a:solidFill>
                  <a:srgbClr val="000000"/>
                </a:solidFill>
                <a:effectLst/>
                <a:latin typeface="Roboto"/>
              </a:rPr>
              <a:t>двоцифрових</a:t>
            </a:r>
            <a:r>
              <a:rPr lang="ru-RU" b="1" i="0" dirty="0" smtClean="0">
                <a:solidFill>
                  <a:srgbClr val="000000"/>
                </a:solidFill>
                <a:effectLst/>
                <a:latin typeface="Roboto"/>
              </a:rPr>
              <a:t> чисел; </a:t>
            </a:r>
            <a:r>
              <a:rPr lang="ru-RU" b="1" i="0" dirty="0" err="1" smtClean="0">
                <a:solidFill>
                  <a:srgbClr val="000000"/>
                </a:solidFill>
                <a:effectLst/>
                <a:latin typeface="Roboto"/>
              </a:rPr>
              <a:t>формувати</a:t>
            </a:r>
            <a:r>
              <a:rPr lang="ru-RU" b="1" i="0" dirty="0" smtClean="0">
                <a:solidFill>
                  <a:srgbClr val="000000"/>
                </a:solidFill>
                <a:effectLst/>
                <a:latin typeface="Roboto"/>
              </a:rPr>
              <a:t> </a:t>
            </a:r>
            <a:r>
              <a:rPr lang="ru-RU" b="1" i="0" dirty="0" err="1" smtClean="0">
                <a:solidFill>
                  <a:srgbClr val="000000"/>
                </a:solidFill>
                <a:effectLst/>
                <a:latin typeface="Roboto"/>
              </a:rPr>
              <a:t>вміння</a:t>
            </a:r>
            <a:r>
              <a:rPr lang="ru-RU" b="1" i="0" dirty="0" smtClean="0">
                <a:solidFill>
                  <a:srgbClr val="000000"/>
                </a:solidFill>
                <a:effectLst/>
                <a:latin typeface="Roboto"/>
              </a:rPr>
              <a:t> </a:t>
            </a:r>
            <a:r>
              <a:rPr lang="ru-RU" b="1" i="0" dirty="0" err="1" smtClean="0">
                <a:solidFill>
                  <a:srgbClr val="000000"/>
                </a:solidFill>
                <a:effectLst/>
                <a:latin typeface="Roboto"/>
              </a:rPr>
              <a:t>розв'язувати</a:t>
            </a:r>
            <a:r>
              <a:rPr lang="ru-RU" b="1" i="0" dirty="0" smtClean="0">
                <a:solidFill>
                  <a:srgbClr val="000000"/>
                </a:solidFill>
                <a:effectLst/>
                <a:latin typeface="Roboto"/>
              </a:rPr>
              <a:t> </a:t>
            </a:r>
            <a:r>
              <a:rPr lang="ru-RU" b="1" i="0" dirty="0" err="1" smtClean="0">
                <a:solidFill>
                  <a:srgbClr val="000000"/>
                </a:solidFill>
                <a:effectLst/>
                <a:latin typeface="Roboto"/>
              </a:rPr>
              <a:t>задачі</a:t>
            </a:r>
            <a:r>
              <a:rPr lang="ru-RU" b="1" i="0" dirty="0" smtClean="0">
                <a:solidFill>
                  <a:srgbClr val="000000"/>
                </a:solidFill>
                <a:effectLst/>
                <a:latin typeface="Roboto"/>
              </a:rPr>
              <a:t>; </a:t>
            </a:r>
            <a:r>
              <a:rPr lang="ru-RU" b="1" i="0" dirty="0" err="1" smtClean="0">
                <a:solidFill>
                  <a:srgbClr val="000000"/>
                </a:solidFill>
                <a:effectLst/>
                <a:latin typeface="Roboto"/>
              </a:rPr>
              <a:t>розвивати</a:t>
            </a:r>
            <a:r>
              <a:rPr lang="ru-RU" b="1" i="0" dirty="0" smtClean="0">
                <a:solidFill>
                  <a:srgbClr val="000000"/>
                </a:solidFill>
                <a:effectLst/>
                <a:latin typeface="Roboto"/>
              </a:rPr>
              <a:t> </a:t>
            </a:r>
            <a:r>
              <a:rPr lang="ru-RU" b="1" i="0" dirty="0" err="1" smtClean="0">
                <a:solidFill>
                  <a:srgbClr val="000000"/>
                </a:solidFill>
                <a:effectLst/>
                <a:latin typeface="Roboto"/>
              </a:rPr>
              <a:t>логічне</a:t>
            </a:r>
            <a:r>
              <a:rPr lang="ru-RU" b="1" i="0" dirty="0" smtClean="0">
                <a:solidFill>
                  <a:srgbClr val="000000"/>
                </a:solidFill>
                <a:effectLst/>
                <a:latin typeface="Roboto"/>
              </a:rPr>
              <a:t> </a:t>
            </a:r>
            <a:r>
              <a:rPr lang="ru-RU" b="1" i="0" dirty="0" err="1" smtClean="0">
                <a:solidFill>
                  <a:srgbClr val="000000"/>
                </a:solidFill>
                <a:effectLst/>
                <a:latin typeface="Roboto"/>
              </a:rPr>
              <a:t>мислення</a:t>
            </a:r>
            <a:r>
              <a:rPr lang="ru-RU" b="1" i="0" dirty="0" smtClean="0">
                <a:solidFill>
                  <a:srgbClr val="000000"/>
                </a:solidFill>
                <a:effectLst/>
                <a:latin typeface="Roboto"/>
              </a:rPr>
              <a:t>; </a:t>
            </a:r>
            <a:r>
              <a:rPr lang="ru-RU" b="1" i="0" dirty="0" err="1" smtClean="0">
                <a:solidFill>
                  <a:srgbClr val="000000"/>
                </a:solidFill>
                <a:effectLst/>
                <a:latin typeface="Roboto"/>
              </a:rPr>
              <a:t>поповнювати</a:t>
            </a:r>
            <a:r>
              <a:rPr lang="ru-RU" b="1" i="0" dirty="0" smtClean="0">
                <a:solidFill>
                  <a:srgbClr val="000000"/>
                </a:solidFill>
                <a:effectLst/>
                <a:latin typeface="Roboto"/>
              </a:rPr>
              <a:t> </a:t>
            </a:r>
            <a:r>
              <a:rPr lang="ru-RU" b="1" i="0" dirty="0" err="1" smtClean="0">
                <a:solidFill>
                  <a:srgbClr val="000000"/>
                </a:solidFill>
                <a:effectLst/>
                <a:latin typeface="Roboto"/>
              </a:rPr>
              <a:t>словниковий</a:t>
            </a:r>
            <a:r>
              <a:rPr lang="ru-RU" b="1" i="0" dirty="0" smtClean="0">
                <a:solidFill>
                  <a:srgbClr val="000000"/>
                </a:solidFill>
                <a:effectLst/>
                <a:latin typeface="Roboto"/>
              </a:rPr>
              <a:t> запас </a:t>
            </a:r>
            <a:r>
              <a:rPr lang="ru-RU" b="1" i="0" dirty="0" err="1" smtClean="0">
                <a:solidFill>
                  <a:srgbClr val="000000"/>
                </a:solidFill>
                <a:effectLst/>
                <a:latin typeface="Roboto"/>
              </a:rPr>
              <a:t>учнів</a:t>
            </a:r>
            <a:r>
              <a:rPr lang="ru-RU" b="1" i="0" dirty="0" smtClean="0">
                <a:solidFill>
                  <a:srgbClr val="000000"/>
                </a:solidFill>
                <a:effectLst/>
                <a:latin typeface="Roboto"/>
              </a:rPr>
              <a:t>; </a:t>
            </a:r>
            <a:r>
              <a:rPr lang="ru-RU" b="1" i="0" dirty="0" err="1" smtClean="0">
                <a:solidFill>
                  <a:srgbClr val="000000"/>
                </a:solidFill>
                <a:effectLst/>
                <a:latin typeface="Roboto"/>
              </a:rPr>
              <a:t>стимулювати</a:t>
            </a:r>
            <a:r>
              <a:rPr lang="ru-RU" b="1" i="0" dirty="0" smtClean="0">
                <a:solidFill>
                  <a:srgbClr val="000000"/>
                </a:solidFill>
                <a:effectLst/>
                <a:latin typeface="Roboto"/>
              </a:rPr>
              <a:t> </a:t>
            </a:r>
            <a:r>
              <a:rPr lang="ru-RU" b="1" i="0" dirty="0" err="1" smtClean="0">
                <a:solidFill>
                  <a:srgbClr val="000000"/>
                </a:solidFill>
                <a:effectLst/>
                <a:latin typeface="Roboto"/>
              </a:rPr>
              <a:t>інтерес</a:t>
            </a:r>
            <a:r>
              <a:rPr lang="ru-RU" b="1" i="0" dirty="0" smtClean="0">
                <a:solidFill>
                  <a:srgbClr val="000000"/>
                </a:solidFill>
                <a:effectLst/>
                <a:latin typeface="Roboto"/>
              </a:rPr>
              <a:t> до </a:t>
            </a:r>
            <a:r>
              <a:rPr lang="ru-RU" b="1" i="0" dirty="0" err="1" smtClean="0">
                <a:solidFill>
                  <a:srgbClr val="000000"/>
                </a:solidFill>
                <a:effectLst/>
                <a:latin typeface="Roboto"/>
              </a:rPr>
              <a:t>вивчення</a:t>
            </a:r>
            <a:r>
              <a:rPr lang="ru-RU" b="1" i="0" dirty="0" smtClean="0">
                <a:solidFill>
                  <a:srgbClr val="000000"/>
                </a:solidFill>
                <a:effectLst/>
                <a:latin typeface="Roboto"/>
              </a:rPr>
              <a:t> математики.</a:t>
            </a:r>
          </a:p>
          <a:p>
            <a:pPr marL="0" indent="0">
              <a:buNone/>
            </a:pPr>
            <a:r>
              <a:rPr lang="ru-RU" b="1" i="1" dirty="0" err="1" smtClean="0">
                <a:solidFill>
                  <a:srgbClr val="4682B4"/>
                </a:solidFill>
                <a:effectLst/>
                <a:latin typeface="Roboto"/>
              </a:rPr>
              <a:t>Обладнання</a:t>
            </a:r>
            <a:r>
              <a:rPr lang="ru-RU" b="1" i="0" dirty="0" smtClean="0">
                <a:solidFill>
                  <a:srgbClr val="000000"/>
                </a:solidFill>
                <a:effectLst/>
                <a:latin typeface="Roboto"/>
              </a:rPr>
              <a:t>: конструктор LEGO, </a:t>
            </a:r>
            <a:r>
              <a:rPr lang="ru-RU" b="1" i="0" dirty="0" err="1" smtClean="0">
                <a:solidFill>
                  <a:srgbClr val="000000"/>
                </a:solidFill>
                <a:effectLst/>
                <a:latin typeface="Roboto"/>
              </a:rPr>
              <a:t>ілюстративний</a:t>
            </a:r>
            <a:r>
              <a:rPr lang="ru-RU" b="1" i="0" dirty="0" smtClean="0">
                <a:solidFill>
                  <a:srgbClr val="000000"/>
                </a:solidFill>
                <a:effectLst/>
                <a:latin typeface="Roboto"/>
              </a:rPr>
              <a:t> та </a:t>
            </a:r>
            <a:r>
              <a:rPr lang="ru-RU" b="1" i="0" dirty="0" err="1" smtClean="0">
                <a:solidFill>
                  <a:srgbClr val="000000"/>
                </a:solidFill>
                <a:effectLst/>
                <a:latin typeface="Roboto"/>
              </a:rPr>
              <a:t>роздавальний</a:t>
            </a:r>
            <a:r>
              <a:rPr lang="ru-RU" b="1" i="0" dirty="0" smtClean="0">
                <a:solidFill>
                  <a:srgbClr val="000000"/>
                </a:solidFill>
                <a:effectLst/>
                <a:latin typeface="Roboto"/>
              </a:rPr>
              <a:t> </a:t>
            </a:r>
            <a:r>
              <a:rPr lang="ru-RU" b="1" i="0" dirty="0" err="1" smtClean="0">
                <a:solidFill>
                  <a:srgbClr val="000000"/>
                </a:solidFill>
                <a:effectLst/>
                <a:latin typeface="Roboto"/>
              </a:rPr>
              <a:t>матеріал</a:t>
            </a:r>
            <a:r>
              <a:rPr lang="ru-RU" b="1" i="0" dirty="0" smtClean="0">
                <a:solidFill>
                  <a:srgbClr val="000000"/>
                </a:solidFill>
                <a:effectLst/>
                <a:latin typeface="Roboto"/>
              </a:rPr>
              <a:t>.</a:t>
            </a:r>
          </a:p>
          <a:p>
            <a:pPr marL="0" indent="0">
              <a:buNone/>
            </a:pPr>
            <a:r>
              <a:rPr lang="ru-RU" b="1" i="1" dirty="0" smtClean="0">
                <a:solidFill>
                  <a:srgbClr val="4682B4"/>
                </a:solidFill>
                <a:effectLst/>
                <a:latin typeface="Roboto"/>
              </a:rPr>
              <a:t>Тип уроку</a:t>
            </a:r>
            <a:r>
              <a:rPr lang="ru-RU" b="1" i="0" dirty="0" smtClean="0">
                <a:solidFill>
                  <a:srgbClr val="000000"/>
                </a:solidFill>
                <a:effectLst/>
                <a:latin typeface="Roboto"/>
              </a:rPr>
              <a:t>: </a:t>
            </a:r>
            <a:r>
              <a:rPr lang="ru-RU" b="1" i="0" dirty="0" err="1" smtClean="0">
                <a:solidFill>
                  <a:srgbClr val="000000"/>
                </a:solidFill>
                <a:effectLst/>
                <a:latin typeface="Roboto"/>
              </a:rPr>
              <a:t>комбінований</a:t>
            </a:r>
            <a:r>
              <a:rPr lang="ru-RU" b="1" i="0" dirty="0" smtClean="0">
                <a:solidFill>
                  <a:srgbClr val="000000"/>
                </a:solidFill>
                <a:effectLst/>
                <a:latin typeface="Roboto"/>
              </a:rPr>
              <a:t> урок.</a:t>
            </a:r>
          </a:p>
          <a:p>
            <a:pPr marL="0" indent="0">
              <a:buNone/>
            </a:pPr>
            <a:r>
              <a:rPr lang="ru-RU" b="1" i="1" dirty="0" smtClean="0">
                <a:solidFill>
                  <a:srgbClr val="4682B4"/>
                </a:solidFill>
                <a:effectLst/>
                <a:latin typeface="Roboto"/>
              </a:rPr>
              <a:t>Форма </a:t>
            </a:r>
            <a:r>
              <a:rPr lang="ru-RU" b="1" i="1" dirty="0" err="1" smtClean="0">
                <a:solidFill>
                  <a:srgbClr val="4682B4"/>
                </a:solidFill>
                <a:effectLst/>
                <a:latin typeface="Roboto"/>
              </a:rPr>
              <a:t>проведення</a:t>
            </a:r>
            <a:r>
              <a:rPr lang="ru-RU" b="1" i="0" dirty="0" smtClean="0">
                <a:solidFill>
                  <a:srgbClr val="000000"/>
                </a:solidFill>
                <a:effectLst/>
                <a:latin typeface="Roboto"/>
              </a:rPr>
              <a:t>: урок-</a:t>
            </a:r>
            <a:r>
              <a:rPr lang="ru-RU" b="1" i="0" dirty="0" err="1" smtClean="0">
                <a:solidFill>
                  <a:srgbClr val="000000"/>
                </a:solidFill>
                <a:effectLst/>
                <a:latin typeface="Roboto"/>
              </a:rPr>
              <a:t>казка</a:t>
            </a:r>
            <a:r>
              <a:rPr lang="ru-RU" b="1" i="0" dirty="0" smtClean="0">
                <a:solidFill>
                  <a:srgbClr val="000000"/>
                </a:solidFill>
                <a:effectLst/>
                <a:latin typeface="Roboto"/>
              </a:rPr>
              <a:t>.</a:t>
            </a:r>
          </a:p>
          <a:p>
            <a:pPr marL="0" indent="0">
              <a:buNone/>
            </a:pPr>
            <a:r>
              <a:rPr lang="ru-RU" b="1" i="1" dirty="0" err="1" smtClean="0">
                <a:solidFill>
                  <a:srgbClr val="4682B4"/>
                </a:solidFill>
                <a:effectLst/>
                <a:latin typeface="Roboto"/>
              </a:rPr>
              <a:t>Освітні</a:t>
            </a:r>
            <a:r>
              <a:rPr lang="ru-RU" b="1" i="1" dirty="0" smtClean="0">
                <a:solidFill>
                  <a:srgbClr val="4682B4"/>
                </a:solidFill>
                <a:effectLst/>
                <a:latin typeface="Roboto"/>
              </a:rPr>
              <a:t> </a:t>
            </a:r>
            <a:r>
              <a:rPr lang="ru-RU" b="1" i="1" dirty="0" err="1" smtClean="0">
                <a:solidFill>
                  <a:srgbClr val="4682B4"/>
                </a:solidFill>
                <a:effectLst/>
                <a:latin typeface="Roboto"/>
              </a:rPr>
              <a:t>галузі</a:t>
            </a:r>
            <a:r>
              <a:rPr lang="ru-RU" b="1" i="0" dirty="0" smtClean="0">
                <a:solidFill>
                  <a:srgbClr val="000000"/>
                </a:solidFill>
                <a:effectLst/>
                <a:latin typeface="Roboto"/>
              </a:rPr>
              <a:t>: </a:t>
            </a:r>
            <a:r>
              <a:rPr lang="ru-RU" b="1" i="0" dirty="0" err="1" smtClean="0">
                <a:solidFill>
                  <a:srgbClr val="000000"/>
                </a:solidFill>
                <a:effectLst/>
                <a:latin typeface="Roboto"/>
              </a:rPr>
              <a:t>математична</a:t>
            </a:r>
            <a:r>
              <a:rPr lang="ru-RU" b="1" i="0" dirty="0" smtClean="0">
                <a:solidFill>
                  <a:srgbClr val="000000"/>
                </a:solidFill>
                <a:effectLst/>
                <a:latin typeface="Roboto"/>
              </a:rPr>
              <a:t>, </a:t>
            </a:r>
            <a:r>
              <a:rPr lang="ru-RU" b="1" i="0" dirty="0" err="1" smtClean="0">
                <a:solidFill>
                  <a:srgbClr val="000000"/>
                </a:solidFill>
                <a:effectLst/>
                <a:latin typeface="Roboto"/>
              </a:rPr>
              <a:t>мовно-літературна</a:t>
            </a:r>
            <a:r>
              <a:rPr lang="ru-RU" b="1" i="0" dirty="0" smtClean="0">
                <a:solidFill>
                  <a:srgbClr val="000000"/>
                </a:solidFill>
                <a:effectLst/>
                <a:latin typeface="Roboto"/>
              </a:rPr>
              <a:t>.</a:t>
            </a:r>
          </a:p>
          <a:p>
            <a:endParaRPr lang="uk-UA" dirty="0"/>
          </a:p>
        </p:txBody>
      </p:sp>
    </p:spTree>
    <p:extLst>
      <p:ext uri="{BB962C8B-B14F-4D97-AF65-F5344CB8AC3E}">
        <p14:creationId xmlns:p14="http://schemas.microsoft.com/office/powerpoint/2010/main" val="4257866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a:bodyPr>
          <a:lstStyle/>
          <a:p>
            <a:r>
              <a:rPr lang="uk-UA" sz="3600" b="1" i="0" dirty="0" smtClean="0">
                <a:solidFill>
                  <a:srgbClr val="4682B4"/>
                </a:solidFill>
                <a:effectLst/>
                <a:latin typeface="Roboto"/>
              </a:rPr>
              <a:t>Організація класу</a:t>
            </a:r>
            <a:endParaRPr lang="uk-UA" sz="3600" dirty="0"/>
          </a:p>
        </p:txBody>
      </p:sp>
      <p:sp>
        <p:nvSpPr>
          <p:cNvPr id="3" name="Объект 2"/>
          <p:cNvSpPr>
            <a:spLocks noGrp="1"/>
          </p:cNvSpPr>
          <p:nvPr>
            <p:ph idx="1"/>
          </p:nvPr>
        </p:nvSpPr>
        <p:spPr/>
        <p:txBody>
          <a:bodyPr/>
          <a:lstStyle/>
          <a:p>
            <a:pPr marL="0" indent="0" algn="just">
              <a:buNone/>
            </a:pPr>
            <a:r>
              <a:rPr lang="ru-RU" b="1" i="0" dirty="0" smtClean="0">
                <a:solidFill>
                  <a:srgbClr val="000000"/>
                </a:solidFill>
                <a:effectLst/>
                <a:latin typeface="Roboto"/>
              </a:rPr>
              <a:t>Ось і </a:t>
            </a:r>
            <a:r>
              <a:rPr lang="ru-RU" b="1" i="0" dirty="0" err="1" smtClean="0">
                <a:solidFill>
                  <a:srgbClr val="000000"/>
                </a:solidFill>
                <a:effectLst/>
                <a:latin typeface="Roboto"/>
              </a:rPr>
              <a:t>дзвоник</a:t>
            </a:r>
            <a:r>
              <a:rPr lang="ru-RU" b="1" i="0" dirty="0" smtClean="0">
                <a:solidFill>
                  <a:srgbClr val="000000"/>
                </a:solidFill>
                <a:effectLst/>
                <a:latin typeface="Roboto"/>
              </a:rPr>
              <a:t> </a:t>
            </a:r>
            <a:r>
              <a:rPr lang="ru-RU" b="1" i="0" dirty="0" err="1" smtClean="0">
                <a:solidFill>
                  <a:srgbClr val="000000"/>
                </a:solidFill>
                <a:effectLst/>
                <a:latin typeface="Roboto"/>
              </a:rPr>
              <a:t>пролунав</a:t>
            </a:r>
            <a:r>
              <a:rPr lang="ru-RU" b="1" i="0" dirty="0" smtClean="0">
                <a:solidFill>
                  <a:srgbClr val="000000"/>
                </a:solidFill>
                <a:effectLst/>
                <a:latin typeface="Roboto"/>
              </a:rPr>
              <a:t>,</a:t>
            </a:r>
          </a:p>
          <a:p>
            <a:pPr marL="0" indent="0" algn="just">
              <a:buNone/>
            </a:pPr>
            <a:r>
              <a:rPr lang="ru-RU" b="1" i="0" dirty="0" smtClean="0">
                <a:solidFill>
                  <a:srgbClr val="000000"/>
                </a:solidFill>
                <a:effectLst/>
                <a:latin typeface="Roboto"/>
              </a:rPr>
              <a:t>Для </a:t>
            </a:r>
            <a:r>
              <a:rPr lang="ru-RU" b="1" i="0" dirty="0" err="1" smtClean="0">
                <a:solidFill>
                  <a:srgbClr val="000000"/>
                </a:solidFill>
                <a:effectLst/>
                <a:latin typeface="Roboto"/>
              </a:rPr>
              <a:t>навчання</a:t>
            </a:r>
            <a:r>
              <a:rPr lang="ru-RU" b="1" i="0" dirty="0" smtClean="0">
                <a:solidFill>
                  <a:srgbClr val="000000"/>
                </a:solidFill>
                <a:effectLst/>
                <a:latin typeface="Roboto"/>
              </a:rPr>
              <a:t> час настав</a:t>
            </a:r>
          </a:p>
          <a:p>
            <a:pPr marL="0" indent="0" algn="just">
              <a:buNone/>
            </a:pPr>
            <a:r>
              <a:rPr lang="ru-RU" b="1" i="0" dirty="0" err="1" smtClean="0">
                <a:solidFill>
                  <a:srgbClr val="000000"/>
                </a:solidFill>
                <a:effectLst/>
                <a:latin typeface="Roboto"/>
              </a:rPr>
              <a:t>Дітки</a:t>
            </a:r>
            <a:r>
              <a:rPr lang="ru-RU" b="1" i="0" dirty="0" smtClean="0">
                <a:solidFill>
                  <a:srgbClr val="000000"/>
                </a:solidFill>
                <a:effectLst/>
                <a:latin typeface="Roboto"/>
              </a:rPr>
              <a:t>, сядьте </a:t>
            </a:r>
            <a:r>
              <a:rPr lang="ru-RU" b="1" i="0" dirty="0" err="1" smtClean="0">
                <a:solidFill>
                  <a:srgbClr val="000000"/>
                </a:solidFill>
                <a:effectLst/>
                <a:latin typeface="Roboto"/>
              </a:rPr>
              <a:t>всі</a:t>
            </a:r>
            <a:r>
              <a:rPr lang="ru-RU" b="1" i="0" dirty="0" smtClean="0">
                <a:solidFill>
                  <a:srgbClr val="000000"/>
                </a:solidFill>
                <a:effectLst/>
                <a:latin typeface="Roboto"/>
              </a:rPr>
              <a:t> </a:t>
            </a:r>
            <a:r>
              <a:rPr lang="ru-RU" b="1" i="0" dirty="0" err="1" smtClean="0">
                <a:solidFill>
                  <a:srgbClr val="000000"/>
                </a:solidFill>
                <a:effectLst/>
                <a:latin typeface="Roboto"/>
              </a:rPr>
              <a:t>зручненько</a:t>
            </a:r>
            <a:r>
              <a:rPr lang="ru-RU" b="1" i="0" dirty="0" smtClean="0">
                <a:solidFill>
                  <a:srgbClr val="000000"/>
                </a:solidFill>
                <a:effectLst/>
                <a:latin typeface="Roboto"/>
              </a:rPr>
              <a:t>,</a:t>
            </a:r>
          </a:p>
          <a:p>
            <a:pPr marL="0" indent="0" algn="just">
              <a:buNone/>
            </a:pPr>
            <a:r>
              <a:rPr lang="ru-RU" b="1" i="0" dirty="0" smtClean="0">
                <a:solidFill>
                  <a:srgbClr val="000000"/>
                </a:solidFill>
                <a:effectLst/>
                <a:latin typeface="Roboto"/>
              </a:rPr>
              <a:t>Ручки </a:t>
            </a:r>
            <a:r>
              <a:rPr lang="ru-RU" b="1" i="0" dirty="0" err="1" smtClean="0">
                <a:solidFill>
                  <a:srgbClr val="000000"/>
                </a:solidFill>
                <a:effectLst/>
                <a:latin typeface="Roboto"/>
              </a:rPr>
              <a:t>покладіть</a:t>
            </a:r>
            <a:r>
              <a:rPr lang="ru-RU" b="1" i="0" dirty="0" smtClean="0">
                <a:solidFill>
                  <a:srgbClr val="000000"/>
                </a:solidFill>
                <a:effectLst/>
                <a:latin typeface="Roboto"/>
              </a:rPr>
              <a:t> </a:t>
            </a:r>
            <a:r>
              <a:rPr lang="ru-RU" b="1" i="0" dirty="0" err="1" smtClean="0">
                <a:solidFill>
                  <a:srgbClr val="000000"/>
                </a:solidFill>
                <a:effectLst/>
                <a:latin typeface="Roboto"/>
              </a:rPr>
              <a:t>гарненько</a:t>
            </a:r>
            <a:r>
              <a:rPr lang="ru-RU" b="1" i="0" dirty="0" smtClean="0">
                <a:solidFill>
                  <a:srgbClr val="000000"/>
                </a:solidFill>
                <a:effectLst/>
                <a:latin typeface="Roboto"/>
              </a:rPr>
              <a:t>,</a:t>
            </a:r>
          </a:p>
          <a:p>
            <a:pPr marL="0" indent="0" algn="just">
              <a:buNone/>
            </a:pPr>
            <a:r>
              <a:rPr lang="ru-RU" b="1" i="0" dirty="0" err="1" smtClean="0">
                <a:solidFill>
                  <a:srgbClr val="000000"/>
                </a:solidFill>
                <a:effectLst/>
                <a:latin typeface="Roboto"/>
              </a:rPr>
              <a:t>Бо</a:t>
            </a:r>
            <a:r>
              <a:rPr lang="ru-RU" b="1" i="0" dirty="0" smtClean="0">
                <a:solidFill>
                  <a:srgbClr val="000000"/>
                </a:solidFill>
                <a:effectLst/>
                <a:latin typeface="Roboto"/>
              </a:rPr>
              <a:t> урок у нас </a:t>
            </a:r>
            <a:r>
              <a:rPr lang="ru-RU" b="1" i="0" dirty="0" err="1" smtClean="0">
                <a:solidFill>
                  <a:srgbClr val="000000"/>
                </a:solidFill>
                <a:effectLst/>
                <a:latin typeface="Roboto"/>
              </a:rPr>
              <a:t>незвичний</a:t>
            </a:r>
            <a:r>
              <a:rPr lang="ru-RU" b="1" i="0" dirty="0" smtClean="0">
                <a:solidFill>
                  <a:srgbClr val="000000"/>
                </a:solidFill>
                <a:effectLst/>
                <a:latin typeface="Roboto"/>
              </a:rPr>
              <a:t>,</a:t>
            </a:r>
          </a:p>
          <a:p>
            <a:pPr marL="0" indent="0" algn="just">
              <a:buNone/>
            </a:pPr>
            <a:r>
              <a:rPr lang="ru-RU" b="1" i="0" dirty="0" err="1" smtClean="0">
                <a:solidFill>
                  <a:srgbClr val="000000"/>
                </a:solidFill>
                <a:effectLst/>
                <a:latin typeface="Roboto"/>
              </a:rPr>
              <a:t>Чарівний</a:t>
            </a:r>
            <a:r>
              <a:rPr lang="ru-RU" b="1" i="0" dirty="0" smtClean="0">
                <a:solidFill>
                  <a:srgbClr val="000000"/>
                </a:solidFill>
                <a:effectLst/>
                <a:latin typeface="Roboto"/>
              </a:rPr>
              <a:t>, </a:t>
            </a:r>
            <a:r>
              <a:rPr lang="ru-RU" b="1" i="0" dirty="0" err="1" smtClean="0">
                <a:solidFill>
                  <a:srgbClr val="000000"/>
                </a:solidFill>
                <a:effectLst/>
                <a:latin typeface="Roboto"/>
              </a:rPr>
              <a:t>математичний</a:t>
            </a:r>
            <a:r>
              <a:rPr lang="ru-RU" b="1" i="0" dirty="0" smtClean="0">
                <a:solidFill>
                  <a:srgbClr val="000000"/>
                </a:solidFill>
                <a:effectLst/>
                <a:latin typeface="Roboto"/>
              </a:rPr>
              <a:t>!</a:t>
            </a:r>
          </a:p>
          <a:p>
            <a:endParaRPr lang="uk-UA" b="1" dirty="0"/>
          </a:p>
        </p:txBody>
      </p:sp>
    </p:spTree>
    <p:extLst>
      <p:ext uri="{BB962C8B-B14F-4D97-AF65-F5344CB8AC3E}">
        <p14:creationId xmlns:p14="http://schemas.microsoft.com/office/powerpoint/2010/main" val="2847118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Autofit/>
          </a:bodyPr>
          <a:lstStyle/>
          <a:p>
            <a:r>
              <a:rPr lang="ru-RU" sz="3200" b="1" i="0" dirty="0" err="1" smtClean="0">
                <a:solidFill>
                  <a:srgbClr val="4682B4"/>
                </a:solidFill>
                <a:effectLst/>
                <a:latin typeface="Roboto"/>
              </a:rPr>
              <a:t>Перевірка</a:t>
            </a:r>
            <a:r>
              <a:rPr lang="ru-RU" sz="3200" b="1" i="0" dirty="0" smtClean="0">
                <a:solidFill>
                  <a:srgbClr val="4682B4"/>
                </a:solidFill>
                <a:effectLst/>
                <a:latin typeface="Roboto"/>
              </a:rPr>
              <a:t> </a:t>
            </a:r>
            <a:r>
              <a:rPr lang="ru-RU" sz="3200" b="1" i="0" dirty="0" err="1" smtClean="0">
                <a:solidFill>
                  <a:srgbClr val="4682B4"/>
                </a:solidFill>
                <a:effectLst/>
                <a:latin typeface="Roboto"/>
              </a:rPr>
              <a:t>домашнього</a:t>
            </a:r>
            <a:r>
              <a:rPr lang="ru-RU" sz="3200" b="1" i="0" dirty="0" smtClean="0">
                <a:solidFill>
                  <a:srgbClr val="4682B4"/>
                </a:solidFill>
                <a:effectLst/>
                <a:latin typeface="Roboto"/>
              </a:rPr>
              <a:t> </a:t>
            </a:r>
            <a:r>
              <a:rPr lang="ru-RU" sz="3200" b="1" i="0" dirty="0" err="1" smtClean="0">
                <a:solidFill>
                  <a:srgbClr val="4682B4"/>
                </a:solidFill>
                <a:effectLst/>
                <a:latin typeface="Roboto"/>
              </a:rPr>
              <a:t>завдання</a:t>
            </a:r>
            <a:r>
              <a:rPr lang="ru-RU" sz="3200" b="1" i="0" dirty="0" smtClean="0">
                <a:solidFill>
                  <a:srgbClr val="4682B4"/>
                </a:solidFill>
                <a:effectLst/>
                <a:latin typeface="Roboto"/>
              </a:rPr>
              <a:t> </a:t>
            </a:r>
            <a:br>
              <a:rPr lang="ru-RU" sz="3200" b="1" i="0" dirty="0" smtClean="0">
                <a:solidFill>
                  <a:srgbClr val="4682B4"/>
                </a:solidFill>
                <a:effectLst/>
                <a:latin typeface="Roboto"/>
              </a:rPr>
            </a:br>
            <a:r>
              <a:rPr lang="ru-RU" sz="3200" b="1" i="0" dirty="0" smtClean="0">
                <a:solidFill>
                  <a:srgbClr val="4682B4"/>
                </a:solidFill>
                <a:effectLst/>
                <a:latin typeface="Roboto"/>
              </a:rPr>
              <a:t>(с. 15, № 4)</a:t>
            </a:r>
            <a:endParaRPr lang="uk-UA" sz="3200" dirty="0"/>
          </a:p>
        </p:txBody>
      </p:sp>
      <p:sp>
        <p:nvSpPr>
          <p:cNvPr id="3" name="Объект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0" indent="0">
              <a:buNone/>
            </a:pPr>
            <a:r>
              <a:rPr lang="ru-RU" b="1" i="0" dirty="0" smtClean="0">
                <a:solidFill>
                  <a:srgbClr val="000000"/>
                </a:solidFill>
                <a:effectLst/>
                <a:latin typeface="Roboto"/>
              </a:rPr>
              <a:t>— Зачитайте </a:t>
            </a:r>
            <a:r>
              <a:rPr lang="ru-RU" b="1" i="0" dirty="0" err="1" smtClean="0">
                <a:solidFill>
                  <a:srgbClr val="000000"/>
                </a:solidFill>
                <a:effectLst/>
                <a:latin typeface="Roboto"/>
              </a:rPr>
              <a:t>значення</a:t>
            </a:r>
            <a:r>
              <a:rPr lang="ru-RU" b="1" i="0" dirty="0" smtClean="0">
                <a:solidFill>
                  <a:srgbClr val="000000"/>
                </a:solidFill>
                <a:effectLst/>
                <a:latin typeface="Roboto"/>
              </a:rPr>
              <a:t> </a:t>
            </a:r>
            <a:r>
              <a:rPr lang="ru-RU" b="1" i="0" dirty="0" err="1" smtClean="0">
                <a:solidFill>
                  <a:srgbClr val="000000"/>
                </a:solidFill>
                <a:effectLst/>
                <a:latin typeface="Roboto"/>
              </a:rPr>
              <a:t>сум</a:t>
            </a:r>
            <a:r>
              <a:rPr lang="ru-RU" b="1" i="0" dirty="0" smtClean="0">
                <a:solidFill>
                  <a:srgbClr val="000000"/>
                </a:solidFill>
                <a:effectLst/>
                <a:latin typeface="Roboto"/>
              </a:rPr>
              <a:t>. </a:t>
            </a:r>
            <a:r>
              <a:rPr lang="ru-RU" b="1" i="0" dirty="0" err="1" smtClean="0">
                <a:solidFill>
                  <a:srgbClr val="000000"/>
                </a:solidFill>
                <a:effectLst/>
                <a:latin typeface="Roboto"/>
              </a:rPr>
              <a:t>Які</a:t>
            </a:r>
            <a:r>
              <a:rPr lang="ru-RU" b="1" i="0" dirty="0" smtClean="0">
                <a:solidFill>
                  <a:srgbClr val="000000"/>
                </a:solidFill>
                <a:effectLst/>
                <a:latin typeface="Roboto"/>
              </a:rPr>
              <a:t> </a:t>
            </a:r>
            <a:r>
              <a:rPr lang="ru-RU" b="1" i="0" dirty="0" err="1" smtClean="0">
                <a:solidFill>
                  <a:srgbClr val="000000"/>
                </a:solidFill>
                <a:effectLst/>
                <a:latin typeface="Roboto"/>
              </a:rPr>
              <a:t>значення</a:t>
            </a:r>
            <a:r>
              <a:rPr lang="ru-RU" b="1" i="0" dirty="0" smtClean="0">
                <a:solidFill>
                  <a:srgbClr val="000000"/>
                </a:solidFill>
                <a:effectLst/>
                <a:latin typeface="Roboto"/>
              </a:rPr>
              <a:t> </a:t>
            </a:r>
            <a:r>
              <a:rPr lang="ru-RU" b="1" i="0" dirty="0" err="1" smtClean="0">
                <a:solidFill>
                  <a:srgbClr val="000000"/>
                </a:solidFill>
                <a:effectLst/>
                <a:latin typeface="Roboto"/>
              </a:rPr>
              <a:t>різниць</a:t>
            </a:r>
            <a:r>
              <a:rPr lang="ru-RU" b="1" i="0" dirty="0" smtClean="0">
                <a:solidFill>
                  <a:srgbClr val="000000"/>
                </a:solidFill>
                <a:effectLst/>
                <a:latin typeface="Roboto"/>
              </a:rPr>
              <a:t> </a:t>
            </a:r>
            <a:r>
              <a:rPr lang="ru-RU" b="1" i="0" dirty="0" err="1" smtClean="0">
                <a:solidFill>
                  <a:srgbClr val="000000"/>
                </a:solidFill>
                <a:effectLst/>
                <a:latin typeface="Roboto"/>
              </a:rPr>
              <a:t>отримали</a:t>
            </a:r>
            <a:r>
              <a:rPr lang="ru-RU" b="1" i="0" dirty="0" smtClean="0">
                <a:solidFill>
                  <a:srgbClr val="000000"/>
                </a:solidFill>
                <a:effectLst/>
                <a:latin typeface="Roboto"/>
              </a:rPr>
              <a:t>?</a:t>
            </a:r>
            <a:endParaRPr lang="uk-UA" b="1" dirty="0"/>
          </a:p>
        </p:txBody>
      </p:sp>
    </p:spTree>
    <p:extLst>
      <p:ext uri="{BB962C8B-B14F-4D97-AF65-F5344CB8AC3E}">
        <p14:creationId xmlns:p14="http://schemas.microsoft.com/office/powerpoint/2010/main" val="952220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a:bodyPr>
          <a:lstStyle/>
          <a:p>
            <a:r>
              <a:rPr lang="uk-UA" sz="3200" b="1" i="0" dirty="0" smtClean="0">
                <a:solidFill>
                  <a:srgbClr val="4682B4"/>
                </a:solidFill>
                <a:effectLst/>
                <a:latin typeface="Roboto"/>
              </a:rPr>
              <a:t>Мотивація навчальної діяльності</a:t>
            </a:r>
            <a:endParaRPr lang="uk-UA" sz="3200" dirty="0"/>
          </a:p>
        </p:txBody>
      </p:sp>
      <p:sp>
        <p:nvSpPr>
          <p:cNvPr id="4" name="Объект 3"/>
          <p:cNvSpPr>
            <a:spLocks noGrp="1"/>
          </p:cNvSpPr>
          <p:nvPr>
            <p:ph sz="half" idx="1"/>
          </p:nvPr>
        </p:nvSpPr>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marL="0" indent="0">
              <a:buNone/>
            </a:pPr>
            <a:r>
              <a:rPr lang="uk-UA" b="1" i="0" dirty="0" smtClean="0">
                <a:solidFill>
                  <a:srgbClr val="000000"/>
                </a:solidFill>
                <a:effectLst/>
                <a:latin typeface="Roboto"/>
              </a:rPr>
              <a:t>— Відгадавши загадки, ви дізнаєтесь, з ким ми проведемо урок математики.</a:t>
            </a:r>
          </a:p>
          <a:p>
            <a:pPr marL="0" indent="0">
              <a:buNone/>
            </a:pPr>
            <a:r>
              <a:rPr lang="uk-UA" b="1" i="0" dirty="0" smtClean="0">
                <a:solidFill>
                  <a:srgbClr val="000000"/>
                </a:solidFill>
                <a:effectLst/>
                <a:latin typeface="Roboto"/>
              </a:rPr>
              <a:t>Якось у школу із книжкою.</a:t>
            </a:r>
          </a:p>
          <a:p>
            <a:pPr marL="0" indent="0">
              <a:buNone/>
            </a:pPr>
            <a:r>
              <a:rPr lang="uk-UA" b="1" i="0" dirty="0" smtClean="0">
                <a:solidFill>
                  <a:srgbClr val="000000"/>
                </a:solidFill>
                <a:effectLst/>
                <a:latin typeface="Roboto"/>
              </a:rPr>
              <a:t>Прямував дерев'яний хлопчисько.</a:t>
            </a:r>
          </a:p>
          <a:p>
            <a:pPr marL="0" indent="0">
              <a:buNone/>
            </a:pPr>
            <a:r>
              <a:rPr lang="uk-UA" b="1" i="0" dirty="0" smtClean="0">
                <a:solidFill>
                  <a:srgbClr val="000000"/>
                </a:solidFill>
                <a:effectLst/>
                <a:latin typeface="Roboto"/>
              </a:rPr>
              <a:t>І потрапив якось сам</a:t>
            </a:r>
          </a:p>
          <a:p>
            <a:pPr marL="0" indent="0">
              <a:buNone/>
            </a:pPr>
            <a:r>
              <a:rPr lang="uk-UA" b="1" i="0" dirty="0" smtClean="0">
                <a:solidFill>
                  <a:srgbClr val="000000"/>
                </a:solidFill>
                <a:effectLst/>
                <a:latin typeface="Roboto"/>
              </a:rPr>
              <a:t>В полотняний балаган.</a:t>
            </a:r>
          </a:p>
          <a:p>
            <a:pPr marL="0" indent="0">
              <a:buNone/>
            </a:pPr>
            <a:r>
              <a:rPr lang="uk-UA" b="1" i="0" dirty="0" smtClean="0">
                <a:solidFill>
                  <a:srgbClr val="000000"/>
                </a:solidFill>
                <a:effectLst/>
                <a:latin typeface="Roboto"/>
              </a:rPr>
              <a:t>Як називається ця книжка?</a:t>
            </a:r>
          </a:p>
          <a:p>
            <a:pPr marL="0" indent="0">
              <a:buNone/>
            </a:pPr>
            <a:r>
              <a:rPr lang="uk-UA" b="1" i="0" dirty="0" smtClean="0">
                <a:solidFill>
                  <a:srgbClr val="000000"/>
                </a:solidFill>
                <a:effectLst/>
                <a:latin typeface="Roboto"/>
              </a:rPr>
              <a:t>А як зветься сам хлопчисько?</a:t>
            </a:r>
          </a:p>
          <a:p>
            <a:pPr marL="0" indent="0">
              <a:buNone/>
            </a:pPr>
            <a:r>
              <a:rPr lang="uk-UA" b="1" i="0" dirty="0" smtClean="0">
                <a:solidFill>
                  <a:srgbClr val="000000"/>
                </a:solidFill>
                <a:effectLst/>
                <a:latin typeface="Roboto"/>
              </a:rPr>
              <a:t>От підказка, друзі, вам.</a:t>
            </a:r>
          </a:p>
          <a:p>
            <a:pPr marL="0" indent="0">
              <a:buNone/>
            </a:pPr>
            <a:r>
              <a:rPr lang="uk-UA" b="1" i="0" dirty="0" smtClean="0">
                <a:solidFill>
                  <a:srgbClr val="000000"/>
                </a:solidFill>
                <a:effectLst/>
                <a:latin typeface="Roboto"/>
              </a:rPr>
              <a:t>Його дівчинка Мальвіна</a:t>
            </a:r>
          </a:p>
          <a:p>
            <a:pPr marL="0" indent="0">
              <a:buNone/>
            </a:pPr>
            <a:r>
              <a:rPr lang="uk-UA" b="1" i="0" dirty="0" smtClean="0">
                <a:solidFill>
                  <a:srgbClr val="000000"/>
                </a:solidFill>
                <a:effectLst/>
                <a:latin typeface="Roboto"/>
              </a:rPr>
              <a:t>Називала... (</a:t>
            </a:r>
            <a:r>
              <a:rPr lang="uk-UA" b="1" i="1" dirty="0" smtClean="0">
                <a:solidFill>
                  <a:srgbClr val="000000"/>
                </a:solidFill>
                <a:effectLst/>
                <a:latin typeface="Roboto"/>
              </a:rPr>
              <a:t>Буратіно</a:t>
            </a:r>
            <a:r>
              <a:rPr lang="uk-UA" b="1" i="0" dirty="0" smtClean="0">
                <a:solidFill>
                  <a:srgbClr val="000000"/>
                </a:solidFill>
                <a:effectLst/>
                <a:latin typeface="Roboto"/>
              </a:rPr>
              <a:t>).</a:t>
            </a:r>
          </a:p>
          <a:p>
            <a:endParaRPr lang="uk-UA" b="1"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1628800"/>
            <a:ext cx="3600400" cy="4678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8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uk-UA" sz="3200" b="1" i="0" dirty="0" smtClean="0">
                <a:solidFill>
                  <a:srgbClr val="4682B4"/>
                </a:solidFill>
                <a:effectLst/>
                <a:latin typeface="Roboto"/>
              </a:rPr>
              <a:t>Каліграфічна хвилинка</a:t>
            </a:r>
            <a:endParaRPr lang="uk-UA" sz="3200" dirty="0"/>
          </a:p>
        </p:txBody>
      </p:sp>
      <p:sp>
        <p:nvSpPr>
          <p:cNvPr id="5" name="Объект 4"/>
          <p:cNvSpPr>
            <a:spLocks noGrp="1"/>
          </p:cNvSpPr>
          <p:nvPr>
            <p:ph sz="half" idx="1"/>
          </p:nvPr>
        </p:nvSpPr>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marL="0" indent="0">
              <a:buNone/>
            </a:pPr>
            <a:r>
              <a:rPr lang="uk-UA" b="1" i="0" dirty="0" smtClean="0">
                <a:solidFill>
                  <a:srgbClr val="000000"/>
                </a:solidFill>
                <a:effectLst/>
                <a:latin typeface="Roboto"/>
              </a:rPr>
              <a:t>— У </a:t>
            </a:r>
            <a:r>
              <a:rPr lang="uk-UA" b="1" i="0" dirty="0" err="1" smtClean="0">
                <a:solidFill>
                  <a:srgbClr val="000000"/>
                </a:solidFill>
                <a:effectLst/>
                <a:latin typeface="Roboto"/>
              </a:rPr>
              <a:t>коморці</a:t>
            </a:r>
            <a:r>
              <a:rPr lang="uk-UA" b="1" i="0" dirty="0" smtClean="0">
                <a:solidFill>
                  <a:srgbClr val="000000"/>
                </a:solidFill>
                <a:effectLst/>
                <a:latin typeface="Roboto"/>
              </a:rPr>
              <a:t> тата Карло на стіні висить старе полотно із зображенням вогнища. Цвіркун розповів Буратіно про те, що полотно приховує якусь таємницю. Щоб її дізнатися, необхідно правильно провести каліграфічну хвилинку. Напишіть цифри, розташовані на каміні.</a:t>
            </a:r>
            <a:endParaRPr lang="uk-UA" b="1"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1999" y="1628800"/>
            <a:ext cx="4423349"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2832633724"/>
              </p:ext>
            </p:extLst>
          </p:nvPr>
        </p:nvGraphicFramePr>
        <p:xfrm>
          <a:off x="7884368" y="2132856"/>
          <a:ext cx="455712" cy="370840"/>
        </p:xfrm>
        <a:graphic>
          <a:graphicData uri="http://schemas.openxmlformats.org/drawingml/2006/table">
            <a:tbl>
              <a:tblPr firstRow="1" bandRow="1">
                <a:tableStyleId>{5C22544A-7EE6-4342-B048-85BDC9FD1C3A}</a:tableStyleId>
              </a:tblPr>
              <a:tblGrid>
                <a:gridCol w="455712"/>
              </a:tblGrid>
              <a:tr h="370840">
                <a:tc>
                  <a:txBody>
                    <a:bodyPr/>
                    <a:lstStyle/>
                    <a:p>
                      <a:r>
                        <a:rPr lang="uk-UA" b="1" dirty="0" smtClean="0">
                          <a:solidFill>
                            <a:schemeClr val="tx1"/>
                          </a:solidFill>
                          <a:latin typeface="Yu Gothic Light" pitchFamily="34" charset="-128"/>
                          <a:ea typeface="Yu Gothic Light" pitchFamily="34" charset="-128"/>
                        </a:rPr>
                        <a:t>99</a:t>
                      </a:r>
                      <a:endParaRPr lang="uk-UA" b="1" dirty="0">
                        <a:solidFill>
                          <a:schemeClr val="tx1"/>
                        </a:solidFill>
                        <a:latin typeface="Yu Gothic Light" pitchFamily="34" charset="-128"/>
                        <a:ea typeface="Yu Gothic Light" pitchFamily="34" charset="-128"/>
                      </a:endParaRPr>
                    </a:p>
                  </a:txBody>
                  <a:tcPr/>
                </a:tc>
              </a:tr>
            </a:tbl>
          </a:graphicData>
        </a:graphic>
      </p:graphicFrame>
    </p:spTree>
    <p:extLst>
      <p:ext uri="{BB962C8B-B14F-4D97-AF65-F5344CB8AC3E}">
        <p14:creationId xmlns:p14="http://schemas.microsoft.com/office/powerpoint/2010/main" val="1374327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a:bodyPr>
          <a:lstStyle/>
          <a:p>
            <a:r>
              <a:rPr lang="uk-UA" sz="3600" b="1" i="0" dirty="0" smtClean="0">
                <a:solidFill>
                  <a:srgbClr val="4682B4"/>
                </a:solidFill>
                <a:effectLst/>
                <a:latin typeface="Roboto"/>
              </a:rPr>
              <a:t>Математичний диктант</a:t>
            </a:r>
            <a:endParaRPr lang="uk-UA" sz="3600" dirty="0"/>
          </a:p>
        </p:txBody>
      </p:sp>
      <p:sp>
        <p:nvSpPr>
          <p:cNvPr id="5" name="Объект 4"/>
          <p:cNvSpPr>
            <a:spLocks noGrp="1"/>
          </p:cNvSpPr>
          <p:nvPr>
            <p:ph sz="half" idx="1"/>
          </p:nvPr>
        </p:nvSpPr>
        <p:spPr>
          <a:xfrm>
            <a:off x="107504" y="1600200"/>
            <a:ext cx="4388296" cy="5141168"/>
          </a:xfrm>
        </p:spPr>
        <p:style>
          <a:lnRef idx="1">
            <a:schemeClr val="accent6"/>
          </a:lnRef>
          <a:fillRef idx="2">
            <a:schemeClr val="accent6"/>
          </a:fillRef>
          <a:effectRef idx="1">
            <a:schemeClr val="accent6"/>
          </a:effectRef>
          <a:fontRef idx="minor">
            <a:schemeClr val="dk1"/>
          </a:fontRef>
        </p:style>
        <p:txBody>
          <a:bodyPr>
            <a:normAutofit fontScale="47500" lnSpcReduction="20000"/>
          </a:bodyPr>
          <a:lstStyle/>
          <a:p>
            <a:pPr marL="0" indent="0">
              <a:buNone/>
            </a:pPr>
            <a:r>
              <a:rPr lang="uk-UA" sz="3000" b="1" i="0" dirty="0" smtClean="0">
                <a:solidFill>
                  <a:srgbClr val="000000"/>
                </a:solidFill>
                <a:effectLst/>
                <a:latin typeface="Roboto"/>
              </a:rPr>
              <a:t>— На полотні записано завдання. Буратіно спритний, але дерев'яний, тому йому потрібна ваша допомога. Запишіть відповіді.</a:t>
            </a:r>
          </a:p>
          <a:p>
            <a:pPr marL="0" indent="0">
              <a:buNone/>
            </a:pPr>
            <a:r>
              <a:rPr lang="uk-UA" sz="3000" b="1" i="0" dirty="0" smtClean="0">
                <a:solidFill>
                  <a:srgbClr val="000000"/>
                </a:solidFill>
                <a:effectLst/>
                <a:latin typeface="Roboto"/>
              </a:rPr>
              <a:t>Число 69 збільште на 1.</a:t>
            </a:r>
          </a:p>
          <a:p>
            <a:pPr marL="0" indent="0">
              <a:buNone/>
            </a:pPr>
            <a:r>
              <a:rPr lang="uk-UA" sz="3000" b="1" i="0" dirty="0" smtClean="0">
                <a:solidFill>
                  <a:srgbClr val="000000"/>
                </a:solidFill>
                <a:effectLst/>
                <a:latin typeface="Roboto"/>
              </a:rPr>
              <a:t>Число 50 зменште на 1.</a:t>
            </a:r>
          </a:p>
          <a:p>
            <a:pPr marL="0" indent="0">
              <a:buNone/>
            </a:pPr>
            <a:r>
              <a:rPr lang="uk-UA" sz="3000" b="1" i="0" dirty="0" smtClean="0">
                <a:solidFill>
                  <a:srgbClr val="000000"/>
                </a:solidFill>
                <a:effectLst/>
                <a:latin typeface="Roboto"/>
              </a:rPr>
              <a:t>На скільки 40 менше 47?</a:t>
            </a:r>
          </a:p>
          <a:p>
            <a:pPr marL="0" indent="0">
              <a:buNone/>
            </a:pPr>
            <a:r>
              <a:rPr lang="uk-UA" sz="3000" b="1" i="0" dirty="0" smtClean="0">
                <a:solidFill>
                  <a:srgbClr val="000000"/>
                </a:solidFill>
                <a:effectLst/>
                <a:latin typeface="Roboto"/>
              </a:rPr>
              <a:t>Перший доданок 56, другий доданок 3. Обчисліть значення суми.</a:t>
            </a:r>
          </a:p>
          <a:p>
            <a:pPr marL="0" indent="0">
              <a:buNone/>
            </a:pPr>
            <a:r>
              <a:rPr lang="uk-UA" sz="3000" b="1" i="0" dirty="0" smtClean="0">
                <a:solidFill>
                  <a:srgbClr val="000000"/>
                </a:solidFill>
                <a:effectLst/>
                <a:latin typeface="Roboto"/>
              </a:rPr>
              <a:t>Зменшуване 78, від'ємник 50. Обчисліть значення різниці.</a:t>
            </a:r>
          </a:p>
          <a:p>
            <a:pPr marL="0" indent="0">
              <a:buNone/>
            </a:pPr>
            <a:r>
              <a:rPr lang="uk-UA" sz="3000" b="1" i="0" dirty="0" smtClean="0">
                <a:solidFill>
                  <a:srgbClr val="000000"/>
                </a:solidFill>
                <a:effectLst/>
                <a:latin typeface="Roboto"/>
              </a:rPr>
              <a:t>Обчисліть невідомий доданок, якщо значення суми 48, а другий доданок 5.</a:t>
            </a:r>
          </a:p>
          <a:p>
            <a:pPr marL="0" indent="0">
              <a:buNone/>
            </a:pPr>
            <a:r>
              <a:rPr lang="uk-UA" sz="3000" b="1" i="0" dirty="0" smtClean="0">
                <a:solidFill>
                  <a:srgbClr val="000000"/>
                </a:solidFill>
                <a:effectLst/>
                <a:latin typeface="Roboto"/>
              </a:rPr>
              <a:t>Обчисліть невідоме зменшуване, якщо значення різниці 32, а від'ємник 20.</a:t>
            </a:r>
          </a:p>
          <a:p>
            <a:pPr marL="0" indent="0">
              <a:buNone/>
            </a:pPr>
            <a:r>
              <a:rPr lang="uk-UA" sz="3000" b="1" i="0" dirty="0" smtClean="0">
                <a:solidFill>
                  <a:srgbClr val="000000"/>
                </a:solidFill>
                <a:effectLst/>
                <a:latin typeface="Roboto"/>
              </a:rPr>
              <a:t>Обчисліть невідомий від'ємник, якщо зменшуване 10, а значення різниці 6.</a:t>
            </a:r>
          </a:p>
          <a:p>
            <a:pPr marL="0" indent="0">
              <a:buNone/>
            </a:pPr>
            <a:r>
              <a:rPr lang="uk-UA" sz="3000" b="1" i="0" dirty="0" smtClean="0">
                <a:solidFill>
                  <a:srgbClr val="000000"/>
                </a:solidFill>
                <a:effectLst/>
                <a:latin typeface="Roboto"/>
              </a:rPr>
              <a:t>Як одержати число 67 із десятків та одиниць? Запишіть відповідну рівність.</a:t>
            </a:r>
          </a:p>
          <a:p>
            <a:pPr marL="0" indent="0">
              <a:buNone/>
            </a:pPr>
            <a:r>
              <a:rPr lang="uk-UA" sz="3000" b="1" i="0" dirty="0" smtClean="0">
                <a:solidFill>
                  <a:srgbClr val="000000"/>
                </a:solidFill>
                <a:effectLst/>
                <a:latin typeface="Roboto"/>
              </a:rPr>
              <a:t>Запишіть у сантиметрах: 7 дм, 3 </a:t>
            </a:r>
            <a:r>
              <a:rPr lang="uk-UA" sz="3000" b="1" i="0" dirty="0" err="1" smtClean="0">
                <a:solidFill>
                  <a:srgbClr val="000000"/>
                </a:solidFill>
                <a:effectLst/>
                <a:latin typeface="Roboto"/>
              </a:rPr>
              <a:t>дм</a:t>
            </a:r>
            <a:r>
              <a:rPr lang="uk-UA" sz="3000" b="1" i="0" dirty="0" smtClean="0">
                <a:solidFill>
                  <a:srgbClr val="000000"/>
                </a:solidFill>
                <a:effectLst/>
                <a:latin typeface="Roboto"/>
              </a:rPr>
              <a:t> 2 см, 9 дм 2 см.</a:t>
            </a:r>
          </a:p>
          <a:p>
            <a:pPr marL="0" indent="0">
              <a:buNone/>
            </a:pPr>
            <a:r>
              <a:rPr lang="uk-UA" sz="3000" b="1" i="0" dirty="0" smtClean="0">
                <a:solidFill>
                  <a:srgbClr val="000000"/>
                </a:solidFill>
                <a:effectLst/>
                <a:latin typeface="Roboto"/>
              </a:rPr>
              <a:t>— На запитання, записані на полотні, ви відповіли, тому дізнаєтеся, що за полотном є потайні двері. А що за цими дверима — не знає ніхто. Замок можна відімкнути тільки золотим ключиком, що зберігається у старої черепахи </a:t>
            </a:r>
            <a:r>
              <a:rPr lang="uk-UA" sz="3000" b="1" i="0" dirty="0" err="1" smtClean="0">
                <a:solidFill>
                  <a:srgbClr val="000000"/>
                </a:solidFill>
                <a:effectLst/>
                <a:latin typeface="Roboto"/>
              </a:rPr>
              <a:t>Тортіли</a:t>
            </a:r>
            <a:r>
              <a:rPr lang="uk-UA" sz="3000" b="1" i="0" dirty="0" smtClean="0">
                <a:solidFill>
                  <a:srgbClr val="000000"/>
                </a:solidFill>
                <a:effectLst/>
                <a:latin typeface="Roboto"/>
              </a:rPr>
              <a:t>.</a:t>
            </a:r>
          </a:p>
          <a:p>
            <a:endParaRPr lang="uk-UA"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7" y="2060848"/>
            <a:ext cx="4298985"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485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a:bodyPr>
          <a:lstStyle/>
          <a:p>
            <a:r>
              <a:rPr lang="uk-UA" b="1" i="0" dirty="0" smtClean="0">
                <a:solidFill>
                  <a:srgbClr val="4682B4"/>
                </a:solidFill>
                <a:effectLst/>
                <a:latin typeface="Roboto"/>
              </a:rPr>
              <a:t> </a:t>
            </a:r>
            <a:r>
              <a:rPr lang="uk-UA" sz="3600" b="1" i="0" dirty="0" smtClean="0">
                <a:solidFill>
                  <a:srgbClr val="4682B4"/>
                </a:solidFill>
                <a:effectLst/>
                <a:latin typeface="Roboto"/>
              </a:rPr>
              <a:t>Логічна вправа «Будильник»</a:t>
            </a:r>
            <a:endParaRPr lang="uk-UA" sz="3600" dirty="0"/>
          </a:p>
        </p:txBody>
      </p:sp>
      <p:sp>
        <p:nvSpPr>
          <p:cNvPr id="3" name="Объект 2"/>
          <p:cNvSpPr>
            <a:spLocks noGrp="1"/>
          </p:cNvSpPr>
          <p:nvPr>
            <p:ph sz="half" idx="1"/>
          </p:nvPr>
        </p:nvSpPr>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marL="0" indent="0">
              <a:buNone/>
            </a:pPr>
            <a:r>
              <a:rPr lang="ru-RU" b="1" i="0" dirty="0" err="1" smtClean="0">
                <a:solidFill>
                  <a:srgbClr val="000000"/>
                </a:solidFill>
                <a:effectLst/>
                <a:latin typeface="Roboto"/>
              </a:rPr>
              <a:t>Дізнавшись</a:t>
            </a:r>
            <a:r>
              <a:rPr lang="ru-RU" b="1" i="0" dirty="0" smtClean="0">
                <a:solidFill>
                  <a:srgbClr val="000000"/>
                </a:solidFill>
                <a:effectLst/>
                <a:latin typeface="Roboto"/>
              </a:rPr>
              <a:t> про </a:t>
            </a:r>
            <a:r>
              <a:rPr lang="ru-RU" b="1" i="0" dirty="0" err="1" smtClean="0">
                <a:solidFill>
                  <a:srgbClr val="000000"/>
                </a:solidFill>
                <a:effectLst/>
                <a:latin typeface="Roboto"/>
              </a:rPr>
              <a:t>це</a:t>
            </a:r>
            <a:r>
              <a:rPr lang="ru-RU" b="1" i="0" dirty="0" smtClean="0">
                <a:solidFill>
                  <a:srgbClr val="000000"/>
                </a:solidFill>
                <a:effectLst/>
                <a:latin typeface="Roboto"/>
              </a:rPr>
              <a:t>, </a:t>
            </a:r>
            <a:r>
              <a:rPr lang="ru-RU" b="1" i="0" dirty="0" err="1" smtClean="0">
                <a:solidFill>
                  <a:srgbClr val="000000"/>
                </a:solidFill>
                <a:effectLst/>
                <a:latin typeface="Roboto"/>
              </a:rPr>
              <a:t>Буратіно</a:t>
            </a:r>
            <a:r>
              <a:rPr lang="ru-RU" b="1" i="0" dirty="0" smtClean="0">
                <a:solidFill>
                  <a:srgbClr val="000000"/>
                </a:solidFill>
                <a:effectLst/>
                <a:latin typeface="Roboto"/>
              </a:rPr>
              <a:t> </a:t>
            </a:r>
            <a:r>
              <a:rPr lang="ru-RU" b="1" i="0" dirty="0" err="1" smtClean="0">
                <a:solidFill>
                  <a:srgbClr val="000000"/>
                </a:solidFill>
                <a:effectLst/>
                <a:latin typeface="Roboto"/>
              </a:rPr>
              <a:t>вирішив</a:t>
            </a:r>
            <a:r>
              <a:rPr lang="ru-RU" b="1" i="0" dirty="0" smtClean="0">
                <a:solidFill>
                  <a:srgbClr val="000000"/>
                </a:solidFill>
                <a:effectLst/>
                <a:latin typeface="Roboto"/>
              </a:rPr>
              <a:t> </a:t>
            </a:r>
            <a:r>
              <a:rPr lang="ru-RU" b="1" i="0" dirty="0" err="1" smtClean="0">
                <a:solidFill>
                  <a:srgbClr val="000000"/>
                </a:solidFill>
                <a:effectLst/>
                <a:latin typeface="Roboto"/>
              </a:rPr>
              <a:t>уранці</a:t>
            </a:r>
            <a:r>
              <a:rPr lang="ru-RU" b="1" i="0" dirty="0" smtClean="0">
                <a:solidFill>
                  <a:srgbClr val="000000"/>
                </a:solidFill>
                <a:effectLst/>
                <a:latin typeface="Roboto"/>
              </a:rPr>
              <a:t> </a:t>
            </a:r>
            <a:r>
              <a:rPr lang="ru-RU" b="1" i="0" dirty="0" err="1" smtClean="0">
                <a:solidFill>
                  <a:srgbClr val="000000"/>
                </a:solidFill>
                <a:effectLst/>
                <a:latin typeface="Roboto"/>
              </a:rPr>
              <a:t>вирушити</a:t>
            </a:r>
            <a:r>
              <a:rPr lang="ru-RU" b="1" i="0" dirty="0" smtClean="0">
                <a:solidFill>
                  <a:srgbClr val="000000"/>
                </a:solidFill>
                <a:effectLst/>
                <a:latin typeface="Roboto"/>
              </a:rPr>
              <a:t> на </a:t>
            </a:r>
            <a:r>
              <a:rPr lang="ru-RU" b="1" i="0" dirty="0" err="1" smtClean="0">
                <a:solidFill>
                  <a:srgbClr val="000000"/>
                </a:solidFill>
                <a:effectLst/>
                <a:latin typeface="Roboto"/>
              </a:rPr>
              <a:t>пошуки</a:t>
            </a:r>
            <a:r>
              <a:rPr lang="ru-RU" b="1" i="0" dirty="0" smtClean="0">
                <a:solidFill>
                  <a:srgbClr val="000000"/>
                </a:solidFill>
                <a:effectLst/>
                <a:latin typeface="Roboto"/>
              </a:rPr>
              <a:t> ключика. </a:t>
            </a:r>
            <a:r>
              <a:rPr lang="ru-RU" b="1" i="0" dirty="0" err="1" smtClean="0">
                <a:solidFill>
                  <a:srgbClr val="000000"/>
                </a:solidFill>
                <a:effectLst/>
                <a:latin typeface="Roboto"/>
              </a:rPr>
              <a:t>Він</a:t>
            </a:r>
            <a:r>
              <a:rPr lang="ru-RU" b="1" i="0" dirty="0" smtClean="0">
                <a:solidFill>
                  <a:srgbClr val="000000"/>
                </a:solidFill>
                <a:effectLst/>
                <a:latin typeface="Roboto"/>
              </a:rPr>
              <a:t> </a:t>
            </a:r>
            <a:r>
              <a:rPr lang="ru-RU" b="1" i="0" dirty="0" err="1" smtClean="0">
                <a:solidFill>
                  <a:srgbClr val="000000"/>
                </a:solidFill>
                <a:effectLst/>
                <a:latin typeface="Roboto"/>
              </a:rPr>
              <a:t>ліг</a:t>
            </a:r>
            <a:r>
              <a:rPr lang="ru-RU" b="1" i="0" dirty="0" smtClean="0">
                <a:solidFill>
                  <a:srgbClr val="000000"/>
                </a:solidFill>
                <a:effectLst/>
                <a:latin typeface="Roboto"/>
              </a:rPr>
              <a:t> </a:t>
            </a:r>
            <a:r>
              <a:rPr lang="ru-RU" b="1" i="0" dirty="0" err="1" smtClean="0">
                <a:solidFill>
                  <a:srgbClr val="000000"/>
                </a:solidFill>
                <a:effectLst/>
                <a:latin typeface="Roboto"/>
              </a:rPr>
              <a:t>спати</a:t>
            </a:r>
            <a:r>
              <a:rPr lang="ru-RU" b="1" i="0" dirty="0" smtClean="0">
                <a:solidFill>
                  <a:srgbClr val="000000"/>
                </a:solidFill>
                <a:effectLst/>
                <a:latin typeface="Roboto"/>
              </a:rPr>
              <a:t> о 7 </a:t>
            </a:r>
            <a:r>
              <a:rPr lang="ru-RU" b="1" i="0" dirty="0" err="1" smtClean="0">
                <a:solidFill>
                  <a:srgbClr val="000000"/>
                </a:solidFill>
                <a:effectLst/>
                <a:latin typeface="Roboto"/>
              </a:rPr>
              <a:t>годині</a:t>
            </a:r>
            <a:r>
              <a:rPr lang="ru-RU" b="1" i="0" dirty="0" smtClean="0">
                <a:solidFill>
                  <a:srgbClr val="000000"/>
                </a:solidFill>
                <a:effectLst/>
                <a:latin typeface="Roboto"/>
              </a:rPr>
              <a:t> </a:t>
            </a:r>
            <a:r>
              <a:rPr lang="ru-RU" b="1" i="0" dirty="0" err="1" smtClean="0">
                <a:solidFill>
                  <a:srgbClr val="000000"/>
                </a:solidFill>
                <a:effectLst/>
                <a:latin typeface="Roboto"/>
              </a:rPr>
              <a:t>вечора</a:t>
            </a:r>
            <a:r>
              <a:rPr lang="ru-RU" b="1" i="0" dirty="0" smtClean="0">
                <a:solidFill>
                  <a:srgbClr val="000000"/>
                </a:solidFill>
                <a:effectLst/>
                <a:latin typeface="Roboto"/>
              </a:rPr>
              <a:t>, </a:t>
            </a:r>
            <a:r>
              <a:rPr lang="ru-RU" b="1" i="0" dirty="0" err="1" smtClean="0">
                <a:solidFill>
                  <a:srgbClr val="000000"/>
                </a:solidFill>
                <a:effectLst/>
                <a:latin typeface="Roboto"/>
              </a:rPr>
              <a:t>попередньо</a:t>
            </a:r>
            <a:r>
              <a:rPr lang="ru-RU" b="1" i="0" dirty="0" smtClean="0">
                <a:solidFill>
                  <a:srgbClr val="000000"/>
                </a:solidFill>
                <a:effectLst/>
                <a:latin typeface="Roboto"/>
              </a:rPr>
              <a:t> поставивши </a:t>
            </a:r>
            <a:r>
              <a:rPr lang="ru-RU" b="1" i="0" dirty="0" err="1" smtClean="0">
                <a:solidFill>
                  <a:srgbClr val="000000"/>
                </a:solidFill>
                <a:effectLst/>
                <a:latin typeface="Roboto"/>
              </a:rPr>
              <a:t>годинник</a:t>
            </a:r>
            <a:r>
              <a:rPr lang="ru-RU" b="1" i="0" dirty="0" smtClean="0">
                <a:solidFill>
                  <a:srgbClr val="000000"/>
                </a:solidFill>
                <a:effectLst/>
                <a:latin typeface="Roboto"/>
              </a:rPr>
              <a:t> на 8 годину для того, </a:t>
            </a:r>
            <a:r>
              <a:rPr lang="ru-RU" b="1" i="0" dirty="0" err="1" smtClean="0">
                <a:solidFill>
                  <a:srgbClr val="000000"/>
                </a:solidFill>
                <a:effectLst/>
                <a:latin typeface="Roboto"/>
              </a:rPr>
              <a:t>щоб</a:t>
            </a:r>
            <a:r>
              <a:rPr lang="ru-RU" b="1" i="0" dirty="0" smtClean="0">
                <a:solidFill>
                  <a:srgbClr val="000000"/>
                </a:solidFill>
                <a:effectLst/>
                <a:latin typeface="Roboto"/>
              </a:rPr>
              <a:t> </a:t>
            </a:r>
            <a:r>
              <a:rPr lang="ru-RU" b="1" i="0" dirty="0" err="1" smtClean="0">
                <a:solidFill>
                  <a:srgbClr val="000000"/>
                </a:solidFill>
                <a:effectLst/>
                <a:latin typeface="Roboto"/>
              </a:rPr>
              <a:t>прокинутися</a:t>
            </a:r>
            <a:r>
              <a:rPr lang="ru-RU" b="1" i="0" dirty="0" smtClean="0">
                <a:solidFill>
                  <a:srgbClr val="000000"/>
                </a:solidFill>
                <a:effectLst/>
                <a:latin typeface="Roboto"/>
              </a:rPr>
              <a:t> </a:t>
            </a:r>
            <a:r>
              <a:rPr lang="ru-RU" b="1" i="0" dirty="0" err="1" smtClean="0">
                <a:solidFill>
                  <a:srgbClr val="000000"/>
                </a:solidFill>
                <a:effectLst/>
                <a:latin typeface="Roboto"/>
              </a:rPr>
              <a:t>вчасно</a:t>
            </a:r>
            <a:r>
              <a:rPr lang="ru-RU" b="1" i="0" dirty="0" smtClean="0">
                <a:solidFill>
                  <a:srgbClr val="000000"/>
                </a:solidFill>
                <a:effectLst/>
                <a:latin typeface="Roboto"/>
              </a:rPr>
              <a:t> </a:t>
            </a:r>
            <a:r>
              <a:rPr lang="ru-RU" b="1" i="0" dirty="0" err="1" smtClean="0">
                <a:solidFill>
                  <a:srgbClr val="000000"/>
                </a:solidFill>
                <a:effectLst/>
                <a:latin typeface="Roboto"/>
              </a:rPr>
              <a:t>вранці</a:t>
            </a:r>
            <a:r>
              <a:rPr lang="ru-RU" b="1" i="0" dirty="0" smtClean="0">
                <a:solidFill>
                  <a:srgbClr val="000000"/>
                </a:solidFill>
                <a:effectLst/>
                <a:latin typeface="Roboto"/>
              </a:rPr>
              <a:t>. </a:t>
            </a:r>
            <a:r>
              <a:rPr lang="ru-RU" b="1" i="0" dirty="0" err="1" smtClean="0">
                <a:solidFill>
                  <a:srgbClr val="000000"/>
                </a:solidFill>
                <a:effectLst/>
                <a:latin typeface="Roboto"/>
              </a:rPr>
              <a:t>Скільки</a:t>
            </a:r>
            <a:r>
              <a:rPr lang="ru-RU" b="1" i="0" dirty="0" smtClean="0">
                <a:solidFill>
                  <a:srgbClr val="000000"/>
                </a:solidFill>
                <a:effectLst/>
                <a:latin typeface="Roboto"/>
              </a:rPr>
              <a:t> годин </a:t>
            </a:r>
            <a:r>
              <a:rPr lang="ru-RU" b="1" i="0" dirty="0" err="1" smtClean="0">
                <a:solidFill>
                  <a:srgbClr val="000000"/>
                </a:solidFill>
                <a:effectLst/>
                <a:latin typeface="Roboto"/>
              </a:rPr>
              <a:t>він</a:t>
            </a:r>
            <a:r>
              <a:rPr lang="ru-RU" b="1" i="0" dirty="0" smtClean="0">
                <a:solidFill>
                  <a:srgbClr val="000000"/>
                </a:solidFill>
                <a:effectLst/>
                <a:latin typeface="Roboto"/>
              </a:rPr>
              <a:t> проспав, </a:t>
            </a:r>
            <a:r>
              <a:rPr lang="ru-RU" b="1" i="0" dirty="0" err="1" smtClean="0">
                <a:solidFill>
                  <a:srgbClr val="000000"/>
                </a:solidFill>
                <a:effectLst/>
                <a:latin typeface="Roboto"/>
              </a:rPr>
              <a:t>поки</a:t>
            </a:r>
            <a:r>
              <a:rPr lang="ru-RU" b="1" i="0" dirty="0" smtClean="0">
                <a:solidFill>
                  <a:srgbClr val="000000"/>
                </a:solidFill>
                <a:effectLst/>
                <a:latin typeface="Roboto"/>
              </a:rPr>
              <a:t> </a:t>
            </a:r>
            <a:r>
              <a:rPr lang="ru-RU" b="1" i="0" dirty="0" err="1" smtClean="0">
                <a:solidFill>
                  <a:srgbClr val="000000"/>
                </a:solidFill>
                <a:effectLst/>
                <a:latin typeface="Roboto"/>
              </a:rPr>
              <a:t>його</a:t>
            </a:r>
            <a:r>
              <a:rPr lang="ru-RU" b="1" i="0" dirty="0" smtClean="0">
                <a:solidFill>
                  <a:srgbClr val="000000"/>
                </a:solidFill>
                <a:effectLst/>
                <a:latin typeface="Roboto"/>
              </a:rPr>
              <a:t> не </a:t>
            </a:r>
            <a:r>
              <a:rPr lang="ru-RU" b="1" i="0" dirty="0" err="1" smtClean="0">
                <a:solidFill>
                  <a:srgbClr val="000000"/>
                </a:solidFill>
                <a:effectLst/>
                <a:latin typeface="Roboto"/>
              </a:rPr>
              <a:t>розбудив</a:t>
            </a:r>
            <a:r>
              <a:rPr lang="ru-RU" b="1" i="0" dirty="0" smtClean="0">
                <a:solidFill>
                  <a:srgbClr val="000000"/>
                </a:solidFill>
                <a:effectLst/>
                <a:latin typeface="Roboto"/>
              </a:rPr>
              <a:t> будильник? (</a:t>
            </a:r>
            <a:r>
              <a:rPr lang="ru-RU" b="1" i="1" dirty="0" smtClean="0">
                <a:solidFill>
                  <a:srgbClr val="000000"/>
                </a:solidFill>
                <a:effectLst/>
                <a:latin typeface="Roboto"/>
              </a:rPr>
              <a:t>1 годину</a:t>
            </a:r>
            <a:r>
              <a:rPr lang="ru-RU" b="1" i="0" dirty="0" smtClean="0">
                <a:solidFill>
                  <a:srgbClr val="000000"/>
                </a:solidFill>
                <a:effectLst/>
                <a:latin typeface="Roboto"/>
              </a:rPr>
              <a:t>.)</a:t>
            </a:r>
            <a:endParaRPr lang="uk-UA" b="1"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1628800"/>
            <a:ext cx="3716345"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893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Autofit/>
          </a:bodyPr>
          <a:lstStyle/>
          <a:p>
            <a:r>
              <a:rPr lang="ru-RU" sz="2800" b="1" i="0" dirty="0" err="1" smtClean="0">
                <a:solidFill>
                  <a:srgbClr val="4682B4"/>
                </a:solidFill>
                <a:effectLst/>
                <a:latin typeface="Roboto"/>
              </a:rPr>
              <a:t>Актуалізація</a:t>
            </a:r>
            <a:r>
              <a:rPr lang="ru-RU" sz="2800" b="1" i="0" dirty="0" smtClean="0">
                <a:solidFill>
                  <a:srgbClr val="4682B4"/>
                </a:solidFill>
                <a:effectLst/>
                <a:latin typeface="Roboto"/>
              </a:rPr>
              <a:t> </a:t>
            </a:r>
            <a:r>
              <a:rPr lang="ru-RU" sz="2800" b="1" i="0" dirty="0" err="1" smtClean="0">
                <a:solidFill>
                  <a:srgbClr val="4682B4"/>
                </a:solidFill>
                <a:effectLst/>
                <a:latin typeface="Roboto"/>
              </a:rPr>
              <a:t>знань</a:t>
            </a:r>
            <a:r>
              <a:rPr lang="ru-RU" sz="2800" b="1" i="0" dirty="0" smtClean="0">
                <a:solidFill>
                  <a:srgbClr val="4682B4"/>
                </a:solidFill>
                <a:effectLst/>
                <a:latin typeface="Roboto"/>
              </a:rPr>
              <a:t> про суму </a:t>
            </a:r>
            <a:r>
              <a:rPr lang="ru-RU" sz="2800" b="1" i="0" dirty="0" err="1" smtClean="0">
                <a:solidFill>
                  <a:srgbClr val="4682B4"/>
                </a:solidFill>
                <a:effectLst/>
                <a:latin typeface="Roboto"/>
              </a:rPr>
              <a:t>розрядних</a:t>
            </a:r>
            <a:r>
              <a:rPr lang="ru-RU" sz="2800" b="1" i="0" dirty="0" smtClean="0">
                <a:solidFill>
                  <a:srgbClr val="4682B4"/>
                </a:solidFill>
                <a:effectLst/>
                <a:latin typeface="Roboto"/>
              </a:rPr>
              <a:t> </a:t>
            </a:r>
            <a:r>
              <a:rPr lang="ru-RU" sz="2800" b="1" i="0" dirty="0" err="1" smtClean="0">
                <a:solidFill>
                  <a:srgbClr val="4682B4"/>
                </a:solidFill>
                <a:effectLst/>
                <a:latin typeface="Roboto"/>
              </a:rPr>
              <a:t>доданків</a:t>
            </a:r>
            <a:r>
              <a:rPr lang="ru-RU" sz="2800" b="1" i="0" dirty="0" smtClean="0">
                <a:solidFill>
                  <a:srgbClr val="4682B4"/>
                </a:solidFill>
                <a:effectLst/>
                <a:latin typeface="Roboto"/>
              </a:rPr>
              <a:t> (на </a:t>
            </a:r>
            <a:r>
              <a:rPr lang="ru-RU" sz="2800" b="1" i="0" dirty="0" err="1" smtClean="0">
                <a:solidFill>
                  <a:srgbClr val="4682B4"/>
                </a:solidFill>
                <a:effectLst/>
                <a:latin typeface="Roboto"/>
              </a:rPr>
              <a:t>основі</a:t>
            </a:r>
            <a:r>
              <a:rPr lang="ru-RU" sz="2800" b="1" i="0" dirty="0" smtClean="0">
                <a:solidFill>
                  <a:srgbClr val="4682B4"/>
                </a:solidFill>
                <a:effectLst/>
                <a:latin typeface="Roboto"/>
              </a:rPr>
              <a:t> </a:t>
            </a:r>
            <a:r>
              <a:rPr lang="ru-RU" sz="2800" b="1" i="0" dirty="0" err="1" smtClean="0">
                <a:solidFill>
                  <a:srgbClr val="4682B4"/>
                </a:solidFill>
                <a:effectLst/>
                <a:latin typeface="Roboto"/>
              </a:rPr>
              <a:t>підручника</a:t>
            </a:r>
            <a:r>
              <a:rPr lang="ru-RU" sz="2800" b="1" i="0" dirty="0" smtClean="0">
                <a:solidFill>
                  <a:srgbClr val="4682B4"/>
                </a:solidFill>
                <a:effectLst/>
                <a:latin typeface="Roboto"/>
              </a:rPr>
              <a:t>, с. 16, № 2)</a:t>
            </a:r>
            <a:endParaRPr lang="uk-UA" sz="2800" dirty="0"/>
          </a:p>
        </p:txBody>
      </p:sp>
      <p:sp>
        <p:nvSpPr>
          <p:cNvPr id="3" name="Объект 2"/>
          <p:cNvSpPr>
            <a:spLocks noGrp="1"/>
          </p:cNvSpPr>
          <p:nvPr>
            <p:ph sz="half" idx="1"/>
          </p:nvPr>
        </p:nvSpPr>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marL="0" indent="0">
              <a:buNone/>
            </a:pPr>
            <a:r>
              <a:rPr lang="uk-UA" b="1" i="0" dirty="0" smtClean="0">
                <a:solidFill>
                  <a:srgbClr val="000000"/>
                </a:solidFill>
                <a:effectLst/>
                <a:latin typeface="Roboto"/>
              </a:rPr>
              <a:t>— Дочекавшись ранку, Буратіно вирушив у дорогу. На околиці міста увагу Буратіно привернула харчевня «Три піскарі». Зголоднілий Буратіно вирішив підкріпитися.</a:t>
            </a:r>
          </a:p>
          <a:p>
            <a:pPr marL="0" indent="0">
              <a:buNone/>
            </a:pPr>
            <a:r>
              <a:rPr lang="uk-UA" b="1" i="0" dirty="0" smtClean="0">
                <a:solidFill>
                  <a:srgbClr val="000000"/>
                </a:solidFill>
                <a:effectLst/>
                <a:latin typeface="Roboto"/>
              </a:rPr>
              <a:t>— Увійшовши туди, хлопчик побачив </a:t>
            </a:r>
            <a:r>
              <a:rPr lang="uk-UA" b="1" i="0" dirty="0" err="1" smtClean="0">
                <a:solidFill>
                  <a:srgbClr val="000000"/>
                </a:solidFill>
                <a:effectLst/>
                <a:latin typeface="Roboto"/>
              </a:rPr>
              <a:t>Карабаса</a:t>
            </a:r>
            <a:r>
              <a:rPr lang="uk-UA" b="1" i="0" dirty="0" smtClean="0">
                <a:solidFill>
                  <a:srgbClr val="000000"/>
                </a:solidFill>
                <a:effectLst/>
                <a:latin typeface="Roboto"/>
              </a:rPr>
              <a:t> </a:t>
            </a:r>
            <a:r>
              <a:rPr lang="uk-UA" b="1" i="0" dirty="0" err="1" smtClean="0">
                <a:solidFill>
                  <a:srgbClr val="000000"/>
                </a:solidFill>
                <a:effectLst/>
                <a:latin typeface="Roboto"/>
              </a:rPr>
              <a:t>Барабаса</a:t>
            </a:r>
            <a:r>
              <a:rPr lang="uk-UA" b="1" i="0" dirty="0" smtClean="0">
                <a:solidFill>
                  <a:srgbClr val="000000"/>
                </a:solidFill>
                <a:effectLst/>
                <a:latin typeface="Roboto"/>
              </a:rPr>
              <a:t>, Лисицю Алісу і Кота Базиліо. На шампурі смажилася качка. У Буратіно зовсім не було грошей, тоді підступний і злий </a:t>
            </a:r>
            <a:r>
              <a:rPr lang="uk-UA" b="1" i="0" dirty="0" err="1" smtClean="0">
                <a:solidFill>
                  <a:srgbClr val="000000"/>
                </a:solidFill>
                <a:effectLst/>
                <a:latin typeface="Roboto"/>
              </a:rPr>
              <a:t>Карабас</a:t>
            </a:r>
            <a:r>
              <a:rPr lang="uk-UA" b="1" i="0" dirty="0" smtClean="0">
                <a:solidFill>
                  <a:srgbClr val="000000"/>
                </a:solidFill>
                <a:effectLst/>
                <a:latin typeface="Roboto"/>
              </a:rPr>
              <a:t> </a:t>
            </a:r>
            <a:r>
              <a:rPr lang="uk-UA" b="1" i="0" dirty="0" err="1" smtClean="0">
                <a:solidFill>
                  <a:srgbClr val="000000"/>
                </a:solidFill>
                <a:effectLst/>
                <a:latin typeface="Roboto"/>
              </a:rPr>
              <a:t>Барабас</a:t>
            </a:r>
            <a:r>
              <a:rPr lang="uk-UA" b="1" i="0" dirty="0" smtClean="0">
                <a:solidFill>
                  <a:srgbClr val="000000"/>
                </a:solidFill>
                <a:effectLst/>
                <a:latin typeface="Roboto"/>
              </a:rPr>
              <a:t> запропонував йому угоду. Якщо Буратіно правильно виконає завдання, то він його не тільки нагодує, але й дасть ще п'ять золотих монет. Якщо ж Буратіно неправильно відповість на запитання, його кинуть у вогонь для приготування фірмової страви. Ось яке завдання дав </a:t>
            </a:r>
            <a:r>
              <a:rPr lang="uk-UA" b="1" i="0" dirty="0" err="1" smtClean="0">
                <a:solidFill>
                  <a:srgbClr val="000000"/>
                </a:solidFill>
                <a:effectLst/>
                <a:latin typeface="Roboto"/>
              </a:rPr>
              <a:t>Карабас</a:t>
            </a:r>
            <a:r>
              <a:rPr lang="uk-UA" b="1" i="0" dirty="0" smtClean="0">
                <a:solidFill>
                  <a:srgbClr val="000000"/>
                </a:solidFill>
                <a:effectLst/>
                <a:latin typeface="Roboto"/>
              </a:rPr>
              <a:t> </a:t>
            </a:r>
            <a:r>
              <a:rPr lang="uk-UA" b="1" i="0" dirty="0" err="1" smtClean="0">
                <a:solidFill>
                  <a:srgbClr val="000000"/>
                </a:solidFill>
                <a:effectLst/>
                <a:latin typeface="Roboto"/>
              </a:rPr>
              <a:t>Барабас</a:t>
            </a:r>
            <a:r>
              <a:rPr lang="uk-UA" b="1" i="0" dirty="0" smtClean="0">
                <a:solidFill>
                  <a:srgbClr val="000000"/>
                </a:solidFill>
                <a:effectLst/>
                <a:latin typeface="Roboto"/>
              </a:rPr>
              <a:t>: розкласти числа на суму розрядних доданків.</a:t>
            </a:r>
          </a:p>
          <a:p>
            <a:endParaRPr lang="uk-UA"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628800"/>
            <a:ext cx="3899520" cy="449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p14="http://schemas.microsoft.com/office/powerpoint/2010/main" val="1403645417"/>
              </p:ext>
            </p:extLst>
          </p:nvPr>
        </p:nvGraphicFramePr>
        <p:xfrm>
          <a:off x="827584" y="116632"/>
          <a:ext cx="7510365" cy="6489728"/>
        </p:xfrm>
        <a:graphic>
          <a:graphicData uri="http://schemas.openxmlformats.org/drawingml/2006/table">
            <a:tbl>
              <a:tblPr/>
              <a:tblGrid>
                <a:gridCol w="2503455"/>
                <a:gridCol w="2503455"/>
                <a:gridCol w="2503455"/>
              </a:tblGrid>
              <a:tr h="364507">
                <a:tc>
                  <a:txBody>
                    <a:bodyPr/>
                    <a:lstStyle/>
                    <a:p>
                      <a:endParaRPr lang="uk-UA" sz="1800" dirty="0">
                        <a:effectLst/>
                      </a:endParaRP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c>
                  <a:txBody>
                    <a:bodyPr/>
                    <a:lstStyle/>
                    <a:p>
                      <a:endParaRPr lang="uk-UA" sz="1800"/>
                    </a:p>
                  </a:txBody>
                  <a:tcPr marL="91127" marR="91127" marT="45563" marB="45563">
                    <a:lnL w="7620" cap="flat" cmpd="sng" algn="ctr">
                      <a:solidFill>
                        <a:srgbClr val="FF9900"/>
                      </a:solidFill>
                      <a:prstDash val="solid"/>
                      <a:round/>
                      <a:headEnd type="none" w="med" len="med"/>
                      <a:tailEnd type="none" w="med" len="med"/>
                    </a:lnL>
                    <a:lnB w="7620" cap="flat" cmpd="sng" algn="ctr">
                      <a:solidFill>
                        <a:srgbClr val="FF9900"/>
                      </a:solidFill>
                      <a:prstDash val="solid"/>
                      <a:round/>
                      <a:headEnd type="none" w="med" len="med"/>
                      <a:tailEnd type="none" w="med" len="med"/>
                    </a:lnB>
                  </a:tcPr>
                </a:tc>
                <a:tc>
                  <a:txBody>
                    <a:bodyPr/>
                    <a:lstStyle/>
                    <a:p>
                      <a:endParaRPr lang="uk-UA" sz="1800"/>
                    </a:p>
                  </a:txBody>
                  <a:tcPr marL="91127" marR="91127" marT="45563" marB="45563">
                    <a:lnB w="7620" cap="flat" cmpd="sng" algn="ctr">
                      <a:solidFill>
                        <a:srgbClr val="FF9900"/>
                      </a:solidFill>
                      <a:prstDash val="solid"/>
                      <a:round/>
                      <a:headEnd type="none" w="med" len="med"/>
                      <a:tailEnd type="none" w="med" len="med"/>
                    </a:lnB>
                  </a:tcPr>
                </a:tc>
              </a:tr>
              <a:tr h="334131">
                <a:tc>
                  <a:txBody>
                    <a:bodyPr/>
                    <a:lstStyle/>
                    <a:p>
                      <a:pPr algn="ctr"/>
                      <a:r>
                        <a:rPr lang="uk-UA" sz="2400" b="1" dirty="0">
                          <a:effectLst/>
                          <a:latin typeface="Times New Roman" pitchFamily="18" charset="0"/>
                          <a:cs typeface="Times New Roman" pitchFamily="18" charset="0"/>
                        </a:rPr>
                        <a:t>Число</a:t>
                      </a: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c>
                  <a:txBody>
                    <a:bodyPr/>
                    <a:lstStyle/>
                    <a:p>
                      <a:pPr algn="ctr"/>
                      <a:r>
                        <a:rPr lang="uk-UA" sz="2400" b="1">
                          <a:effectLst/>
                          <a:latin typeface="Times New Roman" pitchFamily="18" charset="0"/>
                          <a:cs typeface="Times New Roman" pitchFamily="18" charset="0"/>
                        </a:rPr>
                        <a:t>Десятки</a:t>
                      </a: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c>
                  <a:txBody>
                    <a:bodyPr/>
                    <a:lstStyle/>
                    <a:p>
                      <a:pPr algn="ctr"/>
                      <a:r>
                        <a:rPr lang="uk-UA" sz="2400" b="1">
                          <a:effectLst/>
                          <a:latin typeface="Times New Roman" pitchFamily="18" charset="0"/>
                          <a:cs typeface="Times New Roman" pitchFamily="18" charset="0"/>
                        </a:rPr>
                        <a:t>Одиниці</a:t>
                      </a: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r>
              <a:tr h="637887">
                <a:tc>
                  <a:txBody>
                    <a:bodyPr/>
                    <a:lstStyle/>
                    <a:p>
                      <a:pPr algn="ctr"/>
                      <a:r>
                        <a:rPr lang="uk-UA" sz="2400" b="1" dirty="0">
                          <a:effectLst/>
                          <a:latin typeface="Times New Roman" pitchFamily="18" charset="0"/>
                          <a:cs typeface="Times New Roman" pitchFamily="18" charset="0"/>
                        </a:rPr>
                        <a:t>23</a:t>
                      </a: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c>
                  <a:txBody>
                    <a:bodyPr/>
                    <a:lstStyle/>
                    <a:p>
                      <a:pPr algn="ctr"/>
                      <a:r>
                        <a:rPr lang="uk-UA" sz="2800" b="1" dirty="0">
                          <a:effectLst/>
                          <a:latin typeface="Times New Roman" pitchFamily="18" charset="0"/>
                          <a:cs typeface="Times New Roman" pitchFamily="18" charset="0"/>
                        </a:rPr>
                        <a:t/>
                      </a:r>
                      <a:br>
                        <a:rPr lang="uk-UA" sz="2800" b="1" dirty="0">
                          <a:effectLst/>
                          <a:latin typeface="Times New Roman" pitchFamily="18" charset="0"/>
                          <a:cs typeface="Times New Roman" pitchFamily="18" charset="0"/>
                        </a:rPr>
                      </a:br>
                      <a:endParaRPr lang="uk-UA" sz="2800" b="1" dirty="0">
                        <a:effectLst/>
                        <a:latin typeface="Times New Roman" pitchFamily="18" charset="0"/>
                        <a:cs typeface="Times New Roman" pitchFamily="18" charset="0"/>
                      </a:endParaRP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c>
                  <a:txBody>
                    <a:bodyPr/>
                    <a:lstStyle/>
                    <a:p>
                      <a:pPr algn="ctr"/>
                      <a:r>
                        <a:rPr lang="uk-UA" sz="2800" b="1" dirty="0">
                          <a:effectLst/>
                          <a:latin typeface="Times New Roman" pitchFamily="18" charset="0"/>
                          <a:cs typeface="Times New Roman" pitchFamily="18" charset="0"/>
                        </a:rPr>
                        <a:t/>
                      </a:r>
                      <a:br>
                        <a:rPr lang="uk-UA" sz="2800" b="1" dirty="0">
                          <a:effectLst/>
                          <a:latin typeface="Times New Roman" pitchFamily="18" charset="0"/>
                          <a:cs typeface="Times New Roman" pitchFamily="18" charset="0"/>
                        </a:rPr>
                      </a:br>
                      <a:endParaRPr lang="uk-UA" sz="2800" b="1" dirty="0">
                        <a:effectLst/>
                        <a:latin typeface="Times New Roman" pitchFamily="18" charset="0"/>
                        <a:cs typeface="Times New Roman" pitchFamily="18" charset="0"/>
                      </a:endParaRP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r>
              <a:tr h="637887">
                <a:tc>
                  <a:txBody>
                    <a:bodyPr/>
                    <a:lstStyle/>
                    <a:p>
                      <a:pPr algn="ctr"/>
                      <a:r>
                        <a:rPr lang="uk-UA" sz="2400" b="1">
                          <a:effectLst/>
                          <a:latin typeface="Times New Roman" pitchFamily="18" charset="0"/>
                          <a:cs typeface="Times New Roman" pitchFamily="18" charset="0"/>
                        </a:rPr>
                        <a:t>15</a:t>
                      </a: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c>
                  <a:txBody>
                    <a:bodyPr/>
                    <a:lstStyle/>
                    <a:p>
                      <a:r>
                        <a:rPr lang="uk-UA" sz="2800" b="1" dirty="0">
                          <a:effectLst/>
                          <a:latin typeface="Times New Roman" pitchFamily="18" charset="0"/>
                          <a:cs typeface="Times New Roman" pitchFamily="18" charset="0"/>
                        </a:rPr>
                        <a:t/>
                      </a:r>
                      <a:br>
                        <a:rPr lang="uk-UA" sz="2800" b="1" dirty="0">
                          <a:effectLst/>
                          <a:latin typeface="Times New Roman" pitchFamily="18" charset="0"/>
                          <a:cs typeface="Times New Roman" pitchFamily="18" charset="0"/>
                        </a:rPr>
                      </a:br>
                      <a:endParaRPr lang="uk-UA" sz="2800" b="1" dirty="0">
                        <a:effectLst/>
                        <a:latin typeface="Times New Roman" pitchFamily="18" charset="0"/>
                        <a:cs typeface="Times New Roman" pitchFamily="18" charset="0"/>
                      </a:endParaRP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c>
                  <a:txBody>
                    <a:bodyPr/>
                    <a:lstStyle/>
                    <a:p>
                      <a:r>
                        <a:rPr lang="uk-UA" sz="2800" b="1">
                          <a:effectLst/>
                          <a:latin typeface="Times New Roman" pitchFamily="18" charset="0"/>
                          <a:cs typeface="Times New Roman" pitchFamily="18" charset="0"/>
                        </a:rPr>
                        <a:t/>
                      </a:r>
                      <a:br>
                        <a:rPr lang="uk-UA" sz="2800" b="1">
                          <a:effectLst/>
                          <a:latin typeface="Times New Roman" pitchFamily="18" charset="0"/>
                          <a:cs typeface="Times New Roman" pitchFamily="18" charset="0"/>
                        </a:rPr>
                      </a:br>
                      <a:endParaRPr lang="uk-UA" sz="2800" b="1">
                        <a:effectLst/>
                        <a:latin typeface="Times New Roman" pitchFamily="18" charset="0"/>
                        <a:cs typeface="Times New Roman" pitchFamily="18" charset="0"/>
                      </a:endParaRP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r>
              <a:tr h="637887">
                <a:tc>
                  <a:txBody>
                    <a:bodyPr/>
                    <a:lstStyle/>
                    <a:p>
                      <a:pPr algn="ctr"/>
                      <a:r>
                        <a:rPr lang="uk-UA" sz="2400" b="1">
                          <a:effectLst/>
                          <a:latin typeface="Times New Roman" pitchFamily="18" charset="0"/>
                          <a:cs typeface="Times New Roman" pitchFamily="18" charset="0"/>
                        </a:rPr>
                        <a:t>56</a:t>
                      </a: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c>
                  <a:txBody>
                    <a:bodyPr/>
                    <a:lstStyle/>
                    <a:p>
                      <a:r>
                        <a:rPr lang="uk-UA" sz="2800" b="1" dirty="0">
                          <a:effectLst/>
                          <a:latin typeface="Times New Roman" pitchFamily="18" charset="0"/>
                          <a:cs typeface="Times New Roman" pitchFamily="18" charset="0"/>
                        </a:rPr>
                        <a:t/>
                      </a:r>
                      <a:br>
                        <a:rPr lang="uk-UA" sz="2800" b="1" dirty="0">
                          <a:effectLst/>
                          <a:latin typeface="Times New Roman" pitchFamily="18" charset="0"/>
                          <a:cs typeface="Times New Roman" pitchFamily="18" charset="0"/>
                        </a:rPr>
                      </a:br>
                      <a:endParaRPr lang="uk-UA" sz="2800" b="1" dirty="0">
                        <a:effectLst/>
                        <a:latin typeface="Times New Roman" pitchFamily="18" charset="0"/>
                        <a:cs typeface="Times New Roman" pitchFamily="18" charset="0"/>
                      </a:endParaRP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c>
                  <a:txBody>
                    <a:bodyPr/>
                    <a:lstStyle/>
                    <a:p>
                      <a:r>
                        <a:rPr lang="uk-UA" sz="2800" b="1">
                          <a:effectLst/>
                          <a:latin typeface="Times New Roman" pitchFamily="18" charset="0"/>
                          <a:cs typeface="Times New Roman" pitchFamily="18" charset="0"/>
                        </a:rPr>
                        <a:t/>
                      </a:r>
                      <a:br>
                        <a:rPr lang="uk-UA" sz="2800" b="1">
                          <a:effectLst/>
                          <a:latin typeface="Times New Roman" pitchFamily="18" charset="0"/>
                          <a:cs typeface="Times New Roman" pitchFamily="18" charset="0"/>
                        </a:rPr>
                      </a:br>
                      <a:endParaRPr lang="uk-UA" sz="2800" b="1">
                        <a:effectLst/>
                        <a:latin typeface="Times New Roman" pitchFamily="18" charset="0"/>
                        <a:cs typeface="Times New Roman" pitchFamily="18" charset="0"/>
                      </a:endParaRP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r>
              <a:tr h="637887">
                <a:tc>
                  <a:txBody>
                    <a:bodyPr/>
                    <a:lstStyle/>
                    <a:p>
                      <a:pPr algn="ctr"/>
                      <a:r>
                        <a:rPr lang="uk-UA" sz="2400" b="1">
                          <a:effectLst/>
                          <a:latin typeface="Times New Roman" pitchFamily="18" charset="0"/>
                          <a:cs typeface="Times New Roman" pitchFamily="18" charset="0"/>
                        </a:rPr>
                        <a:t>24</a:t>
                      </a: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c>
                  <a:txBody>
                    <a:bodyPr/>
                    <a:lstStyle/>
                    <a:p>
                      <a:r>
                        <a:rPr lang="uk-UA" sz="2800" b="1" dirty="0">
                          <a:effectLst/>
                          <a:latin typeface="Times New Roman" pitchFamily="18" charset="0"/>
                          <a:cs typeface="Times New Roman" pitchFamily="18" charset="0"/>
                        </a:rPr>
                        <a:t/>
                      </a:r>
                      <a:br>
                        <a:rPr lang="uk-UA" sz="2800" b="1" dirty="0">
                          <a:effectLst/>
                          <a:latin typeface="Times New Roman" pitchFamily="18" charset="0"/>
                          <a:cs typeface="Times New Roman" pitchFamily="18" charset="0"/>
                        </a:rPr>
                      </a:br>
                      <a:endParaRPr lang="uk-UA" sz="2800" b="1" dirty="0">
                        <a:effectLst/>
                        <a:latin typeface="Times New Roman" pitchFamily="18" charset="0"/>
                        <a:cs typeface="Times New Roman" pitchFamily="18" charset="0"/>
                      </a:endParaRP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c>
                  <a:txBody>
                    <a:bodyPr/>
                    <a:lstStyle/>
                    <a:p>
                      <a:r>
                        <a:rPr lang="uk-UA" sz="2800" b="1">
                          <a:effectLst/>
                          <a:latin typeface="Times New Roman" pitchFamily="18" charset="0"/>
                          <a:cs typeface="Times New Roman" pitchFamily="18" charset="0"/>
                        </a:rPr>
                        <a:t/>
                      </a:r>
                      <a:br>
                        <a:rPr lang="uk-UA" sz="2800" b="1">
                          <a:effectLst/>
                          <a:latin typeface="Times New Roman" pitchFamily="18" charset="0"/>
                          <a:cs typeface="Times New Roman" pitchFamily="18" charset="0"/>
                        </a:rPr>
                      </a:br>
                      <a:endParaRPr lang="uk-UA" sz="2800" b="1">
                        <a:effectLst/>
                        <a:latin typeface="Times New Roman" pitchFamily="18" charset="0"/>
                        <a:cs typeface="Times New Roman" pitchFamily="18" charset="0"/>
                      </a:endParaRP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r>
              <a:tr h="637887">
                <a:tc>
                  <a:txBody>
                    <a:bodyPr/>
                    <a:lstStyle/>
                    <a:p>
                      <a:pPr algn="ctr"/>
                      <a:r>
                        <a:rPr lang="uk-UA" sz="2400" b="1">
                          <a:effectLst/>
                          <a:latin typeface="Times New Roman" pitchFamily="18" charset="0"/>
                          <a:cs typeface="Times New Roman" pitchFamily="18" charset="0"/>
                        </a:rPr>
                        <a:t>62</a:t>
                      </a: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c>
                  <a:txBody>
                    <a:bodyPr/>
                    <a:lstStyle/>
                    <a:p>
                      <a:r>
                        <a:rPr lang="uk-UA" sz="2800" b="1">
                          <a:effectLst/>
                          <a:latin typeface="Times New Roman" pitchFamily="18" charset="0"/>
                          <a:cs typeface="Times New Roman" pitchFamily="18" charset="0"/>
                        </a:rPr>
                        <a:t/>
                      </a:r>
                      <a:br>
                        <a:rPr lang="uk-UA" sz="2800" b="1">
                          <a:effectLst/>
                          <a:latin typeface="Times New Roman" pitchFamily="18" charset="0"/>
                          <a:cs typeface="Times New Roman" pitchFamily="18" charset="0"/>
                        </a:rPr>
                      </a:br>
                      <a:endParaRPr lang="uk-UA" sz="2800" b="1">
                        <a:effectLst/>
                        <a:latin typeface="Times New Roman" pitchFamily="18" charset="0"/>
                        <a:cs typeface="Times New Roman" pitchFamily="18" charset="0"/>
                      </a:endParaRP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c>
                  <a:txBody>
                    <a:bodyPr/>
                    <a:lstStyle/>
                    <a:p>
                      <a:r>
                        <a:rPr lang="uk-UA" sz="2800" b="1" dirty="0">
                          <a:effectLst/>
                          <a:latin typeface="Times New Roman" pitchFamily="18" charset="0"/>
                          <a:cs typeface="Times New Roman" pitchFamily="18" charset="0"/>
                        </a:rPr>
                        <a:t/>
                      </a:r>
                      <a:br>
                        <a:rPr lang="uk-UA" sz="2800" b="1" dirty="0">
                          <a:effectLst/>
                          <a:latin typeface="Times New Roman" pitchFamily="18" charset="0"/>
                          <a:cs typeface="Times New Roman" pitchFamily="18" charset="0"/>
                        </a:rPr>
                      </a:br>
                      <a:endParaRPr lang="uk-UA" sz="2800" b="1" dirty="0">
                        <a:effectLst/>
                        <a:latin typeface="Times New Roman" pitchFamily="18" charset="0"/>
                        <a:cs typeface="Times New Roman" pitchFamily="18" charset="0"/>
                      </a:endParaRP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r>
              <a:tr h="637887">
                <a:tc>
                  <a:txBody>
                    <a:bodyPr/>
                    <a:lstStyle/>
                    <a:p>
                      <a:pPr algn="ctr"/>
                      <a:r>
                        <a:rPr lang="uk-UA" sz="2400" b="1">
                          <a:effectLst/>
                          <a:latin typeface="Times New Roman" pitchFamily="18" charset="0"/>
                          <a:cs typeface="Times New Roman" pitchFamily="18" charset="0"/>
                        </a:rPr>
                        <a:t>34</a:t>
                      </a: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c>
                  <a:txBody>
                    <a:bodyPr/>
                    <a:lstStyle/>
                    <a:p>
                      <a:r>
                        <a:rPr lang="uk-UA" sz="2800" b="1">
                          <a:effectLst/>
                          <a:latin typeface="Times New Roman" pitchFamily="18" charset="0"/>
                          <a:cs typeface="Times New Roman" pitchFamily="18" charset="0"/>
                        </a:rPr>
                        <a:t/>
                      </a:r>
                      <a:br>
                        <a:rPr lang="uk-UA" sz="2800" b="1">
                          <a:effectLst/>
                          <a:latin typeface="Times New Roman" pitchFamily="18" charset="0"/>
                          <a:cs typeface="Times New Roman" pitchFamily="18" charset="0"/>
                        </a:rPr>
                      </a:br>
                      <a:endParaRPr lang="uk-UA" sz="2800" b="1">
                        <a:effectLst/>
                        <a:latin typeface="Times New Roman" pitchFamily="18" charset="0"/>
                        <a:cs typeface="Times New Roman" pitchFamily="18" charset="0"/>
                      </a:endParaRP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c>
                  <a:txBody>
                    <a:bodyPr/>
                    <a:lstStyle/>
                    <a:p>
                      <a:r>
                        <a:rPr lang="uk-UA" sz="2800" b="1" dirty="0">
                          <a:effectLst/>
                          <a:latin typeface="Times New Roman" pitchFamily="18" charset="0"/>
                          <a:cs typeface="Times New Roman" pitchFamily="18" charset="0"/>
                        </a:rPr>
                        <a:t/>
                      </a:r>
                      <a:br>
                        <a:rPr lang="uk-UA" sz="2800" b="1" dirty="0">
                          <a:effectLst/>
                          <a:latin typeface="Times New Roman" pitchFamily="18" charset="0"/>
                          <a:cs typeface="Times New Roman" pitchFamily="18" charset="0"/>
                        </a:rPr>
                      </a:br>
                      <a:endParaRPr lang="uk-UA" sz="2800" b="1" dirty="0">
                        <a:effectLst/>
                        <a:latin typeface="Times New Roman" pitchFamily="18" charset="0"/>
                        <a:cs typeface="Times New Roman" pitchFamily="18" charset="0"/>
                      </a:endParaRPr>
                    </a:p>
                  </a:txBody>
                  <a:tcPr marL="91127" marR="91127" marT="45563" marB="45563" anchor="ctr">
                    <a:lnL w="7620" cap="flat" cmpd="sng" algn="ctr">
                      <a:solidFill>
                        <a:srgbClr val="FF9900"/>
                      </a:solidFill>
                      <a:prstDash val="solid"/>
                      <a:round/>
                      <a:headEnd type="none" w="med" len="med"/>
                      <a:tailEnd type="none" w="med" len="med"/>
                    </a:lnL>
                    <a:lnR w="7620" cap="flat" cmpd="sng" algn="ctr">
                      <a:solidFill>
                        <a:srgbClr val="FF9900"/>
                      </a:solidFill>
                      <a:prstDash val="solid"/>
                      <a:round/>
                      <a:headEnd type="none" w="med" len="med"/>
                      <a:tailEnd type="none" w="med" len="med"/>
                    </a:lnR>
                    <a:lnT w="7620" cap="flat" cmpd="sng" algn="ctr">
                      <a:solidFill>
                        <a:srgbClr val="FF9900"/>
                      </a:solidFill>
                      <a:prstDash val="solid"/>
                      <a:round/>
                      <a:headEnd type="none" w="med" len="med"/>
                      <a:tailEnd type="none" w="med" len="med"/>
                    </a:lnT>
                    <a:lnB w="7620" cap="flat" cmpd="sng" algn="ctr">
                      <a:solidFill>
                        <a:srgbClr val="FF99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01744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1343</Words>
  <Application>Microsoft Office PowerPoint</Application>
  <PresentationFormat>Экран (4:3)</PresentationFormat>
  <Paragraphs>136</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 Урок 13. Додаємо і віднімаємо двоцифрові числа порозрядно (46 + 23, 46 - 23) </vt:lpstr>
      <vt:lpstr>Презентация PowerPoint</vt:lpstr>
      <vt:lpstr>Організація класу</vt:lpstr>
      <vt:lpstr>Перевірка домашнього завдання  (с. 15, № 4)</vt:lpstr>
      <vt:lpstr>Мотивація навчальної діяльності</vt:lpstr>
      <vt:lpstr>Каліграфічна хвилинка</vt:lpstr>
      <vt:lpstr>Математичний диктант</vt:lpstr>
      <vt:lpstr> Логічна вправа «Будильник»</vt:lpstr>
      <vt:lpstr>Актуалізація знань про суму розрядних доданків (на основі підручника, с. 16, № 2)</vt:lpstr>
      <vt:lpstr>Фізкультхвилинка</vt:lpstr>
      <vt:lpstr>Актуалізація способу порозрядного додавання й віднімання двоцифрових чисел (с. 16, № 3)</vt:lpstr>
      <vt:lpstr>Презентация PowerPoint</vt:lpstr>
      <vt:lpstr>Узагальнення способу порозрядного додавання й віднімання (с. 16, № 4)</vt:lpstr>
      <vt:lpstr>Творча робота над задачею  (с. 16, № 5)</vt:lpstr>
      <vt:lpstr>Розв'язування задачі</vt:lpstr>
      <vt:lpstr>Графічний диктант</vt:lpstr>
      <vt:lpstr>Удосконалення обчислювальних навичок</vt:lpstr>
      <vt:lpstr>ЗАКЛЮЧНА ЧАСТИНА</vt:lpstr>
      <vt:lpstr>  Рефлексія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13. Додаємо і віднімаємо двоцифрові числа порозрядно (46 + 23, 46 - 23)</dc:title>
  <dc:creator>User</dc:creator>
  <cp:lastModifiedBy>User</cp:lastModifiedBy>
  <cp:revision>5</cp:revision>
  <dcterms:created xsi:type="dcterms:W3CDTF">2021-09-17T16:22:31Z</dcterms:created>
  <dcterms:modified xsi:type="dcterms:W3CDTF">2021-09-20T11:24:31Z</dcterms:modified>
</cp:coreProperties>
</file>