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59" r:id="rId6"/>
    <p:sldId id="260" r:id="rId7"/>
    <p:sldId id="257" r:id="rId8"/>
    <p:sldId id="261" r:id="rId9"/>
    <p:sldId id="262" r:id="rId10"/>
    <p:sldId id="263" r:id="rId11"/>
    <p:sldId id="264" r:id="rId12"/>
    <p:sldId id="265" r:id="rId13"/>
    <p:sldId id="272" r:id="rId14"/>
    <p:sldId id="268" r:id="rId15"/>
    <p:sldId id="270" r:id="rId16"/>
    <p:sldId id="266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00000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7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F3C5A-8986-4073-94F1-DBACA9F0919A}" type="datetimeFigureOut">
              <a:rPr lang="uk-UA" smtClean="0"/>
              <a:pPr/>
              <a:t>26.02.2021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A8A8A-A9A9-4575-98CC-8FA67537F27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88491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A8A8A-A9A9-4575-98CC-8FA67537F274}" type="slidenum">
              <a:rPr lang="uk-UA" smtClean="0"/>
              <a:pPr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481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E0A8-8E48-42ED-884C-4B8AE84DB2DE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</p:spPr>
        <p:txBody>
          <a:bodyPr/>
          <a:lstStyle/>
          <a:p>
            <a:r>
              <a:rPr lang="uk-UA" altLang="uk-UA" dirty="0"/>
              <a:t>Тема уроку: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672" y="2599434"/>
            <a:ext cx="6400800" cy="1752600"/>
          </a:xfrm>
        </p:spPr>
        <p:txBody>
          <a:bodyPr/>
          <a:lstStyle/>
          <a:p>
            <a:r>
              <a:rPr lang="uk-UA" altLang="uk-UA" b="1" dirty="0">
                <a:solidFill>
                  <a:srgbClr val="FF0000"/>
                </a:solidFill>
              </a:rPr>
              <a:t>Додавання та віднімання раціональних чисел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Задача 2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На вашому мобільному телефоні підключена </a:t>
            </a:r>
            <a:r>
              <a:rPr lang="uk-UA"/>
              <a:t>послуга </a:t>
            </a:r>
            <a:r>
              <a:rPr lang="uk-UA" smtClean="0"/>
              <a:t>«Кредит». </a:t>
            </a:r>
            <a:r>
              <a:rPr lang="uk-UA" dirty="0"/>
              <a:t>На вашому рахунку 2 грн. Ви здійснили дзвінок на 3 грн. і відправили одну ММS на 1 грн. Скільки грошей на вашому рахунку</a:t>
            </a:r>
            <a:r>
              <a:rPr lang="uk-UA" dirty="0" smtClean="0"/>
              <a:t>?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9" y="3212975"/>
            <a:ext cx="2486578" cy="291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698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1916856"/>
          </a:xfrm>
        </p:spPr>
        <p:txBody>
          <a:bodyPr>
            <a:no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Допоможіть порахувати моєму другові, як він прожив місяць: з прибутком, чи зі збитками.</a:t>
            </a:r>
            <a:endParaRPr lang="uk-UA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582669"/>
            <a:ext cx="7715304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чоловік віддав йому 320грн. свого боргу.</a:t>
            </a:r>
            <a:endParaRPr lang="uk-UA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Другому він позичив половину цих грошей.</a:t>
            </a:r>
            <a:endParaRPr lang="uk-UA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будівництво церкви він пожертвував 300грн.</a:t>
            </a:r>
            <a:endParaRPr lang="uk-UA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Третій повернув йому 170грн.</a:t>
            </a:r>
            <a:endParaRPr lang="uk-UA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Продавши, сплетену власноруч корзину, він заробив 100грн.</a:t>
            </a:r>
            <a:endParaRPr lang="uk-UA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36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Реклама математики</a:t>
            </a:r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Пятно 2 3"/>
          <p:cNvSpPr/>
          <p:nvPr/>
        </p:nvSpPr>
        <p:spPr>
          <a:xfrm>
            <a:off x="1563485" y="385320"/>
            <a:ext cx="7272808" cy="345638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3635896" y="1307291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Понад 70 000 думок в людини виникають щодня. Відведи їх кілька на математику  і ти не пошкодуєш</a:t>
            </a:r>
            <a:r>
              <a:rPr lang="uk-UA" dirty="0"/>
              <a:t>.</a:t>
            </a:r>
          </a:p>
        </p:txBody>
      </p:sp>
      <p:pic>
        <p:nvPicPr>
          <p:cNvPr id="2050" name="Picture 2" descr="ÐÐ°ÑÑÐ¸Ð½ÐºÐ¸ Ð¿Ð¾ Ð·Ð°Ð¿ÑÐ¾ÑÑ ÐºÐ°ÑÑÐ¸Ð½ÐºÐ° ÑÐ»Ð¾Ð¿ÑÐ¸ÐºÐ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3485" y="3573016"/>
            <a:ext cx="2655887" cy="265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ÐºÐ°ÑÑÐ¸Ð½ÐºÐ° ÑÐ¸ÑÑÐ¸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05627"/>
            <a:ext cx="3754388" cy="290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673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Задача від Іванка</a:t>
            </a:r>
            <a:endParaRPr lang="uk-UA" dirty="0"/>
          </a:p>
        </p:txBody>
      </p:sp>
      <p:pic>
        <p:nvPicPr>
          <p:cNvPr id="4" name="Объект 3" descr="http://shag.com.ua/uroku-z-matematiki-6-klas-dodavannya-racionalenih-chisel/28255_html_m2ed8bdf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54008"/>
            <a:ext cx="1619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2492896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Борошняні комахи витримують температуру -19 градусів, а жуки –деревоточці  на 1,4 градусів нижче. Яку температуру витримують деревоточці? </a:t>
            </a:r>
            <a:endParaRPr lang="uk-UA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 descr="https://academia.in.ua/sites/default/files/field/image/chyk%2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062556"/>
            <a:ext cx="6048672" cy="109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07704" y="5157192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Борошняна комаха               Деревоточець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xmlns="" val="373873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Задача 5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i="1" dirty="0"/>
              <a:t>Коли мороз сягає -40</a:t>
            </a:r>
            <a:r>
              <a:rPr lang="uk-UA" i="1" baseline="30000" dirty="0"/>
              <a:t>0</a:t>
            </a:r>
            <a:r>
              <a:rPr lang="uk-UA" i="1" dirty="0"/>
              <a:t>С, температура песця - +38</a:t>
            </a:r>
            <a:r>
              <a:rPr lang="uk-UA" i="1" baseline="30000" dirty="0"/>
              <a:t>0</a:t>
            </a:r>
            <a:r>
              <a:rPr lang="uk-UA" i="1" dirty="0"/>
              <a:t> С, а білої куріпки - +43 </a:t>
            </a:r>
            <a:r>
              <a:rPr lang="uk-UA" i="1" baseline="30000" dirty="0"/>
              <a:t>0 </a:t>
            </a:r>
            <a:r>
              <a:rPr lang="uk-UA" i="1" dirty="0"/>
              <a:t>С. На скільки температура тіл песця і куріпки вищі від температури повітря?   </a:t>
            </a:r>
            <a:endParaRPr lang="uk-UA" dirty="0"/>
          </a:p>
        </p:txBody>
      </p:sp>
      <p:sp>
        <p:nvSpPr>
          <p:cNvPr id="4" name="AutoShape 2" descr="ÐÐ°ÑÑÐ¸Ð½ÐºÐ¸ Ð¿Ð¾ Ð·Ð°Ð¿ÑÐ¾ÑÑ Ð¿ÐµÑÐµÑÑ ÑÐ¾Ñ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3573016"/>
            <a:ext cx="3049519" cy="22871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357301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062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altLang="uk-UA" dirty="0"/>
              <a:t>Мета уроку: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0363" indent="-360363">
              <a:buFont typeface="Wingdings" panose="05000000000000000000" pitchFamily="2" charset="2"/>
              <a:buChar char="q"/>
            </a:pPr>
            <a:r>
              <a:rPr lang="uk-UA" altLang="uk-UA" dirty="0"/>
              <a:t>систематизувати й узагальнити матеріал, щодо додавання та віднімання раціональних чисел; </a:t>
            </a:r>
          </a:p>
          <a:p>
            <a:pPr marL="360363" indent="-360363">
              <a:buFont typeface="Wingdings" panose="05000000000000000000" pitchFamily="2" charset="2"/>
              <a:buChar char="q"/>
            </a:pPr>
            <a:r>
              <a:rPr lang="uk-UA" altLang="uk-UA" dirty="0"/>
              <a:t>відпрацьовувати навички застосування властивостей додавання та віднімання розв’язування вправ; </a:t>
            </a:r>
          </a:p>
          <a:p>
            <a:pPr marL="360363" indent="-360363">
              <a:buFont typeface="Wingdings" panose="05000000000000000000" pitchFamily="2" charset="2"/>
              <a:buChar char="q"/>
            </a:pPr>
            <a:r>
              <a:rPr lang="uk-UA" altLang="uk-UA" dirty="0"/>
              <a:t>формувати математичні компетентності; </a:t>
            </a:r>
          </a:p>
          <a:p>
            <a:pPr marL="360363" indent="-360363">
              <a:buFont typeface="Wingdings" panose="05000000000000000000" pitchFamily="2" charset="2"/>
              <a:buChar char="q"/>
            </a:pPr>
            <a:r>
              <a:rPr lang="uk-UA" altLang="uk-UA" dirty="0"/>
              <a:t>розвивати пам’ять, логічне мислення, увагу, кмітливість, вміння узагальнювати; </a:t>
            </a:r>
          </a:p>
          <a:p>
            <a:pPr marL="360363" indent="-360363">
              <a:buFont typeface="Wingdings" panose="05000000000000000000" pitchFamily="2" charset="2"/>
              <a:buChar char="q"/>
            </a:pPr>
            <a:r>
              <a:rPr lang="uk-UA" altLang="uk-UA" dirty="0"/>
              <a:t>виховувати </a:t>
            </a:r>
            <a:r>
              <a:rPr lang="uk-UA" altLang="uk-UA" dirty="0" smtClean="0"/>
              <a:t>інтерес до математики та культуру користування Інтернетом.</a:t>
            </a:r>
            <a:r>
              <a:rPr lang="uk-UA" altLang="uk-UA" dirty="0"/>
              <a:t> </a:t>
            </a:r>
            <a:endParaRPr lang="ru-RU" alt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25478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altLang="uk-UA" dirty="0"/>
              <a:t>Епіграф: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uk-UA" b="1" i="1" dirty="0">
                <a:solidFill>
                  <a:srgbClr val="500000"/>
                </a:solidFill>
              </a:rPr>
              <a:t>Найвище призначення математики полягає в тому, щоб знаходити прихований порядок у хаосі, що нас оточує.</a:t>
            </a:r>
            <a:endParaRPr lang="ru-RU" b="1" dirty="0">
              <a:solidFill>
                <a:srgbClr val="500000"/>
              </a:solidFill>
            </a:endParaRPr>
          </a:p>
          <a:p>
            <a:pPr algn="r">
              <a:lnSpc>
                <a:spcPct val="150000"/>
              </a:lnSpc>
              <a:buNone/>
            </a:pPr>
            <a:r>
              <a:rPr lang="uk-UA" b="1" i="1" dirty="0">
                <a:solidFill>
                  <a:srgbClr val="500000"/>
                </a:solidFill>
              </a:rPr>
              <a:t>Норберт Вінер</a:t>
            </a:r>
            <a:endParaRPr lang="ru-RU" b="1" dirty="0">
              <a:solidFill>
                <a:srgbClr val="500000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21312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Объект 3" descr="Ð ÐµÐ·ÑÐ»ÑÑÐ°Ñ Ð¿Ð¾ÑÑÐºÑ Ð·Ð¾Ð±ÑÐ°Ð¶ÐµÐ½Ñ Ð·Ð° Ð·Ð°Ð¿Ð¸ÑÐ¾Ð¼ &quot;ÐºÐ°ÑÑÐ¸Ð½ÐºÐ° Ð²ÑÐµÑÐ²ÑÑÐ½Ñ Ð¿Ð°Ð²ÑÑÐ¸Ð½Ð° ÐÐ½ÑÐµÑÐ½ÐµÑ&quot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964" y="654008"/>
            <a:ext cx="7776864" cy="539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Ð ÐµÐ·ÑÐ»ÑÑÐ°Ñ Ð¿Ð¾ÑÑÐºÑ Ð·Ð¾Ð±ÑÐ°Ð¶ÐµÐ½Ñ Ð·Ð° Ð·Ð°Ð¿Ð¸ÑÐ¾Ð¼ &quot;ÐºÐ°ÑÑÐ¸Ð½ÐºÐ° Ð²ÑÐµÑÐ²ÑÑÐ½Ñ Ð¿Ð°Ð²ÑÑÐ¸Ð½Ð° ÐÐ½ÑÐµÑÐ½ÐµÑ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56084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5116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3,8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5,7=</a:t>
            </a:r>
          </a:p>
          <a:p>
            <a:pPr marL="0" indent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8,4 +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3,7= </a:t>
            </a:r>
          </a:p>
          <a:p>
            <a:pPr marL="0" indent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3,9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8,4=</a:t>
            </a:r>
            <a:endParaRPr lang="ru-RU" b="1" dirty="0">
              <a:latin typeface="Arial" charset="0"/>
            </a:endParaRPr>
          </a:p>
          <a:p>
            <a:pPr marL="0" indent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2,9 +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7,3=</a:t>
            </a:r>
            <a:endParaRPr lang="ru-RU" b="1" dirty="0">
              <a:latin typeface="Arial" charset="0"/>
            </a:endParaRPr>
          </a:p>
          <a:p>
            <a:pPr marL="0" indent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3,5 +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8,1=</a:t>
            </a:r>
            <a:endParaRPr lang="ru-RU" b="1" dirty="0">
              <a:latin typeface="Arial" charset="0"/>
            </a:endParaRPr>
          </a:p>
          <a:p>
            <a:pPr marL="0" indent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2,9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3,6=</a:t>
            </a:r>
            <a:endParaRPr lang="ru-RU" b="1" dirty="0">
              <a:latin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b="1" dirty="0">
              <a:latin typeface="Arial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720511405"/>
              </p:ext>
            </p:extLst>
          </p:nvPr>
        </p:nvGraphicFramePr>
        <p:xfrm>
          <a:off x="5508104" y="857250"/>
          <a:ext cx="2992960" cy="4011907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496480"/>
                <a:gridCol w="1496480"/>
              </a:tblGrid>
              <a:tr h="474859">
                <a:tc gridSpan="2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КЛЮЧ</a:t>
                      </a:r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895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b="1" dirty="0" smtClean="0"/>
                        <a:t>-4,5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b="1" dirty="0" smtClean="0"/>
                        <a:t>Д</a:t>
                      </a:r>
                      <a:endParaRPr lang="uk-U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895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b="1" dirty="0" smtClean="0"/>
                        <a:t>4,4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b="1" dirty="0" smtClean="0"/>
                        <a:t>У</a:t>
                      </a:r>
                      <a:endParaRPr lang="uk-U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895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b="1" dirty="0" smtClean="0"/>
                        <a:t>-6,5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b="1" dirty="0" smtClean="0"/>
                        <a:t>Ь</a:t>
                      </a:r>
                      <a:endParaRPr lang="uk-U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895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b="1" dirty="0" smtClean="0"/>
                        <a:t>-9,5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b="1" dirty="0" smtClean="0"/>
                        <a:t>М</a:t>
                      </a:r>
                      <a:endParaRPr lang="uk-U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895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b="1" dirty="0" smtClean="0"/>
                        <a:t>-4,7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b="1" dirty="0" smtClean="0"/>
                        <a:t>О</a:t>
                      </a:r>
                      <a:endParaRPr lang="uk-U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895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b="1" dirty="0" smtClean="0"/>
                        <a:t>4,6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b="1" dirty="0" smtClean="0"/>
                        <a:t>Л</a:t>
                      </a:r>
                      <a:endParaRPr lang="uk-U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6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b">
            <a:normAutofit fontScale="90000"/>
          </a:bodyPr>
          <a:lstStyle/>
          <a:p>
            <a:pPr algn="ctr" eaLnBrk="1" hangingPunct="1"/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</a:rPr>
              <a:t>Відгадай пароль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91880" y="1124744"/>
            <a:ext cx="1296144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uk-UA" b="1" dirty="0" smtClean="0"/>
              <a:t>-9,5      М</a:t>
            </a:r>
            <a:endParaRPr lang="uk-UA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91880" y="1761588"/>
            <a:ext cx="1296144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uk-UA" b="1" dirty="0" smtClean="0"/>
              <a:t>-4,7      О</a:t>
            </a:r>
            <a:endParaRPr lang="uk-UA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91880" y="3068960"/>
            <a:ext cx="1296144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uk-UA" b="1" dirty="0" smtClean="0"/>
              <a:t>4,4       У</a:t>
            </a:r>
            <a:endParaRPr lang="uk-UA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491880" y="2284013"/>
            <a:ext cx="1296144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uk-UA" b="1" dirty="0" smtClean="0"/>
              <a:t>-4,5      Д</a:t>
            </a:r>
            <a:endParaRPr lang="uk-UA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491880" y="3717032"/>
            <a:ext cx="1296144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uk-UA" b="1" dirty="0" smtClean="0"/>
              <a:t>4,6       Л</a:t>
            </a:r>
            <a:endParaRPr lang="uk-UA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491880" y="4365104"/>
            <a:ext cx="1296144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uk-UA" b="1" dirty="0" smtClean="0"/>
              <a:t>-6,5      Ь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xmlns="" val="161239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8" grpId="0" animBg="1"/>
      <p:bldP spid="11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2204888"/>
          </a:xfrm>
        </p:spPr>
        <p:txBody>
          <a:bodyPr>
            <a:normAutofit fontScale="90000"/>
          </a:bodyPr>
          <a:lstStyle/>
          <a:p>
            <a:pPr fontAlgn="base"/>
            <a:r>
              <a:rPr lang="uk-UA" dirty="0" smtClean="0"/>
              <a:t> </a:t>
            </a: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Перекладіть, будь ласка, давньоіндійські правила на сучасну мову.</a:t>
            </a:r>
            <a:b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uk-UA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16832"/>
            <a:ext cx="7746084" cy="4226812"/>
          </a:xfrm>
        </p:spPr>
        <p:txBody>
          <a:bodyPr>
            <a:normAutofit/>
          </a:bodyPr>
          <a:lstStyle/>
          <a:p>
            <a:pPr algn="ctr" fontAlgn="base">
              <a:spcAft>
                <a:spcPts val="600"/>
              </a:spcAft>
            </a:pPr>
            <a:r>
              <a:rPr lang="uk-UA" sz="3600" dirty="0"/>
              <a:t>«Сума майна і майна є майно</a:t>
            </a:r>
            <a:r>
              <a:rPr lang="uk-UA" sz="3600" dirty="0" smtClean="0"/>
              <a:t>».</a:t>
            </a:r>
          </a:p>
          <a:p>
            <a:pPr algn="ctr" fontAlgn="base">
              <a:spcAft>
                <a:spcPts val="600"/>
              </a:spcAft>
            </a:pPr>
            <a:r>
              <a:rPr lang="uk-UA" sz="3600" dirty="0" smtClean="0"/>
              <a:t>«</a:t>
            </a:r>
            <a:r>
              <a:rPr lang="uk-UA" sz="3600" dirty="0"/>
              <a:t>Сума двох боргів є борг».</a:t>
            </a:r>
          </a:p>
          <a:p>
            <a:pPr algn="ctr" fontAlgn="base">
              <a:spcAft>
                <a:spcPts val="600"/>
              </a:spcAft>
            </a:pPr>
            <a:r>
              <a:rPr lang="uk-UA" sz="3600" dirty="0"/>
              <a:t>«Сума майна і боргу дорівнює їх різниці».</a:t>
            </a:r>
          </a:p>
        </p:txBody>
      </p:sp>
    </p:spTree>
    <p:extLst>
      <p:ext uri="{BB962C8B-B14F-4D97-AF65-F5344CB8AC3E}">
        <p14:creationId xmlns:p14="http://schemas.microsoft.com/office/powerpoint/2010/main" xmlns="" val="64388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ЗНАЙДІТЬ ПОМИЛКУ</a:t>
            </a:r>
            <a:endParaRPr lang="uk-U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uk-UA" b="1" dirty="0" smtClean="0"/>
              <a:t>1) -9</a:t>
            </a:r>
            <a:r>
              <a:rPr lang="uk-UA" b="1" dirty="0"/>
              <a:t>+(-16)=-25                </a:t>
            </a:r>
            <a:r>
              <a:rPr lang="uk-UA" b="1" dirty="0" smtClean="0"/>
              <a:t>2) </a:t>
            </a:r>
            <a:r>
              <a:rPr lang="uk-UA" b="1" dirty="0"/>
              <a:t>14+(-8)=6                </a:t>
            </a:r>
            <a:r>
              <a:rPr lang="uk-UA" b="1" dirty="0" smtClean="0"/>
              <a:t>3) 14</a:t>
            </a:r>
            <a:r>
              <a:rPr lang="uk-UA" b="1" dirty="0"/>
              <a:t>+(-5)=-9        </a:t>
            </a:r>
            <a:r>
              <a:rPr lang="uk-UA" b="1" dirty="0" smtClean="0"/>
              <a:t>            4) </a:t>
            </a:r>
            <a:r>
              <a:rPr lang="uk-UA" b="1" dirty="0"/>
              <a:t>-17-10=-27                          </a:t>
            </a:r>
            <a:r>
              <a:rPr lang="uk-UA" b="1" dirty="0" smtClean="0"/>
              <a:t>5) -16+6=10                      6) -12-</a:t>
            </a:r>
            <a:r>
              <a:rPr lang="uk-UA" b="1" dirty="0"/>
              <a:t>(-54)=42       </a:t>
            </a:r>
            <a:r>
              <a:rPr lang="uk-UA" b="1" dirty="0" smtClean="0"/>
              <a:t>           7) -27+14</a:t>
            </a:r>
            <a:r>
              <a:rPr lang="uk-UA" b="1" dirty="0"/>
              <a:t>=-13        </a:t>
            </a:r>
            <a:r>
              <a:rPr lang="uk-UA" b="1" dirty="0" smtClean="0"/>
              <a:t>          8) -42+79</a:t>
            </a:r>
            <a:r>
              <a:rPr lang="uk-UA" b="1" dirty="0"/>
              <a:t>=-36                     </a:t>
            </a:r>
            <a:r>
              <a:rPr lang="uk-UA" b="1" dirty="0" smtClean="0"/>
              <a:t>9) 14-80=66                    10) 79</a:t>
            </a:r>
            <a:r>
              <a:rPr lang="uk-UA" b="1" dirty="0"/>
              <a:t>+(-42)=</a:t>
            </a:r>
            <a:r>
              <a:rPr lang="uk-UA" b="1" dirty="0" smtClean="0"/>
              <a:t>37             11) 21+(-</a:t>
            </a:r>
            <a:r>
              <a:rPr lang="uk-UA" b="1" dirty="0"/>
              <a:t>28)=-7       </a:t>
            </a:r>
            <a:r>
              <a:rPr lang="uk-UA" b="1" dirty="0" smtClean="0"/>
              <a:t>       12) 1-3,8=2,8                          13) 0-</a:t>
            </a:r>
            <a:r>
              <a:rPr lang="uk-UA" b="1" dirty="0"/>
              <a:t>(-11,9)=-11,9         </a:t>
            </a:r>
            <a:r>
              <a:rPr lang="uk-UA" b="1" dirty="0" smtClean="0"/>
              <a:t>14)  </a:t>
            </a:r>
            <a:r>
              <a:rPr lang="uk-UA" b="1" dirty="0"/>
              <a:t>12,7+(-1)=11,7     </a:t>
            </a:r>
            <a:r>
              <a:rPr lang="uk-UA" b="1" dirty="0" smtClean="0"/>
              <a:t>              </a:t>
            </a:r>
            <a:endParaRPr lang="uk-UA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87824" y="1844924"/>
            <a:ext cx="410284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9</a:t>
            </a:r>
            <a:endParaRPr lang="uk-UA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99792" y="2636912"/>
            <a:ext cx="1008112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-10</a:t>
            </a:r>
            <a:endParaRPr lang="uk-UA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76256" y="3256920"/>
            <a:ext cx="72008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37</a:t>
            </a:r>
            <a:endParaRPr lang="uk-UA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699792" y="4034135"/>
            <a:ext cx="698316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-66</a:t>
            </a:r>
            <a:endParaRPr lang="uk-UA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660232" y="4700282"/>
            <a:ext cx="936104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-2,8</a:t>
            </a:r>
            <a:endParaRPr lang="uk-UA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398108" y="5479926"/>
            <a:ext cx="1029876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11,9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xmlns="" val="44248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ВІДНОВІТЬ ЗАПИСИ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uk-UA" sz="28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buNone/>
            </a:pPr>
            <a:r>
              <a:rPr lang="uk-UA" sz="28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>
                <a:solidFill>
                  <a:srgbClr val="660033"/>
                </a:solidFill>
              </a:rPr>
              <a:t>а</a:t>
            </a:r>
            <a:r>
              <a:rPr lang="ru-RU" sz="2800" dirty="0">
                <a:solidFill>
                  <a:srgbClr val="660033"/>
                </a:solidFill>
              </a:rPr>
              <a:t>)    -6 +  … = -8;      </a:t>
            </a:r>
            <a:r>
              <a:rPr lang="ru-RU" sz="2800" dirty="0" smtClean="0">
                <a:solidFill>
                  <a:srgbClr val="660033"/>
                </a:solidFill>
              </a:rPr>
              <a:t>           </a:t>
            </a:r>
            <a:r>
              <a:rPr lang="en-US" sz="2800" dirty="0" smtClean="0">
                <a:solidFill>
                  <a:srgbClr val="660033"/>
                </a:solidFill>
              </a:rPr>
              <a:t>   </a:t>
            </a:r>
            <a:r>
              <a:rPr lang="ru-RU" sz="2800" dirty="0" smtClean="0">
                <a:solidFill>
                  <a:srgbClr val="660033"/>
                </a:solidFill>
              </a:rPr>
              <a:t>  б</a:t>
            </a:r>
            <a:r>
              <a:rPr lang="ru-RU" sz="2800" dirty="0">
                <a:solidFill>
                  <a:srgbClr val="660033"/>
                </a:solidFill>
              </a:rPr>
              <a:t>)   …   + (-3,8) = -4;</a:t>
            </a:r>
          </a:p>
          <a:p>
            <a:pPr>
              <a:buNone/>
            </a:pPr>
            <a:r>
              <a:rPr lang="ru-RU" sz="2800" dirty="0">
                <a:solidFill>
                  <a:srgbClr val="660033"/>
                </a:solidFill>
              </a:rPr>
              <a:t>  </a:t>
            </a:r>
          </a:p>
          <a:p>
            <a:pPr>
              <a:buNone/>
            </a:pPr>
            <a:r>
              <a:rPr lang="ru-RU" sz="2800" dirty="0">
                <a:solidFill>
                  <a:srgbClr val="660033"/>
                </a:solidFill>
              </a:rPr>
              <a:t>в)   -6,5 +   …    = - 10;    </a:t>
            </a:r>
            <a:r>
              <a:rPr lang="ru-RU" sz="2800" dirty="0" smtClean="0">
                <a:solidFill>
                  <a:srgbClr val="660033"/>
                </a:solidFill>
              </a:rPr>
              <a:t>         </a:t>
            </a:r>
            <a:r>
              <a:rPr lang="ru-RU" sz="2800" dirty="0">
                <a:solidFill>
                  <a:srgbClr val="660033"/>
                </a:solidFill>
              </a:rPr>
              <a:t>г)    …   + (-9,1) = -10,1;</a:t>
            </a:r>
          </a:p>
          <a:p>
            <a:pPr>
              <a:buNone/>
            </a:pPr>
            <a:r>
              <a:rPr lang="ru-RU" sz="2800" dirty="0">
                <a:solidFill>
                  <a:srgbClr val="660033"/>
                </a:solidFill>
              </a:rPr>
              <a:t> </a:t>
            </a:r>
          </a:p>
          <a:p>
            <a:pPr>
              <a:buNone/>
            </a:pPr>
            <a:r>
              <a:rPr lang="ru-RU" sz="2800" dirty="0">
                <a:solidFill>
                  <a:srgbClr val="660033"/>
                </a:solidFill>
              </a:rPr>
              <a:t>д)   …   + (-3,9)= -13,9;  </a:t>
            </a:r>
            <a:r>
              <a:rPr lang="en-US" sz="2800" dirty="0">
                <a:solidFill>
                  <a:srgbClr val="660033"/>
                </a:solidFill>
              </a:rPr>
              <a:t> </a:t>
            </a:r>
            <a:r>
              <a:rPr lang="uk-UA" sz="2800" dirty="0" smtClean="0">
                <a:solidFill>
                  <a:srgbClr val="660033"/>
                </a:solidFill>
              </a:rPr>
              <a:t>        </a:t>
            </a:r>
            <a:r>
              <a:rPr lang="ru-RU" sz="2800" dirty="0" smtClean="0">
                <a:solidFill>
                  <a:srgbClr val="660033"/>
                </a:solidFill>
              </a:rPr>
              <a:t> </a:t>
            </a:r>
            <a:r>
              <a:rPr lang="ru-RU" sz="2800" dirty="0">
                <a:solidFill>
                  <a:srgbClr val="660033"/>
                </a:solidFill>
              </a:rPr>
              <a:t>е)  – 0,2 +   …    = - 0,4.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1720" y="1988840"/>
            <a:ext cx="4320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-2</a:t>
            </a:r>
            <a:endParaRPr lang="uk-UA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1988840"/>
            <a:ext cx="72008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-0,2</a:t>
            </a:r>
            <a:endParaRPr lang="uk-UA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23728" y="3026088"/>
            <a:ext cx="72008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-3,5</a:t>
            </a:r>
            <a:endParaRPr lang="uk-UA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37511" y="3026087"/>
            <a:ext cx="648072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- 1</a:t>
            </a:r>
            <a:endParaRPr lang="uk-UA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15616" y="4077072"/>
            <a:ext cx="72008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-10</a:t>
            </a:r>
            <a:endParaRPr lang="uk-UA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4077072"/>
            <a:ext cx="72008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-0,2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xmlns="" val="145619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8_ma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Status xmlns="9d035d7d-02e5-4a00-8b62-9a556aabc7b5">InProgress</ApprovalStatus>
    <EditorialTags xmlns="9d035d7d-02e5-4a00-8b62-9a556aabc7b5" xsi:nil="true"/>
    <MarketSpecific xmlns="9d035d7d-02e5-4a00-8b62-9a556aabc7b5">true</MarketSpecific>
    <TPLaunchHelpLinkType xmlns="9d035d7d-02e5-4a00-8b62-9a556aabc7b5">Template</TPLaunchHelpLinkType>
    <TPNamespace xmlns="9d035d7d-02e5-4a00-8b62-9a556aabc7b5" xsi:nil="true"/>
    <TemplateTemplateType xmlns="9d035d7d-02e5-4a00-8b62-9a556aabc7b5">PowerPoint 12 Default</TemplateTemplateType>
    <UANotes xmlns="9d035d7d-02e5-4a00-8b62-9a556aabc7b5" xsi:nil="true"/>
    <VoteCount xmlns="9d035d7d-02e5-4a00-8b62-9a556aabc7b5" xsi:nil="true"/>
    <HandoffToMSDN xmlns="9d035d7d-02e5-4a00-8b62-9a556aabc7b5" xsi:nil="true"/>
    <OriginAsset xmlns="9d035d7d-02e5-4a00-8b62-9a556aabc7b5" xsi:nil="true"/>
    <PublishTargets xmlns="9d035d7d-02e5-4a00-8b62-9a556aabc7b5">OfficeOnline</PublishTargets>
    <AssetType xmlns="9d035d7d-02e5-4a00-8b62-9a556aabc7b5">TP</AssetType>
    <IntlLangReview xmlns="9d035d7d-02e5-4a00-8b62-9a556aabc7b5" xsi:nil="true"/>
    <NumericId xmlns="9d035d7d-02e5-4a00-8b62-9a556aabc7b5" xsi:nil="true"/>
    <OOCacheId xmlns="9d035d7d-02e5-4a00-8b62-9a556aabc7b5" xsi:nil="true"/>
    <ClipArtFilename xmlns="9d035d7d-02e5-4a00-8b62-9a556aabc7b5" xsi:nil="true"/>
    <OpenTemplate xmlns="9d035d7d-02e5-4a00-8b62-9a556aabc7b5">true</OpenTemplate>
    <TPExecutable xmlns="9d035d7d-02e5-4a00-8b62-9a556aabc7b5" xsi:nil="true"/>
    <LastHandOff xmlns="9d035d7d-02e5-4a00-8b62-9a556aabc7b5" xsi:nil="true"/>
    <TPLaunchHelpLink xmlns="9d035d7d-02e5-4a00-8b62-9a556aabc7b5" xsi:nil="true"/>
    <Providers xmlns="9d035d7d-02e5-4a00-8b62-9a556aabc7b5" xsi:nil="true"/>
    <TPAppVersion xmlns="9d035d7d-02e5-4a00-8b62-9a556aabc7b5" xsi:nil="true"/>
    <IsSearchable xmlns="9d035d7d-02e5-4a00-8b62-9a556aabc7b5">true</IsSearchable>
    <EditorialStatus xmlns="9d035d7d-02e5-4a00-8b62-9a556aabc7b5">Complete</EditorialStatus>
    <UALocComments xmlns="9d035d7d-02e5-4a00-8b62-9a556aabc7b5" xsi:nil="true"/>
    <CSXHash xmlns="9d035d7d-02e5-4a00-8b62-9a556aabc7b5" xsi:nil="true"/>
    <DirectSourceMarket xmlns="9d035d7d-02e5-4a00-8b62-9a556aabc7b5" xsi:nil="true"/>
    <DSATActionTaken xmlns="9d035d7d-02e5-4a00-8b62-9a556aabc7b5" xsi:nil="true"/>
    <PolicheckWords xmlns="9d035d7d-02e5-4a00-8b62-9a556aabc7b5" xsi:nil="true"/>
    <BugNumber xmlns="9d035d7d-02e5-4a00-8b62-9a556aabc7b5" xsi:nil="true"/>
    <Downloads xmlns="9d035d7d-02e5-4a00-8b62-9a556aabc7b5">0</Downloads>
    <ThumbnailAssetId xmlns="9d035d7d-02e5-4a00-8b62-9a556aabc7b5" xsi:nil="true"/>
    <TrustLevel xmlns="9d035d7d-02e5-4a00-8b62-9a556aabc7b5">1 Microsoft Managed Content</TrustLevel>
    <UALocRecommendation xmlns="9d035d7d-02e5-4a00-8b62-9a556aabc7b5">Localize</UALocRecommendation>
    <TPApplication xmlns="9d035d7d-02e5-4a00-8b62-9a556aabc7b5" xsi:nil="true"/>
    <AssetId xmlns="9d035d7d-02e5-4a00-8b62-9a556aabc7b5">TP101908666</AssetId>
    <APEditor xmlns="9d035d7d-02e5-4a00-8b62-9a556aabc7b5">
      <UserInfo>
        <DisplayName/>
        <AccountId xsi:nil="true"/>
        <AccountType/>
      </UserInfo>
    </APEditor>
    <PrimaryImageGen xmlns="9d035d7d-02e5-4a00-8b62-9a556aabc7b5">true</PrimaryImageGen>
    <TPInstallLocation xmlns="9d035d7d-02e5-4a00-8b62-9a556aabc7b5" xsi:nil="true"/>
    <Manager xmlns="9d035d7d-02e5-4a00-8b62-9a556aabc7b5" xsi:nil="true"/>
    <ParentAssetId xmlns="9d035d7d-02e5-4a00-8b62-9a556aabc7b5" xsi:nil="true"/>
    <SubmitterId xmlns="9d035d7d-02e5-4a00-8b62-9a556aabc7b5" xsi:nil="true"/>
    <TemplateStatus xmlns="9d035d7d-02e5-4a00-8b62-9a556aabc7b5">Complete</TemplateStatus>
    <APAuthor xmlns="9d035d7d-02e5-4a00-8b62-9a556aabc7b5">
      <UserInfo>
        <DisplayName>FAREAST\v-thjoth</DisplayName>
        <AccountId>39</AccountId>
        <AccountType/>
      </UserInfo>
    </APAuthor>
    <TPCommandLine xmlns="9d035d7d-02e5-4a00-8b62-9a556aabc7b5" xsi:nil="true"/>
    <APDescription xmlns="9d035d7d-02e5-4a00-8b62-9a556aabc7b5" xsi:nil="true"/>
    <UAProjectedTotalWords xmlns="9d035d7d-02e5-4a00-8b62-9a556aabc7b5" xsi:nil="true"/>
    <Provider xmlns="9d035d7d-02e5-4a00-8b62-9a556aabc7b5" xsi:nil="true"/>
    <ApprovalLog xmlns="9d035d7d-02e5-4a00-8b62-9a556aabc7b5" xsi:nil="true"/>
    <Component xmlns="91e8d559-4d54-460d-ba58-5d5027f88b4d" xsi:nil="true"/>
    <LastPublishResultLookup xmlns="9d035d7d-02e5-4a00-8b62-9a556aabc7b5" xsi:nil="true"/>
    <BusinessGroup xmlns="9d035d7d-02e5-4a00-8b62-9a556aabc7b5" xsi:nil="true"/>
    <PublishStatusLookup xmlns="9d035d7d-02e5-4a00-8b62-9a556aabc7b5">
      <Value>267179</Value>
      <Value>407249</Value>
    </PublishStatusLookup>
    <SourceTitle xmlns="9d035d7d-02e5-4a00-8b62-9a556aabc7b5" xsi:nil="true"/>
    <AcquiredFrom xmlns="9d035d7d-02e5-4a00-8b62-9a556aabc7b5">Internal MS</AcquiredFrom>
    <CSXSubmissionMarket xmlns="9d035d7d-02e5-4a00-8b62-9a556aabc7b5" xsi:nil="true"/>
    <Markets xmlns="9d035d7d-02e5-4a00-8b62-9a556aabc7b5"/>
    <OriginalSourceMarket xmlns="9d035d7d-02e5-4a00-8b62-9a556aabc7b5" xsi:nil="true"/>
    <ArtSampleDocs xmlns="9d035d7d-02e5-4a00-8b62-9a556aabc7b5" xsi:nil="true"/>
    <ShowIn xmlns="9d035d7d-02e5-4a00-8b62-9a556aabc7b5">Show everywhere</ShowIn>
    <TPClientViewer xmlns="9d035d7d-02e5-4a00-8b62-9a556aabc7b5" xsi:nil="true"/>
    <IntlLangReviewDate xmlns="9d035d7d-02e5-4a00-8b62-9a556aabc7b5" xsi:nil="true"/>
    <TPFriendlyName xmlns="9d035d7d-02e5-4a00-8b62-9a556aabc7b5" xsi:nil="true"/>
    <AverageRating xmlns="9d035d7d-02e5-4a00-8b62-9a556aabc7b5" xsi:nil="true"/>
    <AssetStart xmlns="9d035d7d-02e5-4a00-8b62-9a556aabc7b5">2010-06-18T10:05:00+00:00</AssetStart>
    <TPComponent xmlns="9d035d7d-02e5-4a00-8b62-9a556aabc7b5" xsi:nil="true"/>
    <CrawlForDependencies xmlns="9d035d7d-02e5-4a00-8b62-9a556aabc7b5">false</CrawlForDependencies>
    <FriendlyTitle xmlns="9d035d7d-02e5-4a00-8b62-9a556aabc7b5" xsi:nil="true"/>
    <LastModifiedDateTime xmlns="9d035d7d-02e5-4a00-8b62-9a556aabc7b5" xsi:nil="true"/>
    <LegacyData xmlns="9d035d7d-02e5-4a00-8b62-9a556aabc7b5" xsi:nil="true"/>
    <Milestone xmlns="9d035d7d-02e5-4a00-8b62-9a556aabc7b5" xsi:nil="true"/>
    <TimesCloned xmlns="9d035d7d-02e5-4a00-8b62-9a556aabc7b5" xsi:nil="true"/>
    <ContentItem xmlns="9d035d7d-02e5-4a00-8b62-9a556aabc7b5" xsi:nil="true"/>
    <IsDeleted xmlns="9d035d7d-02e5-4a00-8b62-9a556aabc7b5">false</IsDeleted>
    <UACurrentWords xmlns="9d035d7d-02e5-4a00-8b62-9a556aabc7b5" xsi:nil="true"/>
    <AssetExpire xmlns="9d035d7d-02e5-4a00-8b62-9a556aabc7b5">2100-01-01T08:00:00+00:00</AssetExpire>
    <Description0 xmlns="91e8d559-4d54-460d-ba58-5d5027f88b4d" xsi:nil="true"/>
    <MachineTranslated xmlns="9d035d7d-02e5-4a00-8b62-9a556aabc7b5">false</MachineTranslated>
    <OutputCachingOn xmlns="9d035d7d-02e5-4a00-8b62-9a556aabc7b5">true</OutputCachingOn>
    <PlannedPubDate xmlns="9d035d7d-02e5-4a00-8b62-9a556aabc7b5" xsi:nil="true"/>
    <CSXUpdate xmlns="9d035d7d-02e5-4a00-8b62-9a556aabc7b5">false</CSXUpdate>
    <IntlLangReviewer xmlns="9d035d7d-02e5-4a00-8b62-9a556aabc7b5" xsi:nil="true"/>
    <IntlLocPriority xmlns="9d035d7d-02e5-4a00-8b62-9a556aabc7b5" xsi:nil="true"/>
    <CSXSubmissionDate xmlns="9d035d7d-02e5-4a00-8b62-9a556aabc7b5" xsi:nil="true"/>
    <BlockPublish xmlns="9d035d7d-02e5-4a00-8b62-9a556aabc7b5" xsi:nil="true"/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OriginalRelease xmlns="9d035d7d-02e5-4a00-8b62-9a556aabc7b5">14</OriginalRelease>
    <LocLastLocAttemptVersionLookup xmlns="9d035d7d-02e5-4a00-8b62-9a556aabc7b5">184656</LocLastLocAttemptVersionLookup>
    <CampaignTagsTaxHTField0 xmlns="9d035d7d-02e5-4a00-8b62-9a556aabc7b5">
      <Terms xmlns="http://schemas.microsoft.com/office/infopath/2007/PartnerControls"/>
    </CampaignTagsTaxHTField0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RecommendationsModifier xmlns="9d035d7d-02e5-4a00-8b62-9a556aabc7b5" xsi:nil="true"/>
    <LocManualTestRequired xmlns="9d035d7d-02e5-4a00-8b62-9a556aabc7b5">false</LocManualTestRequired>
    <ScenarioTagsTaxHTField0 xmlns="9d035d7d-02e5-4a00-8b62-9a556aabc7b5">
      <Terms xmlns="http://schemas.microsoft.com/office/infopath/2007/PartnerControls"/>
    </ScenarioTagsTaxHTField0>
    <FeatureTagsTaxHTField0 xmlns="9d035d7d-02e5-4a00-8b62-9a556aabc7b5">
      <Terms xmlns="http://schemas.microsoft.com/office/infopath/2007/PartnerControls"/>
    </FeatureTagsTaxHTField0>
    <LocMarketGroupTiers2 xmlns="9d035d7d-02e5-4a00-8b62-9a556aabc7b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954BF4-6556-442C-BFED-59C91ECA896B}">
  <ds:schemaRefs>
    <ds:schemaRef ds:uri="http://schemas.microsoft.com/office/2006/metadata/properties"/>
    <ds:schemaRef ds:uri="http://schemas.microsoft.com/office/infopath/2007/PartnerControls"/>
    <ds:schemaRef ds:uri="9d035d7d-02e5-4a00-8b62-9a556aabc7b5"/>
    <ds:schemaRef ds:uri="91e8d559-4d54-460d-ba58-5d5027f88b4d"/>
  </ds:schemaRefs>
</ds:datastoreItem>
</file>

<file path=customXml/itemProps2.xml><?xml version="1.0" encoding="utf-8"?>
<ds:datastoreItem xmlns:ds="http://schemas.openxmlformats.org/officeDocument/2006/customXml" ds:itemID="{1A21926C-F056-483B-B3E8-AE1F1A8F88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BCFCE8-E557-45A0-92C6-0E21D0019E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TF01908703</Template>
  <TotalTime>457</TotalTime>
  <Words>527</Words>
  <Application>Microsoft Office PowerPoint</Application>
  <PresentationFormat>Экран (4:3)</PresentationFormat>
  <Paragraphs>79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8_math</vt:lpstr>
      <vt:lpstr>Тема уроку:</vt:lpstr>
      <vt:lpstr>Мета уроку:</vt:lpstr>
      <vt:lpstr>Епіграф:</vt:lpstr>
      <vt:lpstr>Слайд 4</vt:lpstr>
      <vt:lpstr>Слайд 5</vt:lpstr>
      <vt:lpstr>Відгадай пароль</vt:lpstr>
      <vt:lpstr> Перекладіть, будь ласка, давньоіндійські правила на сучасну мову. </vt:lpstr>
      <vt:lpstr>ЗНАЙДІТЬ ПОМИЛКУ</vt:lpstr>
      <vt:lpstr>ВІДНОВІТЬ ЗАПИСИ</vt:lpstr>
      <vt:lpstr>Задача 2</vt:lpstr>
      <vt:lpstr>Допоможіть порахувати моєму другові, як він прожив місяць: з прибутком, чи зі збитками.</vt:lpstr>
      <vt:lpstr>Реклама математики</vt:lpstr>
      <vt:lpstr>Задача від Іванка</vt:lpstr>
      <vt:lpstr>Задача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уроку:</dc:title>
  <dc:subject>Шаблон оформления</dc:subject>
  <dc:creator>HomeLaptop</dc:creator>
  <cp:keywords>Шаблон оформления</cp:keywords>
  <dc:description>Шаблон оформления
Корпорация Майкрософт</dc:description>
  <cp:lastModifiedBy>Пользователь Windows</cp:lastModifiedBy>
  <cp:revision>34</cp:revision>
  <dcterms:created xsi:type="dcterms:W3CDTF">2019-02-10T11:00:16Z</dcterms:created>
  <dcterms:modified xsi:type="dcterms:W3CDTF">2021-02-26T06:27:33Z</dcterms:modified>
  <cp:category>Шаблон оформления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0x010100BB2780C3CC07BD4BAA623FF9571645580400D1570604EA743043A2641365C0E91715</vt:lpwstr>
  </property>
</Properties>
</file>