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  <p:sldMasterId id="2147484782" r:id="rId2"/>
    <p:sldMasterId id="2147484783" r:id="rId3"/>
    <p:sldMasterId id="2147484784" r:id="rId4"/>
    <p:sldMasterId id="2147484785" r:id="rId5"/>
    <p:sldMasterId id="2147484786" r:id="rId6"/>
    <p:sldMasterId id="2147484787" r:id="rId7"/>
  </p:sldMasterIdLst>
  <p:notesMasterIdLst>
    <p:notesMasterId r:id="rId35"/>
  </p:notesMasterIdLst>
  <p:sldIdLst>
    <p:sldId id="259" r:id="rId8"/>
    <p:sldId id="308" r:id="rId9"/>
    <p:sldId id="320" r:id="rId10"/>
    <p:sldId id="321" r:id="rId11"/>
    <p:sldId id="322" r:id="rId12"/>
    <p:sldId id="323" r:id="rId13"/>
    <p:sldId id="311" r:id="rId14"/>
    <p:sldId id="312" r:id="rId15"/>
    <p:sldId id="324" r:id="rId16"/>
    <p:sldId id="314" r:id="rId17"/>
    <p:sldId id="316" r:id="rId18"/>
    <p:sldId id="317" r:id="rId19"/>
    <p:sldId id="313" r:id="rId20"/>
    <p:sldId id="325" r:id="rId21"/>
    <p:sldId id="318" r:id="rId22"/>
    <p:sldId id="328" r:id="rId23"/>
    <p:sldId id="271" r:id="rId24"/>
    <p:sldId id="327" r:id="rId25"/>
    <p:sldId id="260" r:id="rId26"/>
    <p:sldId id="326" r:id="rId27"/>
    <p:sldId id="309" r:id="rId28"/>
    <p:sldId id="261" r:id="rId29"/>
    <p:sldId id="329" r:id="rId30"/>
    <p:sldId id="330" r:id="rId31"/>
    <p:sldId id="305" r:id="rId32"/>
    <p:sldId id="302" r:id="rId33"/>
    <p:sldId id="331" r:id="rId34"/>
  </p:sldIdLst>
  <p:sldSz cx="9144000" cy="6858000" type="screen4x3"/>
  <p:notesSz cx="6858000" cy="99456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C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99" autoAdjust="0"/>
    <p:restoredTop sz="86323" autoAdjust="0"/>
  </p:normalViewPr>
  <p:slideViewPr>
    <p:cSldViewPr>
      <p:cViewPr>
        <p:scale>
          <a:sx n="83" d="100"/>
          <a:sy n="83" d="100"/>
        </p:scale>
        <p:origin x="89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96" y="-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CB46B4-2A77-412A-AE92-E93835B822E9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текста</a:t>
            </a:r>
          </a:p>
          <a:p>
            <a:pPr lvl="1"/>
            <a:r>
              <a:rPr lang="ru-RU" altLang="" smtClean="0"/>
              <a:t>Второй уровень</a:t>
            </a:r>
          </a:p>
          <a:p>
            <a:pPr lvl="2"/>
            <a:r>
              <a:rPr lang="ru-RU" altLang="" smtClean="0"/>
              <a:t>Третий уровень</a:t>
            </a:r>
          </a:p>
          <a:p>
            <a:pPr lvl="3"/>
            <a:r>
              <a:rPr lang="ru-RU" altLang="" smtClean="0"/>
              <a:t>Четвертый уровень</a:t>
            </a:r>
          </a:p>
          <a:p>
            <a:pPr lvl="4"/>
            <a:r>
              <a:rPr lang="ru-RU" altLang="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0F647FC-125A-4A9D-9B6A-ED2476AE6F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  <a:p>
            <a:r>
              <a:rPr lang="ru-RU" altLang="ru-RU" smtClean="0"/>
              <a:t> За рівнем творчої самостійності розрізняють три рівні передового педагогічного досвіду: 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1505C7A1-FF35-4311-A356-5FAA922A8DC8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133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FE13C233-8F5E-49AA-B813-DC5F42E33C3F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97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" altLang="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451BC9E5-FB95-42A7-9583-485807AAEFE4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89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9B384616-FE67-480A-8F2C-626EC6100141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5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9DA8A481-6CCB-49A4-94E6-5B6FCC3FC3DC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31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6AF5A1E0-B84D-48C9-BFB9-D759B249DD0C}" type="slidenum">
              <a:rPr lang="ru-RU" altLang="ru-RU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523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F858F094-1DC0-42B3-9D17-0E95DE9C620F}" type="slidenum">
              <a:rPr lang="ru-RU" altLang="ru-RU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35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3247C-B01A-4C1B-8851-E954BF7089D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4C950-3320-48F8-AAFD-2821723B1CEF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90868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3247C-B01A-4C1B-8851-E954BF7089D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28CD-8269-4CD5-A478-C2AF67A18C50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8636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3247C-B01A-4C1B-8851-E954BF7089D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5FF2E-30B8-47C9-81F3-90A319282EF4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17726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35F89-380D-4FE3-AED8-1663BF6FEB37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033FE-E3A3-4383-A4B2-3738F6B24522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395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35F89-380D-4FE3-AED8-1663BF6FEB37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3DA4B-D32B-475F-B510-0E0030A938F2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341966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35F89-380D-4FE3-AED8-1663BF6FEB37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1E02A-1185-48AC-892E-5BF619F90F77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47630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35F89-380D-4FE3-AED8-1663BF6FEB37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97B05-CBC7-4824-9DD5-55607C380689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89930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35F89-380D-4FE3-AED8-1663BF6FEB37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2C7FA-8516-407D-BAD7-FBD8DE1EA41B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117401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35F89-380D-4FE3-AED8-1663BF6FEB37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53FE6-A13E-4A4E-8C41-B9B57427BCD2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81231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35F89-380D-4FE3-AED8-1663BF6FEB37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3D21C-7BFF-4FA4-B239-77612F821DB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28129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35F89-380D-4FE3-AED8-1663BF6FEB37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D8E64-65EA-4945-9E10-EC118A9789C7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46604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3247C-B01A-4C1B-8851-E954BF7089D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B2D35-6167-4C84-B579-D05927A2DCDA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740837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35F89-380D-4FE3-AED8-1663BF6FEB37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945FF-F5D6-4F6C-ADBA-43E748402BD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14089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35F89-380D-4FE3-AED8-1663BF6FEB37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CDCC-6A98-40BE-B48B-1DA5C4F62686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3139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35F89-380D-4FE3-AED8-1663BF6FEB37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D084E-EB48-4C3B-BC27-F0E2696F4EB6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224271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A957C-759E-46B1-895C-BA63CE4AFEAB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8AA3F-A64C-4137-B9F1-9B85EE2D976A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545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A957C-759E-46B1-895C-BA63CE4AFEAB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3E6EC-13BB-4745-B7CC-C4FCCAF09896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713049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A957C-759E-46B1-895C-BA63CE4AFEAB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62739-96AF-4FE2-88F6-66D91896956F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708945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A957C-759E-46B1-895C-BA63CE4AFEAB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B7164-8669-44B9-AED5-679E33D0B607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1449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A957C-759E-46B1-895C-BA63CE4AFEAB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17623-FB70-45E9-9AC7-33010B340A5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41614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A957C-759E-46B1-895C-BA63CE4AFEAB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5FB13-0EEC-4903-BD26-2C84F8903BAF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867346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A957C-759E-46B1-895C-BA63CE4AFEAB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12E26-725F-44E2-93ED-5C615E8B265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74350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3247C-B01A-4C1B-8851-E954BF7089D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C737A-E5D9-4EA5-8C94-057D79B40F05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552038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A957C-759E-46B1-895C-BA63CE4AFEAB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5ACE7-368F-4789-A692-096D346B28C1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332582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A957C-759E-46B1-895C-BA63CE4AFEAB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CA44A-1704-41C8-A52E-035D39C4DF8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95565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A957C-759E-46B1-895C-BA63CE4AFEAB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8B9A8-E17F-40C7-9FBF-06D0807B2BA7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294316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A957C-759E-46B1-895C-BA63CE4AFEAB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629B3-49D7-417E-A236-F3ED225FCC80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391729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E962A-DF70-4E8F-B9AE-EE02D1C50FEA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999DE-E7B9-46BA-A736-A6C8BB9312AA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148224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E962A-DF70-4E8F-B9AE-EE02D1C50FEA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9EDC3-80C2-4BBF-80D1-1D9B33A9BDF0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20741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E962A-DF70-4E8F-B9AE-EE02D1C50FEA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CEEBF-A2A5-4053-BB63-AD1C13533CAA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292140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E962A-DF70-4E8F-B9AE-EE02D1C50FEA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32DEE-3A32-4E0A-9213-22CEDF8B44FB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544612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E962A-DF70-4E8F-B9AE-EE02D1C50FEA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D5038-F66B-409D-916D-3532DF09FCFE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20677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E962A-DF70-4E8F-B9AE-EE02D1C50FEA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D4804-2668-42F7-9586-586450B83006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87016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3247C-B01A-4C1B-8851-E954BF7089D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97F96-878F-49DC-8DE6-49E56A81ADF2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5914359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E962A-DF70-4E8F-B9AE-EE02D1C50FEA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B7089-A14E-4183-9E89-85C20830BF60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208800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E962A-DF70-4E8F-B9AE-EE02D1C50FEA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D318F-BF96-43F4-9D31-B2D189FC6B39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43478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E962A-DF70-4E8F-B9AE-EE02D1C50FEA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919DB-48E2-428A-B627-E0C6BE423957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319310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E962A-DF70-4E8F-B9AE-EE02D1C50FEA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1A3A4-94DA-404A-8BE3-A71712BAC2A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879169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E962A-DF70-4E8F-B9AE-EE02D1C50FEA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3D945-BF45-41BD-8834-14DA1BA3A849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830874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E6869A-21AA-43FA-9802-02DACF98B0EF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61234-E3E5-4406-8CD9-43A125F518D5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02581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E6869A-21AA-43FA-9802-02DACF98B0EF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E4FF9-1CF8-4871-9DBF-EEC209EE7CC3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16890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E6869A-21AA-43FA-9802-02DACF98B0EF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F0D32-44DB-481D-98F9-8C3048EC6348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699954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E6869A-21AA-43FA-9802-02DACF98B0EF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89E1E-8004-4E0A-8C6F-9E6C76AEBCC7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825562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E6869A-21AA-43FA-9802-02DACF98B0EF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F8252-F45E-4E8E-8B55-34456098FB92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74022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3247C-B01A-4C1B-8851-E954BF7089D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F59BA-5EBB-4965-A307-E7D79C3031EC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7391117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E6869A-21AA-43FA-9802-02DACF98B0EF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E8A2E-70ED-4CC1-927E-67AC1EF9872C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0836578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E6869A-21AA-43FA-9802-02DACF98B0EF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EB0F5-33C9-4DB2-B31E-B39980370A0E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74695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E6869A-21AA-43FA-9802-02DACF98B0EF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C34D5-2DAC-4BD7-8CA3-E10C9EBEB333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124377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E6869A-21AA-43FA-9802-02DACF98B0EF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062FD-F89E-4703-B1CF-B282A2D97D0F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293320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E6869A-21AA-43FA-9802-02DACF98B0EF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F5221-CC20-44BA-AAEB-9088E0A0BB26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88967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E6869A-21AA-43FA-9802-02DACF98B0EF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694F0-E78B-45B7-A1F9-09D3C858F1C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958622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BA10B-558F-4325-877B-960309016DDD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7A10-87FC-4A3F-A984-91589E646C72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709001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BA10B-558F-4325-877B-960309016DDD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06452-9814-411D-9BA5-35318FCCA6A1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7073321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BA10B-558F-4325-877B-960309016DDD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DBF2D-7F4B-409B-9858-682AAA6C5F86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162109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BA10B-558F-4325-877B-960309016DDD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99DB-7376-436F-8F1B-495575FAB3C9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07457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3247C-B01A-4C1B-8851-E954BF7089D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9828C-8F2E-427C-AAA7-68197933C307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158957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BA10B-558F-4325-877B-960309016DDD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2648-B9C2-4D7D-BCD9-4D0D086AFD0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0129871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BA10B-558F-4325-877B-960309016DDD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22A38-DEB1-42BB-B0BF-FB75633D37CE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98464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BA10B-558F-4325-877B-960309016DDD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65D6B-4D54-4009-8076-935CA09635FF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884272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BA10B-558F-4325-877B-960309016DDD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54E6-12AF-41CB-993E-73D6CF399415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509331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BA10B-558F-4325-877B-960309016DDD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44142-FF27-489B-A34F-DE5573B9B7EA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7422871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BA10B-558F-4325-877B-960309016DDD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2FFD4-24B2-4A23-8AC7-2E71C6CC25EB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7325070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BA10B-558F-4325-877B-960309016DDD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08286-7C23-4EEB-B121-463BA3CBAFA7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6371032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DDCE6-B893-4DBB-A654-FE83B6C3EE8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2E04C-DAAD-4641-829B-4545B582FB11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2601319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DDCE6-B893-4DBB-A654-FE83B6C3EE8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E542-505A-4B51-A3CE-E738D21A449B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2443033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DDCE6-B893-4DBB-A654-FE83B6C3EE8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372BC-62E4-40E5-B2A2-223DBD4718A4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98295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3247C-B01A-4C1B-8851-E954BF7089D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6285-1DC9-4C0B-AD55-61ED89DEE123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10728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DDCE6-B893-4DBB-A654-FE83B6C3EE8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BFA79-1A92-4B66-B566-BE416AA3FAC6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2794809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DDCE6-B893-4DBB-A654-FE83B6C3EE8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818BB-D398-4845-9368-43E94D5EE07B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2331158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DDCE6-B893-4DBB-A654-FE83B6C3EE8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BD9AF-91B9-44E2-9280-F510EA631692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7400490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DDCE6-B893-4DBB-A654-FE83B6C3EE8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D84CD-D005-4141-A899-28CD6CD9C30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924780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DDCE6-B893-4DBB-A654-FE83B6C3EE8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EBE29-93DF-4AEB-98E5-5302B5BE450C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9047783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DDCE6-B893-4DBB-A654-FE83B6C3EE8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7BF96-D65C-4B88-8548-20BD88DCC388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2255229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DDCE6-B893-4DBB-A654-FE83B6C3EE8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62FF1-4736-4D87-9845-E0E142B8278E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7440444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DDCE6-B893-4DBB-A654-FE83B6C3EE8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3843E-7D3E-4A8E-A70B-92D7BCCC1DC6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8647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3247C-B01A-4C1B-8851-E954BF7089D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10DAA-B1ED-4BC1-BAB8-A9DC771D67A2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84159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3247C-B01A-4C1B-8851-E954BF7089D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E5D57-36CB-4EF0-B380-BA68BAE1CD0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55115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247C-B01A-4C1B-8851-E954BF7089D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A337-FA88-4BB6-99ED-8704F886BE2D}" type="slidenum">
              <a:rPr lang=""/>
              <a:pPr/>
              <a:t>‹#›</a:t>
            </a:fld>
            <a:endParaRPr 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5F89-380D-4FE3-AED8-1663BF6FEB37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D68FE-731F-4A6D-B978-AEDD79D44A61}" type="slidenum">
              <a:rPr lang=""/>
              <a:pPr/>
              <a:t>‹#›</a:t>
            </a:fld>
            <a:endParaRPr 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  <p:sldLayoutId id="2147484800" r:id="rId2"/>
    <p:sldLayoutId id="2147484801" r:id="rId3"/>
    <p:sldLayoutId id="2147484802" r:id="rId4"/>
    <p:sldLayoutId id="2147484803" r:id="rId5"/>
    <p:sldLayoutId id="2147484804" r:id="rId6"/>
    <p:sldLayoutId id="2147484805" r:id="rId7"/>
    <p:sldLayoutId id="2147484806" r:id="rId8"/>
    <p:sldLayoutId id="2147484807" r:id="rId9"/>
    <p:sldLayoutId id="2147484808" r:id="rId10"/>
    <p:sldLayoutId id="2147484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957C-759E-46B1-895C-BA63CE4AFEAB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BF2BE-98EC-46E6-95C8-C6E1E77020E0}" type="slidenum">
              <a:rPr lang=""/>
              <a:pPr/>
              <a:t>‹#›</a:t>
            </a:fld>
            <a:endParaRPr 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E962A-DF70-4E8F-B9AE-EE02D1C50FEA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63B04-A1A2-4AE1-ACA6-1A1A3400644B}" type="slidenum">
              <a:rPr lang=""/>
              <a:pPr/>
              <a:t>‹#›</a:t>
            </a:fld>
            <a:endParaRPr 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1" r:id="rId1"/>
    <p:sldLayoutId id="2147484822" r:id="rId2"/>
    <p:sldLayoutId id="2147484823" r:id="rId3"/>
    <p:sldLayoutId id="2147484824" r:id="rId4"/>
    <p:sldLayoutId id="2147484825" r:id="rId5"/>
    <p:sldLayoutId id="2147484826" r:id="rId6"/>
    <p:sldLayoutId id="2147484827" r:id="rId7"/>
    <p:sldLayoutId id="2147484828" r:id="rId8"/>
    <p:sldLayoutId id="2147484829" r:id="rId9"/>
    <p:sldLayoutId id="2147484830" r:id="rId10"/>
    <p:sldLayoutId id="2147484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6869A-21AA-43FA-9802-02DACF98B0EF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2A7B4-1DDF-4628-B91A-DDA994EAE447}" type="slidenum">
              <a:rPr lang=""/>
              <a:pPr/>
              <a:t>‹#›</a:t>
            </a:fld>
            <a:endParaRPr 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A10B-558F-4325-877B-960309016DDD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29B47-3449-44BF-B794-B00076BE35E7}" type="slidenum">
              <a:rPr lang=""/>
              <a:pPr/>
              <a:t>‹#›</a:t>
            </a:fld>
            <a:endParaRPr 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  <p:sldLayoutId id="2147484848" r:id="rId6"/>
    <p:sldLayoutId id="2147484849" r:id="rId7"/>
    <p:sldLayoutId id="2147484850" r:id="rId8"/>
    <p:sldLayoutId id="2147484851" r:id="rId9"/>
    <p:sldLayoutId id="2147484852" r:id="rId10"/>
    <p:sldLayoutId id="2147484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DDCE6-B893-4DBB-A654-FE83B6C3EE8C}" type="datetimeFigureOut">
              <a:rPr lang=""/>
              <a:pPr/>
              <a:t>17.11.2021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1EAC-EDEE-448A-B219-16F5D1ADBFB9}" type="slidenum">
              <a:rPr lang=""/>
              <a:pPr/>
              <a:t>‹#›</a:t>
            </a:fld>
            <a:endParaRPr 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Заставка_В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3419475" y="763588"/>
            <a:ext cx="54737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uk-UA" altLang="ru-RU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Вивчення, узагальнення та впровадження  перспективного педагогічного досвіду в </a:t>
            </a:r>
          </a:p>
          <a:p>
            <a:pPr algn="ctr" eaLnBrk="1" hangingPunct="1"/>
            <a:r>
              <a:rPr lang="uk-UA" altLang="ru-RU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навчально-виховний процес </a:t>
            </a:r>
          </a:p>
        </p:txBody>
      </p:sp>
      <p:pic>
        <p:nvPicPr>
          <p:cNvPr id="11268" name="Рисунок 5" descr="D:\Документы\географія\метод папка\фото\герби прикрашення\Изображ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38" y="620713"/>
            <a:ext cx="3822701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Горизонтальный свиток 6"/>
          <p:cNvSpPr>
            <a:spLocks noChangeArrowheads="1"/>
          </p:cNvSpPr>
          <p:nvPr/>
        </p:nvSpPr>
        <p:spPr bwMode="auto">
          <a:xfrm>
            <a:off x="1004888" y="4408488"/>
            <a:ext cx="7226300" cy="23749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uk-UA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Петрівська загальноосвітня школа І-ІІІ ступенів Старобільської районної ради Луганської області</a:t>
            </a:r>
            <a:endParaRPr lang="ru-RU" altLang="ru-RU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914400" y="404813"/>
            <a:ext cx="8229600" cy="12525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altLang="ru-RU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узагальнення </a:t>
            </a:r>
            <a:br>
              <a:rPr lang="uk-UA" altLang="ru-RU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 вчителів школи</a:t>
            </a:r>
            <a:endParaRPr lang="ru-RU" altLang="ru-RU" sz="3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5" descr="Заставка_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Содержимое 7"/>
          <p:cNvSpPr>
            <a:spLocks noGrp="1"/>
          </p:cNvSpPr>
          <p:nvPr>
            <p:ph idx="4294967295"/>
          </p:nvPr>
        </p:nvSpPr>
        <p:spPr bwMode="auto">
          <a:xfrm>
            <a:off x="1835150" y="1989138"/>
            <a:ext cx="7777163" cy="45354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Опис досвіду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Презентація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Брошура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Відеофільм</a:t>
            </a:r>
          </a:p>
          <a:p>
            <a:pPr marL="342900" indent="-34290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239963" y="2182813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239963" y="2841625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239963" y="3605213"/>
            <a:ext cx="504825" cy="433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239963" y="4370388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835150" y="1341438"/>
            <a:ext cx="7308850" cy="38877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досвіду-це дії організаційного характеру, спрямовані на популяризацію передової педагогічної ідеї.</a:t>
            </a:r>
            <a:endParaRPr lang="ru-RU" alt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5" descr="Заставка_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1150938" y="1484313"/>
            <a:ext cx="7524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altLang="ru-RU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поширення </a:t>
            </a:r>
            <a:r>
              <a:rPr lang="uk-UA" altLang="ru-RU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передового педагогічного досвіду в школі, районі:</a:t>
            </a:r>
            <a:br>
              <a:rPr lang="uk-UA" altLang="ru-RU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 на засіданнях ШМО і РМО;</a:t>
            </a:r>
            <a:b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* розміщення матеріалів на сайтах та блогах;</a:t>
            </a:r>
            <a:b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*професійні конкурси;</a:t>
            </a:r>
            <a:b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* семінари;</a:t>
            </a:r>
            <a:b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* показові уроки;</a:t>
            </a:r>
            <a:b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* педагогічні виставки;</a:t>
            </a:r>
            <a:b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*майстер-класи;</a:t>
            </a:r>
            <a:b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*школа ППД.</a:t>
            </a:r>
            <a:b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5" descr="Заставка_Вин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713" y="0"/>
            <a:ext cx="1749426" cy="667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Заставка_В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2195513" y="620713"/>
            <a:ext cx="6632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uk-UA" altLang="ru-RU" sz="2400" b="1"/>
              <a:t> </a:t>
            </a:r>
            <a:endParaRPr lang="uk-UA" altLang="ru-RU" b="1"/>
          </a:p>
        </p:txBody>
      </p:sp>
      <p:pic>
        <p:nvPicPr>
          <p:cNvPr id="20485" name="Picture 5" descr="Заставка_В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Прямоугольник 10"/>
          <p:cNvSpPr>
            <a:spLocks noChangeArrowheads="1"/>
          </p:cNvSpPr>
          <p:nvPr/>
        </p:nvSpPr>
        <p:spPr bwMode="auto">
          <a:xfrm>
            <a:off x="2124075" y="333375"/>
            <a:ext cx="67691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Узагальнений  педагогічний  досвід  вчителів  школи:</a:t>
            </a:r>
          </a:p>
          <a:p>
            <a:pPr algn="ctr" eaLnBrk="1" hangingPunct="1"/>
            <a:endParaRPr lang="ru-RU" altLang="ru-RU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95513" y="908050"/>
          <a:ext cx="6096000" cy="457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3503712"/>
              </a:tblGrid>
              <a:tr h="360035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П.І.Б.,предмет викладання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досвіду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71">
                <a:tc>
                  <a:txBody>
                    <a:bodyPr/>
                    <a:lstStyle/>
                    <a:p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Калашник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О.А., початкова школа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Застосування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інтерактивних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методів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навчання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уроках 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читання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початкових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класах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0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Скребцова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Т.А., початкова школа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диференціація та індивідуалізація навчальної діяльності молодших учнів</a:t>
                      </a:r>
                      <a:r>
                        <a:rPr lang="uk-UA" sz="1200" b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1200" b="0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198">
                <a:tc>
                  <a:txBody>
                    <a:bodyPr/>
                    <a:lstStyle/>
                    <a:p>
                      <a:r>
                        <a:rPr lang="uk-UA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Горишняк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В.В., початкова школа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Розвиток самоосвітніх навичок учнів початкових класів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198">
                <a:tc>
                  <a:txBody>
                    <a:bodyPr/>
                    <a:lstStyle/>
                    <a:p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Прудова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О.І.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,початкова школа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Формування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екологічної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компетентності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молодшого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школяра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77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Новіков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В.М., фізика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формування науково-природничих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компетентностей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технічного світогляду на уроках фізики та трудового навчання.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77">
                <a:tc>
                  <a:txBody>
                    <a:bodyPr/>
                    <a:lstStyle/>
                    <a:p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Бреславець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А.І.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,хімія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Актуалізація</a:t>
                      </a:r>
                      <a:r>
                        <a:rPr lang="uk-UA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пізнавальної діяльності учнів на уроках хімії, біології з допомогою </a:t>
                      </a:r>
                      <a:r>
                        <a:rPr lang="uk-UA" sz="12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інтерактивних технологій</a:t>
                      </a:r>
                      <a:r>
                        <a:rPr lang="uk-UA" sz="12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194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3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9" name="Picture 5" descr="Заставка_В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G:\DCIM\101CANON\IMG_3155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981200" y="914400"/>
            <a:ext cx="6136568" cy="558643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extLst/>
        </p:spPr>
      </p:pic>
      <p:pic>
        <p:nvPicPr>
          <p:cNvPr id="21507" name="Picture 5" descr="Заставка_В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205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Заставка_В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Заголовок 4"/>
          <p:cNvSpPr>
            <a:spLocks noGrp="1"/>
          </p:cNvSpPr>
          <p:nvPr>
            <p:ph type="title" idx="4294967295"/>
          </p:nvPr>
        </p:nvSpPr>
        <p:spPr bwMode="auto">
          <a:xfrm>
            <a:off x="1928813" y="214313"/>
            <a:ext cx="7000875" cy="928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Калашник  О.А. вчитель початкових класів,  </a:t>
            </a:r>
            <a:b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І кваліфікаційної категорії</a:t>
            </a:r>
            <a:r>
              <a:rPr lang="uk-UA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Заставка_В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9525"/>
            <a:ext cx="277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1154113" y="5716588"/>
            <a:ext cx="34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uk-UA" altLang="ru-RU" sz="2000">
                <a:latin typeface="Bookman Old Style" panose="02050604050505020204" pitchFamily="18" charset="0"/>
              </a:rPr>
              <a:t>. </a:t>
            </a:r>
            <a:endParaRPr lang="ru-RU" altLang="ru-RU" sz="2000">
              <a:latin typeface="Bookman Old Style" panose="02050604050505020204" pitchFamily="18" charset="0"/>
            </a:endParaRPr>
          </a:p>
        </p:txBody>
      </p:sp>
      <p:sp>
        <p:nvSpPr>
          <p:cNvPr id="22533" name="Заголовок 8"/>
          <p:cNvSpPr>
            <a:spLocks noGrp="1"/>
          </p:cNvSpPr>
          <p:nvPr>
            <p:ph type="title" idx="4294967295"/>
          </p:nvPr>
        </p:nvSpPr>
        <p:spPr bwMode="auto">
          <a:xfrm>
            <a:off x="2195513" y="188913"/>
            <a:ext cx="6491287" cy="1800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altLang="ru-RU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br>
              <a:rPr lang="uk-UA" altLang="ru-RU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досвіду: «Застосування інтерактивних методів навчання на уроках читання в початкових класах</a:t>
            </a:r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alt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altLang="ru-RU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Содержимое 9"/>
          <p:cNvSpPr>
            <a:spLocks noGrp="1"/>
          </p:cNvSpPr>
          <p:nvPr>
            <p:ph idx="4294967295"/>
          </p:nvPr>
        </p:nvSpPr>
        <p:spPr>
          <a:xfrm>
            <a:off x="2014538" y="1989138"/>
            <a:ext cx="7129462" cy="43211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досвіду: Калашник  О.А. вчитель початкових класів,   учитель І кваліфікаційної категорії.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endParaRPr lang="uk-UA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</a:t>
            </a:r>
            <a:r>
              <a:rPr lang="uk-UA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altLang="ru-RU" sz="2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«Усіма можливими способами слід запалювати в дітях гаряче прагнення до знань та вмінь».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endParaRPr lang="uk-UA" altLang="ru-RU" sz="20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узагальнення: опис  досвіду.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uk-UA" altLang="ru-RU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Схвалено методичною радою Петрівської ЗОШ І-ІІІ ступенів 2013 р.</a:t>
            </a:r>
            <a:endParaRPr lang="ru-RU" altLang="ru-RU" sz="2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2214563" y="338138"/>
            <a:ext cx="6472237" cy="12525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Скребцова Т.А. вчитель початкових класів, </a:t>
            </a:r>
            <a:b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учитель-спеціаліст</a:t>
            </a:r>
            <a:r>
              <a:rPr lang="ru-RU" alt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357554" y="2285992"/>
            <a:ext cx="4867928" cy="404981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extLst/>
        </p:spPr>
      </p:pic>
      <p:pic>
        <p:nvPicPr>
          <p:cNvPr id="23556" name="Picture 5" descr="Заставка_В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Заставка_В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1508" name="Содержимое 8"/>
          <p:cNvSpPr>
            <a:spLocks noGrp="1"/>
          </p:cNvSpPr>
          <p:nvPr>
            <p:ph idx="4294967295"/>
          </p:nvPr>
        </p:nvSpPr>
        <p:spPr>
          <a:xfrm>
            <a:off x="2268538" y="333375"/>
            <a:ext cx="6011862" cy="57927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досвіду: «Диференціація та  індивідуалізація навчальної діяльності молодших школярів».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altLang="ru-RU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досвіду: Скребцова Т.А. вчитель початкових класів, учитель-спеціаліст.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altLang="ru-RU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кредо: </a:t>
            </a:r>
            <a:r>
              <a:rPr lang="ru-RU" altLang="ru-RU" sz="2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«Бути завжди в творчому пошуку! Іти попереду! В ногу з часом! У всіх на виду! І перемагати! Як це нелегко і як прекрасно!»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endParaRPr lang="ru-RU" altLang="ru-RU" sz="20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узагальнення: опис досвіду.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endParaRPr lang="uk-UA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Схвалено методичною радою Петрівської ЗОШ І-ІІІ ступенів 2014 р.</a:t>
            </a:r>
            <a:endParaRPr lang="ru-RU" altLang="ru-RU" sz="2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Заголовок 7"/>
          <p:cNvSpPr>
            <a:spLocks noGrp="1"/>
          </p:cNvSpPr>
          <p:nvPr>
            <p:ph type="title" idx="4294967295"/>
          </p:nvPr>
        </p:nvSpPr>
        <p:spPr bwMode="auto">
          <a:xfrm flipV="1">
            <a:off x="457200" y="-963613"/>
            <a:ext cx="8229600" cy="1301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endParaRPr lang="ru-RU" altLang="ru-RU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4294967295"/>
          </p:nvPr>
        </p:nvSpPr>
        <p:spPr bwMode="auto">
          <a:xfrm>
            <a:off x="457200" y="1828800"/>
            <a:ext cx="82296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uk-UA" altLang="ru-RU" sz="320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sz="3200">
              <a:latin typeface="Arial" panose="020B0604020202020204" pitchFamily="34" charset="0"/>
            </a:endParaRPr>
          </a:p>
        </p:txBody>
      </p:sp>
      <p:pic>
        <p:nvPicPr>
          <p:cNvPr id="19463" name="Picture 7" descr="G:\DCIM\101CANON\IMG_3160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14176" t="16685" r="12482" b="3749"/>
          <a:stretch/>
        </p:blipFill>
        <p:spPr bwMode="auto">
          <a:xfrm>
            <a:off x="3357554" y="2500306"/>
            <a:ext cx="4786322" cy="389419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25604" name="Заголовок 7"/>
          <p:cNvSpPr>
            <a:spLocks noGrp="1"/>
          </p:cNvSpPr>
          <p:nvPr>
            <p:ph type="title" idx="4294967295"/>
          </p:nvPr>
        </p:nvSpPr>
        <p:spPr bwMode="auto">
          <a:xfrm>
            <a:off x="2000250" y="338138"/>
            <a:ext cx="6686550" cy="12525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Горишняк В.В., вчитель початкових класів, </a:t>
            </a:r>
            <a:b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І кваліфікаційної категорії.</a:t>
            </a:r>
          </a:p>
        </p:txBody>
      </p:sp>
      <p:pic>
        <p:nvPicPr>
          <p:cNvPr id="25605" name="Picture 5" descr="Заставка_В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Заставка_В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2195513" y="620713"/>
            <a:ext cx="6632575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uk-UA" altLang="ru-RU" sz="2000" b="1">
              <a:solidFill>
                <a:srgbClr val="FF0000"/>
              </a:solidFill>
            </a:endParaRPr>
          </a:p>
          <a:p>
            <a:pPr algn="just" eaLnBrk="1" hangingPunct="1"/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досвіду:  «Розвиток самоосвітніх навичок учнів початкових класів».</a:t>
            </a:r>
          </a:p>
          <a:p>
            <a:pPr eaLnBrk="1" hangingPunct="1"/>
            <a:endParaRPr lang="uk-UA" altLang="ru-RU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досвіду: Горишняк В.В., вчитель початкових класів, учитель І кваліфікаційної категорії.</a:t>
            </a:r>
          </a:p>
          <a:p>
            <a:pPr eaLnBrk="1" hangingPunct="1"/>
            <a:endParaRPr lang="uk-UA" altLang="ru-RU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кредо: </a:t>
            </a:r>
            <a:r>
              <a:rPr lang="uk-UA" altLang="ru-RU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 душі  кожної дитини залишаю частинку тепла свого серця».</a:t>
            </a:r>
          </a:p>
          <a:p>
            <a:pPr eaLnBrk="1" hangingPunct="1"/>
            <a:endParaRPr lang="uk-UA" altLang="ru-RU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узагальнення: опис досвіду.</a:t>
            </a:r>
          </a:p>
          <a:p>
            <a:pPr eaLnBrk="1" hangingPunct="1"/>
            <a:endParaRPr lang="uk-UA" altLang="ru-RU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altLang="ru-RU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Схвалено методичною радою Петрівської ЗОШ І-ІІІ ступенів  2017 р.</a:t>
            </a:r>
          </a:p>
          <a:p>
            <a:pPr eaLnBrk="1" hangingPunct="1"/>
            <a:endParaRPr lang="uk-UA" altLang="ru-RU" sz="2000" b="1">
              <a:solidFill>
                <a:srgbClr val="FF0000"/>
              </a:solidFill>
            </a:endParaRPr>
          </a:p>
          <a:p>
            <a:pPr eaLnBrk="1" hangingPunct="1"/>
            <a:endParaRPr lang="uk-UA" altLang="ru-RU" b="1"/>
          </a:p>
        </p:txBody>
      </p:sp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27088" y="1341438"/>
            <a:ext cx="7772400" cy="1524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31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Текст 2"/>
          <p:cNvSpPr>
            <a:spLocks noGrp="1"/>
          </p:cNvSpPr>
          <p:nvPr>
            <p:ph type="body" idx="4294967295"/>
          </p:nvPr>
        </p:nvSpPr>
        <p:spPr>
          <a:xfrm>
            <a:off x="1547813" y="404813"/>
            <a:ext cx="7416800" cy="5832475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uk-UA" altLang="" sz="2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Передовий педагогічний досвід - </a:t>
            </a:r>
            <a:r>
              <a:rPr lang="uk-UA" altLang="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uk-UA" altLang="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творче, активне засвоєння і реалізація вчителем у практиці роботи засобів і принципів педагогіки з  урахуванням конкретних умов, особливостей дітей, учнівського колективу і особи вчителя.</a:t>
            </a:r>
          </a:p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" sz="21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/М. М. Фіцула/</a:t>
            </a:r>
            <a:endParaRPr lang="ru-RU" altLang="" sz="21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uk-UA" altLang="" sz="2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uk-UA" altLang="" sz="2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" sz="2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Передовий педагогічний досвід - </a:t>
            </a:r>
            <a:r>
              <a:rPr lang="uk-UA" altLang="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uk-UA" altLang="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педагога, яка забезпечує стійку ефективність навчально-виховного процесу шляхом використання оригінальних форм, методів, прийомів, засобів навчання та виховання, нових систем навчання і виховання або вже відомих  форм, методів, прийомів, засобів роботи на основі їх удосконалення.        </a:t>
            </a:r>
            <a:r>
              <a:rPr lang="ru-RU" altLang="" sz="21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/Н. Є. Мойсенюк/</a:t>
            </a:r>
            <a:endParaRPr lang="ru-RU" altLang="" sz="27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" sz="7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endParaRPr lang="uk-UA" altLang="" sz="15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endParaRPr lang="uk-UA" altLang="" sz="15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endParaRPr lang="ru-RU" altLang="" sz="15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5" descr="Заставка_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2000250" y="457200"/>
            <a:ext cx="6686550" cy="960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Прудова О.І. вчитель початкових класів, </a:t>
            </a:r>
            <a:b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учитель-спеціаліст.</a:t>
            </a:r>
            <a:endParaRPr lang="ru-RU" altLang="ru-RU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Объект 3"/>
          <p:cNvSpPr>
            <a:spLocks noGrp="1"/>
          </p:cNvSpPr>
          <p:nvPr>
            <p:ph sz="half" idx="4294967295"/>
          </p:nvPr>
        </p:nvSpPr>
        <p:spPr bwMode="auto">
          <a:xfrm>
            <a:off x="4648200" y="1600200"/>
            <a:ext cx="40386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uk-UA" altLang="" b="1" i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uk-UA" altLang="" b="1" i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uk-UA" altLang="" b="1" i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altLang="" sz="2400">
              <a:latin typeface="Arial" panose="020B0604020202020204" pitchFamily="34" charset="0"/>
            </a:endParaRPr>
          </a:p>
        </p:txBody>
      </p:sp>
      <p:pic>
        <p:nvPicPr>
          <p:cNvPr id="12293" name="Picture 5" descr="G:\DCIM\101CANON\IMG_315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143240" y="1928802"/>
            <a:ext cx="5117230" cy="435771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w="101600" prst="riblet"/>
          </a:sp3d>
          <a:extLst/>
        </p:spPr>
      </p:pic>
      <p:pic>
        <p:nvPicPr>
          <p:cNvPr id="27653" name="Picture 5" descr="Заставка_В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9"/>
          <p:cNvSpPr>
            <a:spLocks noGrp="1"/>
          </p:cNvSpPr>
          <p:nvPr>
            <p:ph idx="4294967295"/>
          </p:nvPr>
        </p:nvSpPr>
        <p:spPr>
          <a:xfrm>
            <a:off x="2411413" y="1844675"/>
            <a:ext cx="5905500" cy="43926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Автор досвіду: Прудова О.І. вчитель початкових класів, учитель-спеціаліст.</a:t>
            </a:r>
            <a:endParaRPr lang="ru-RU" altLang="ru-RU" sz="2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uk-UA" altLang="ru-RU" sz="20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кредо: </a:t>
            </a:r>
            <a:r>
              <a:rPr lang="uk-UA" altLang="ru-RU" sz="2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 кожного учня необхідно підійти, побачити його труднощі, кожному необхідно запропонувати тільки йому призначене завдання».</a:t>
            </a:r>
            <a:r>
              <a:rPr lang="uk-UA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В. Сухомлинський </a:t>
            </a: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узагальнення: опис досвіду.</a:t>
            </a: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endParaRPr lang="uk-UA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Схвалено методичною радою  Петрівської ЗОШ І-ІІІ ступенів  2015 р.</a:t>
            </a: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Заголовок 8"/>
          <p:cNvSpPr>
            <a:spLocks noGrp="1"/>
          </p:cNvSpPr>
          <p:nvPr>
            <p:ph type="title" idx="4294967295"/>
          </p:nvPr>
        </p:nvSpPr>
        <p:spPr bwMode="auto">
          <a:xfrm>
            <a:off x="2195513" y="338138"/>
            <a:ext cx="6491287" cy="1219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досвіду: «Формування екологічної компетентності  молодшого   школяра»</a:t>
            </a:r>
            <a:r>
              <a:rPr lang="uk-UA" altLang="ru-RU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Picture 5" descr="Заставка_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Заставка_В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9700" name="Заголовок 11"/>
          <p:cNvSpPr>
            <a:spLocks noGrp="1"/>
          </p:cNvSpPr>
          <p:nvPr>
            <p:ph type="title" idx="4294967295"/>
          </p:nvPr>
        </p:nvSpPr>
        <p:spPr bwMode="auto">
          <a:xfrm>
            <a:off x="1619250" y="404813"/>
            <a:ext cx="7067550" cy="1185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Новіков В.М. вчитель фізики та трудового навчання, учитель І кваліфікаційної  категорії.</a:t>
            </a:r>
            <a:endParaRPr lang="ru-RU" altLang="ru-RU" sz="3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6" name="Picture 6" descr="H:\матеріали на тиждень\Новиков\Изображение 10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26179" y="1989138"/>
            <a:ext cx="5920316" cy="4440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Заставка_В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7412" name="Содержимое 12"/>
          <p:cNvSpPr>
            <a:spLocks noGrp="1"/>
          </p:cNvSpPr>
          <p:nvPr>
            <p:ph idx="4294967295"/>
          </p:nvPr>
        </p:nvSpPr>
        <p:spPr>
          <a:xfrm>
            <a:off x="1692275" y="1989138"/>
            <a:ext cx="6588125" cy="44402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досвіду: Новіков В.М. вчитель фізики та трудового навчання, учитель І кваліфікаційної  категорії.</a:t>
            </a: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endParaRPr lang="uk-UA" altLang="ru-RU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</a:t>
            </a:r>
            <a:r>
              <a:rPr lang="uk-UA" altLang="ru-RU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altLang="ru-RU" sz="1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«Дати поштовх розвитку дитини.</a:t>
            </a:r>
            <a:endParaRPr lang="ru-RU" altLang="ru-RU" sz="1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1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Її здібності розкрити до кінця.</a:t>
            </a:r>
            <a:endParaRPr lang="ru-RU" altLang="ru-RU" sz="1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1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Допомогти становленню людини</a:t>
            </a:r>
            <a:endParaRPr lang="ru-RU" altLang="ru-RU" sz="1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1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Як особистості, дослідника, творця».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endParaRPr lang="uk-UA" altLang="ru-RU" sz="1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узагальнення: опис досвіду роботи,.</a:t>
            </a: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Схвалено: методичною радою Петрівської ЗОШ І-ІІІ ступенів  2017 р.  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uk-UA" altLang="ru-RU" sz="1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uk-UA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1800">
                <a:latin typeface="Arial" panose="020B0604020202020204" pitchFamily="34" charset="0"/>
              </a:rPr>
              <a:t>  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altLang="ru-RU" sz="3200">
              <a:latin typeface="Arial" panose="020B0604020202020204" pitchFamily="34" charset="0"/>
            </a:endParaRPr>
          </a:p>
        </p:txBody>
      </p:sp>
      <p:sp>
        <p:nvSpPr>
          <p:cNvPr id="30725" name="Заголовок 11"/>
          <p:cNvSpPr>
            <a:spLocks noGrp="1"/>
          </p:cNvSpPr>
          <p:nvPr>
            <p:ph type="title" idx="4294967295"/>
          </p:nvPr>
        </p:nvSpPr>
        <p:spPr bwMode="auto">
          <a:xfrm>
            <a:off x="1619250" y="404813"/>
            <a:ext cx="7067550" cy="1185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altLang="ru-RU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altLang="ru-RU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досвіду: «Формування науково-природничих компетентностей та технічного світогляду на уроках фізики та трудового навчання».</a:t>
            </a:r>
            <a:r>
              <a:rPr lang="ru-RU" altLang="ru-RU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ru-RU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, </a:t>
            </a:r>
            <a:endParaRPr lang="ru-RU" altLang="ru-RU" sz="3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Заставка_В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1748" name="Заголовок 11"/>
          <p:cNvSpPr>
            <a:spLocks noGrp="1"/>
          </p:cNvSpPr>
          <p:nvPr>
            <p:ph type="title" idx="4294967295"/>
          </p:nvPr>
        </p:nvSpPr>
        <p:spPr bwMode="auto">
          <a:xfrm>
            <a:off x="1619250" y="404813"/>
            <a:ext cx="7067550" cy="1185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Бреславець А.І., вчитель хімії та біології,  спеціаліст  вищої категорії.</a:t>
            </a:r>
          </a:p>
        </p:txBody>
      </p:sp>
      <p:pic>
        <p:nvPicPr>
          <p:cNvPr id="47106" name="Picture 2" descr="H:\Новая папка\DSC_0840.JPG"/>
          <p:cNvPicPr>
            <a:picLocks noGrp="1" noChangeAspect="1" noChangeArrowheads="1"/>
          </p:cNvPicPr>
          <p:nvPr>
            <p:ph idx="4294967295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1951038"/>
            <a:ext cx="6718300" cy="9015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Текст 2"/>
          <p:cNvSpPr>
            <a:spLocks noGrp="1"/>
          </p:cNvSpPr>
          <p:nvPr>
            <p:ph idx="4294967295"/>
          </p:nvPr>
        </p:nvSpPr>
        <p:spPr bwMode="auto">
          <a:xfrm>
            <a:off x="871538" y="2133600"/>
            <a:ext cx="7408862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досвіду: Бреславець А.І., вчитель хімії та біології,  спеціаліст  вищої категорії.</a:t>
            </a: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endParaRPr lang="uk-UA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кредо: </a:t>
            </a:r>
            <a:r>
              <a:rPr lang="uk-UA" altLang="ru-RU" sz="2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«Запалити  в дітей  бажання                                     вчитися, творити».</a:t>
            </a: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endParaRPr lang="uk-UA" altLang="ru-RU" sz="20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узагальнення: опис досвіду.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endParaRPr lang="uk-UA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Схвалено  методичною  радою Петрівської ЗОШ І-ІІІ ступенів  2015 р.   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ru-RU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uk-UA" altLang="ru-RU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uk-UA" altLang="ru-RU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Заголовок 5"/>
          <p:cNvSpPr>
            <a:spLocks noGrp="1"/>
          </p:cNvSpPr>
          <p:nvPr>
            <p:ph type="title" idx="4294967295"/>
          </p:nvPr>
        </p:nvSpPr>
        <p:spPr bwMode="auto">
          <a:xfrm>
            <a:off x="941388" y="404813"/>
            <a:ext cx="7345362" cy="1666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altLang="ru-RU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досвіду:      «Актуалізація пізнавальної діяльності учнів на уроках хімії та біології з допомогою інтерактивних технологій.»</a:t>
            </a: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2" name="Picture 5" descr="Заставка_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0"/>
            <a:ext cx="24860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Заставка_В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2478088" y="476250"/>
            <a:ext cx="59817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uk-UA" altLang="ru-RU" sz="40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uk-UA" altLang="ru-RU" sz="40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uk-UA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  <a:t>«</a:t>
            </a:r>
            <a: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  <a:t>Не буде вогника у Вас –</a:t>
            </a:r>
            <a:b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  <a:t>  Вам ніколи не запалити </a:t>
            </a:r>
            <a:b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  <a:t>  його у інших».</a:t>
            </a:r>
            <a:endParaRPr lang="uk-UA" altLang="ru-RU" sz="40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uk-UA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ru-RU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  <a:t>В.О.Сухомлинський</a:t>
            </a:r>
            <a:r>
              <a:rPr lang="uk-UA" altLang="ru-RU" sz="3200" b="1" i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</a:t>
            </a:r>
            <a:b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  <a:endParaRPr lang="ru-RU" altLang="ru-RU" sz="4000">
              <a:solidFill>
                <a:srgbClr val="FFFF00"/>
              </a:solidFill>
            </a:endParaRPr>
          </a:p>
        </p:txBody>
      </p:sp>
      <p:pic>
        <p:nvPicPr>
          <p:cNvPr id="33797" name="Picture 5" descr="Заставка_В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Заставка_В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2478088" y="476250"/>
            <a:ext cx="59817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uk-UA" altLang="ru-RU" sz="40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uk-UA" altLang="ru-RU" sz="40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uk-UA" altLang="ru-RU" sz="7200" b="1" i="1">
                <a:solidFill>
                  <a:srgbClr val="FFFF00"/>
                </a:solidFill>
                <a:latin typeface="Times New Roman" panose="02020603050405020304" pitchFamily="18" charset="0"/>
              </a:rPr>
              <a:t>Дякую за увагу! </a:t>
            </a:r>
            <a:r>
              <a:rPr lang="ru-RU" altLang="ru-RU" sz="7200" b="1" i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7200" b="1" i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</a:t>
            </a:r>
            <a:b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4000" b="1" i="1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  <a:endParaRPr lang="ru-RU" altLang="ru-RU" sz="4000">
              <a:solidFill>
                <a:srgbClr val="FFFF00"/>
              </a:solidFill>
            </a:endParaRPr>
          </a:p>
        </p:txBody>
      </p:sp>
      <p:pic>
        <p:nvPicPr>
          <p:cNvPr id="34821" name="Picture 5" descr="Заставка_В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27088" y="1341438"/>
            <a:ext cx="7772400" cy="1524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31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Текст 2"/>
          <p:cNvSpPr>
            <a:spLocks noGrp="1"/>
          </p:cNvSpPr>
          <p:nvPr>
            <p:ph type="body" idx="4294967295"/>
          </p:nvPr>
        </p:nvSpPr>
        <p:spPr>
          <a:xfrm>
            <a:off x="1500188" y="285750"/>
            <a:ext cx="7416800" cy="5500688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uk-UA" altLang="" sz="33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marL="0" indent="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" sz="3200" b="1" i="1">
                <a:solidFill>
                  <a:srgbClr val="3333CC"/>
                </a:solidFill>
                <a:latin typeface="Times New Roman" panose="02020603050405020304" pitchFamily="18" charset="0"/>
              </a:rPr>
              <a:t>Мета вивчення, узагальнення та впровадження </a:t>
            </a:r>
            <a:br>
              <a:rPr lang="uk-UA" altLang="" sz="3200" b="1" i="1">
                <a:solidFill>
                  <a:srgbClr val="3333CC"/>
                </a:solidFill>
                <a:latin typeface="Times New Roman" panose="02020603050405020304" pitchFamily="18" charset="0"/>
              </a:rPr>
            </a:br>
            <a:r>
              <a:rPr lang="uk-UA" altLang="" sz="3200" b="1" i="1">
                <a:solidFill>
                  <a:srgbClr val="3333CC"/>
                </a:solidFill>
                <a:latin typeface="Times New Roman" panose="02020603050405020304" pitchFamily="18" charset="0"/>
              </a:rPr>
              <a:t>передового педагогічного досвіду: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" sz="3300" b="1">
                <a:solidFill>
                  <a:srgbClr val="FF0000"/>
                </a:solidFill>
                <a:latin typeface="Times New Roman" panose="02020603050405020304" pitchFamily="18" charset="0"/>
              </a:rPr>
              <a:t>        Прискорення         процесу      трансформації      перспективного     педагогічного    досвіду    в широку   педагогічну     практику,   сприяння  розвитку  професійної   майстерності  вчителів школи.</a:t>
            </a:r>
            <a:endParaRPr lang="ru-RU" altLang="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 descr="Заставка_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13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73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90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14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Текст 2"/>
          <p:cNvSpPr>
            <a:spLocks noGrp="1"/>
          </p:cNvSpPr>
          <p:nvPr>
            <p:ph type="body" idx="4294967295"/>
          </p:nvPr>
        </p:nvSpPr>
        <p:spPr>
          <a:xfrm>
            <a:off x="1258888" y="765175"/>
            <a:ext cx="6842125" cy="1584325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marL="0" indent="0"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uk-UA" altLang="" sz="33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діагностування та вивчення педагогічного досвіду в школі використовуються такі методи:</a:t>
            </a:r>
          </a:p>
        </p:txBody>
      </p:sp>
      <p:pic>
        <p:nvPicPr>
          <p:cNvPr id="14339" name="Picture 5" descr="Заставка_В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0"/>
            <a:ext cx="22320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042988" y="2492375"/>
            <a:ext cx="7419975" cy="37449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спостереження, відвідування уроків і позакласних заходів;</a:t>
            </a:r>
            <a:b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опитувальної діагностики:</a:t>
            </a:r>
            <a:b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• бесіди з учителем;</a:t>
            </a:r>
            <a:b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•анкетування;</a:t>
            </a:r>
            <a:b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•педагогічне тестування;</a:t>
            </a:r>
            <a:b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•вивчення творчої лабораторії вчителя;</a:t>
            </a:r>
            <a:b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•вивчення думки оточуючих колег;</a:t>
            </a:r>
            <a:b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вивчення і аналіз документації вчителя:</a:t>
            </a:r>
            <a:b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•планів;</a:t>
            </a:r>
            <a:b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•конспектів уроків;</a:t>
            </a:r>
            <a:b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•методичних розробок, </a:t>
            </a:r>
            <a:b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•дидактичних матеріалів.</a:t>
            </a:r>
            <a:r>
              <a:rPr lang="uk-UA" altLang="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" sz="1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Заставка_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457200" y="338138"/>
            <a:ext cx="8229600" cy="12525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дослідження</a:t>
            </a:r>
            <a:br>
              <a:rPr lang="uk-UA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ППД в школі</a:t>
            </a:r>
            <a:r>
              <a:rPr lang="ru-RU" altLang="ru-RU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altLang="ru-RU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ru-RU" altLang="ru-RU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Содержимое 9"/>
          <p:cNvSpPr>
            <a:spLocks noGrp="1"/>
          </p:cNvSpPr>
          <p:nvPr>
            <p:ph idx="4294967295"/>
          </p:nvPr>
        </p:nvSpPr>
        <p:spPr bwMode="auto">
          <a:xfrm>
            <a:off x="1692275" y="1844675"/>
            <a:ext cx="6588125" cy="4281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3200">
                <a:latin typeface="Arial" panose="020B0604020202020204" pitchFamily="34" charset="0"/>
              </a:rPr>
              <a:t> </a:t>
            </a:r>
            <a:endParaRPr lang="ru-RU" altLang="ru-RU" sz="3200">
              <a:latin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І етап – процес моделювання передового    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педагогічного досвіду.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ІІ етап – формування моделі передового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педагогічного досвіду.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ІІІ етап – створення  передового педагогічного 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досвіду. 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етап –   впровадження в педагогічну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практику створеного  ППД.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549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anose="020B0503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anose="020B05030201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anose="020B0503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anose="020B05030201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anose="020B0503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anose="020B05030201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anose="020B0503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anose="020B05030201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anose="020B0503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anose="020B05030201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anose="020B0503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anose="020B05030201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anose="020B0503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anose="020B05030201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2001</TotalTime>
  <Words>541</Words>
  <Application>Microsoft Office PowerPoint</Application>
  <PresentationFormat>Экран (4:3)</PresentationFormat>
  <Paragraphs>149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Franklin Gothic Book</vt:lpstr>
      <vt:lpstr>Arial</vt:lpstr>
      <vt:lpstr>Candara</vt:lpstr>
      <vt:lpstr>Symbol</vt:lpstr>
      <vt:lpstr>Calibri</vt:lpstr>
      <vt:lpstr>Times New Roman</vt:lpstr>
      <vt:lpstr>Bookman Old Style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спостереження, відвідування уроків і позакласних заходів; методи опитувальної діагностики:                   • бесіди з учителем;                    •анкетування;                    •педагогічне тестування;                    •вивчення творчої лабораторії вчителя;                    •вивчення думки оточуючих колег;   вивчення і аналіз документації вчителя:                     •планів;                      •конспектів уроків;                      •методичних розробок,                       •дидактичних матеріалів. </vt:lpstr>
      <vt:lpstr> Етапи дослідження  ППД в школі </vt:lpstr>
      <vt:lpstr>Презентация PowerPoint</vt:lpstr>
      <vt:lpstr>Форми узагальнення  досвіду вчителів школи</vt:lpstr>
      <vt:lpstr>Поширення досвіду-це дії організаційного характеру, спрямовані на популяризацію передової педагогічної ідеї.</vt:lpstr>
      <vt:lpstr>Методи поширення передового педагогічного досвіду в школі, районі:   *виступи на засіданнях ШМО і РМО;  * розміщення матеріалів на сайтах та блогах;  *професійні конкурси;  * семінари;  * показові уроки; * педагогічні виставки; *майстер-класи; *школа ППД.      </vt:lpstr>
      <vt:lpstr>Презентация PowerPoint</vt:lpstr>
      <vt:lpstr>Калашник  О.А. вчитель початкових класів,    учитель І кваліфікаційної категорії.</vt:lpstr>
      <vt:lpstr>                                      Тема досвіду: «Застосування інтерактивних методів навчання на уроках читання в початкових класах».                      </vt:lpstr>
      <vt:lpstr>Скребцова Т.А. вчитель початкових класів,  учитель-спеціаліст.</vt:lpstr>
      <vt:lpstr>Презентация PowerPoint</vt:lpstr>
      <vt:lpstr>Горишняк В.В., вчитель початкових класів,  учитель І кваліфікаційної категорії.</vt:lpstr>
      <vt:lpstr>Презентация PowerPoint</vt:lpstr>
      <vt:lpstr>Прудова О.І. вчитель початкових класів,  учитель-спеціаліст.</vt:lpstr>
      <vt:lpstr>Тема досвіду: «Формування екологічної компетентності  молодшого   школяра» </vt:lpstr>
      <vt:lpstr>Новіков В.М. вчитель фізики та трудового навчання, учитель І кваліфікаційної  категорії.</vt:lpstr>
      <vt:lpstr>   Тема досвіду: «Формування науково-природничих компетентностей та технічного світогляду на уроках фізики та трудового навчання».               , </vt:lpstr>
      <vt:lpstr>Бреславець А.І., вчитель хімії та біології,  спеціаліст  вищої категорії.</vt:lpstr>
      <vt:lpstr>  Тема досвіду:      «Актуалізація пізнавальної діяльності учнів на уроках хімії та біології з допомогою інтерактивних технологій.»   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b1666159@gmail.com</cp:lastModifiedBy>
  <cp:revision>237</cp:revision>
  <cp:lastPrinted>2012-04-04T18:25:44Z</cp:lastPrinted>
  <dcterms:created xsi:type="dcterms:W3CDTF">2011-08-14T18:24:56Z</dcterms:created>
  <dcterms:modified xsi:type="dcterms:W3CDTF">2021-11-17T06:19:35Z</dcterms:modified>
</cp:coreProperties>
</file>