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69" r:id="rId19"/>
    <p:sldId id="275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86B-7178-43F9-971C-7138261C95B0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49F7-BDA4-45A5-AB5A-B1F914B494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491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86B-7178-43F9-971C-7138261C95B0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49F7-BDA4-45A5-AB5A-B1F914B494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831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86B-7178-43F9-971C-7138261C95B0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49F7-BDA4-45A5-AB5A-B1F914B494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50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86B-7178-43F9-971C-7138261C95B0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49F7-BDA4-45A5-AB5A-B1F914B494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680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86B-7178-43F9-971C-7138261C95B0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49F7-BDA4-45A5-AB5A-B1F914B494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218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86B-7178-43F9-971C-7138261C95B0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49F7-BDA4-45A5-AB5A-B1F914B494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38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86B-7178-43F9-971C-7138261C95B0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49F7-BDA4-45A5-AB5A-B1F914B494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812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86B-7178-43F9-971C-7138261C95B0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49F7-BDA4-45A5-AB5A-B1F914B494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260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86B-7178-43F9-971C-7138261C95B0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49F7-BDA4-45A5-AB5A-B1F914B494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777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86B-7178-43F9-971C-7138261C95B0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49F7-BDA4-45A5-AB5A-B1F914B494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99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86B-7178-43F9-971C-7138261C95B0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49F7-BDA4-45A5-AB5A-B1F914B494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872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686B-7178-43F9-971C-7138261C95B0}" type="datetimeFigureOut">
              <a:rPr lang="uk-UA" smtClean="0"/>
              <a:t>17.09.2021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349F7-BDA4-45A5-AB5A-B1F914B494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358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i="0" dirty="0" smtClean="0">
                <a:solidFill>
                  <a:srgbClr val="4682B4"/>
                </a:solidFill>
                <a:effectLst/>
                <a:latin typeface="Roboto"/>
              </a:rPr>
              <a:t/>
            </a:r>
            <a:br>
              <a:rPr lang="ru-RU" sz="3600" b="1" i="0" dirty="0" smtClean="0">
                <a:solidFill>
                  <a:srgbClr val="4682B4"/>
                </a:solidFill>
                <a:effectLst/>
                <a:latin typeface="Roboto"/>
              </a:rPr>
            </a:br>
            <a:r>
              <a:rPr lang="ru-RU" sz="3600" b="1" i="0" dirty="0" smtClean="0">
                <a:solidFill>
                  <a:srgbClr val="4682B4"/>
                </a:solidFill>
                <a:effectLst/>
                <a:latin typeface="Roboto"/>
              </a:rPr>
              <a:t>Урок 12. </a:t>
            </a:r>
            <a:r>
              <a:rPr lang="ru-RU" sz="3600" b="1" i="0" dirty="0" err="1" smtClean="0">
                <a:solidFill>
                  <a:srgbClr val="4682B4"/>
                </a:solidFill>
                <a:effectLst/>
                <a:latin typeface="Roboto"/>
              </a:rPr>
              <a:t>Додаємо</a:t>
            </a:r>
            <a:r>
              <a:rPr lang="ru-RU" sz="3600" b="1" i="0" dirty="0" smtClean="0">
                <a:solidFill>
                  <a:srgbClr val="4682B4"/>
                </a:solidFill>
                <a:effectLst/>
                <a:latin typeface="Roboto"/>
              </a:rPr>
              <a:t> і </a:t>
            </a:r>
            <a:r>
              <a:rPr lang="ru-RU" sz="3600" b="1" i="0" dirty="0" err="1" smtClean="0">
                <a:solidFill>
                  <a:srgbClr val="4682B4"/>
                </a:solidFill>
                <a:effectLst/>
                <a:latin typeface="Roboto"/>
              </a:rPr>
              <a:t>віднімаємо</a:t>
            </a:r>
            <a:r>
              <a:rPr lang="ru-RU" sz="3600" b="1" i="0" dirty="0" smtClean="0">
                <a:solidFill>
                  <a:srgbClr val="4682B4"/>
                </a:solidFill>
                <a:effectLst/>
                <a:latin typeface="Roboto"/>
              </a:rPr>
              <a:t> числа в межах 100 </a:t>
            </a:r>
            <a:br>
              <a:rPr lang="ru-RU" sz="3600" b="1" i="0" dirty="0" smtClean="0">
                <a:solidFill>
                  <a:srgbClr val="4682B4"/>
                </a:solidFill>
                <a:effectLst/>
                <a:latin typeface="Roboto"/>
              </a:rPr>
            </a:br>
            <a:r>
              <a:rPr lang="ru-RU" sz="3600" b="1" i="0" dirty="0" smtClean="0">
                <a:solidFill>
                  <a:srgbClr val="4682B4"/>
                </a:solidFill>
                <a:effectLst/>
                <a:latin typeface="Roboto"/>
              </a:rPr>
              <a:t>(43 + 6, 67 - 5, 34 + 20, 56 - 40)</a:t>
            </a:r>
            <a:br>
              <a:rPr lang="ru-RU" sz="3600" b="1" i="0" dirty="0" smtClean="0">
                <a:solidFill>
                  <a:srgbClr val="4682B4"/>
                </a:solidFill>
                <a:effectLst/>
                <a:latin typeface="Roboto"/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56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7"/>
          <p:cNvSpPr/>
          <p:nvPr/>
        </p:nvSpPr>
        <p:spPr>
          <a:xfrm>
            <a:off x="5976156" y="4005064"/>
            <a:ext cx="1584176" cy="12961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i="0" dirty="0" smtClean="0">
                <a:solidFill>
                  <a:srgbClr val="4682B4"/>
                </a:solidFill>
                <a:effectLst/>
                <a:latin typeface="Roboto"/>
              </a:rPr>
              <a:t>Розв'язування віршованої задачі (усно)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0" dirty="0" err="1" smtClean="0">
                <a:effectLst/>
                <a:latin typeface="Roboto"/>
              </a:rPr>
              <a:t>Жолудів</a:t>
            </a:r>
            <a:r>
              <a:rPr lang="ru-RU" b="1" i="0" dirty="0" smtClean="0">
                <a:effectLst/>
                <a:latin typeface="Roboto"/>
              </a:rPr>
              <a:t> аж </a:t>
            </a:r>
            <a:r>
              <a:rPr lang="ru-RU" b="1" i="0" dirty="0" err="1" smtClean="0">
                <a:effectLst/>
                <a:latin typeface="Roboto"/>
              </a:rPr>
              <a:t>сім</a:t>
            </a:r>
            <a:r>
              <a:rPr lang="ru-RU" b="1" i="0" dirty="0" smtClean="0">
                <a:effectLst/>
                <a:latin typeface="Roboto"/>
              </a:rPr>
              <a:t> </a:t>
            </a:r>
            <a:r>
              <a:rPr lang="ru-RU" b="1" i="0" dirty="0" err="1" smtClean="0">
                <a:effectLst/>
                <a:latin typeface="Roboto"/>
              </a:rPr>
              <a:t>десятків</a:t>
            </a:r>
            <a:endParaRPr lang="ru-RU" b="1" i="0" dirty="0" smtClean="0">
              <a:effectLst/>
              <a:latin typeface="Roboto"/>
            </a:endParaRPr>
          </a:p>
          <a:p>
            <a:pPr marL="0" indent="0">
              <a:buNone/>
            </a:pPr>
            <a:r>
              <a:rPr lang="ru-RU" b="1" i="0" dirty="0" err="1" smtClean="0">
                <a:effectLst/>
                <a:latin typeface="Roboto"/>
              </a:rPr>
              <a:t>Назбирали</a:t>
            </a:r>
            <a:r>
              <a:rPr lang="ru-RU" b="1" i="0" dirty="0" smtClean="0">
                <a:effectLst/>
                <a:latin typeface="Roboto"/>
              </a:rPr>
              <a:t> </a:t>
            </a:r>
            <a:r>
              <a:rPr lang="ru-RU" b="1" i="0" dirty="0" err="1" smtClean="0">
                <a:effectLst/>
                <a:latin typeface="Roboto"/>
              </a:rPr>
              <a:t>поросятка</a:t>
            </a:r>
            <a:r>
              <a:rPr lang="ru-RU" b="1" i="0" dirty="0" smtClean="0">
                <a:effectLst/>
                <a:latin typeface="Roboto"/>
              </a:rPr>
              <a:t>.</a:t>
            </a:r>
          </a:p>
          <a:p>
            <a:pPr marL="0" indent="0">
              <a:buNone/>
            </a:pPr>
            <a:r>
              <a:rPr lang="ru-RU" b="1" i="0" dirty="0" smtClean="0">
                <a:effectLst/>
                <a:latin typeface="Roboto"/>
              </a:rPr>
              <a:t>Три десятки </a:t>
            </a:r>
            <a:r>
              <a:rPr lang="ru-RU" b="1" i="0" dirty="0" err="1" smtClean="0">
                <a:effectLst/>
                <a:latin typeface="Roboto"/>
              </a:rPr>
              <a:t>вранці</a:t>
            </a:r>
            <a:r>
              <a:rPr lang="ru-RU" b="1" i="0" dirty="0" smtClean="0">
                <a:effectLst/>
                <a:latin typeface="Roboto"/>
              </a:rPr>
              <a:t> </a:t>
            </a:r>
            <a:r>
              <a:rPr lang="ru-RU" b="1" i="0" dirty="0" err="1" smtClean="0">
                <a:effectLst/>
                <a:latin typeface="Roboto"/>
              </a:rPr>
              <a:t>з'їли</a:t>
            </a:r>
            <a:r>
              <a:rPr lang="ru-RU" b="1" i="0" dirty="0" smtClean="0">
                <a:effectLst/>
                <a:latin typeface="Roboto"/>
              </a:rPr>
              <a:t>.</a:t>
            </a:r>
          </a:p>
          <a:p>
            <a:pPr marL="0" indent="0">
              <a:buNone/>
            </a:pPr>
            <a:r>
              <a:rPr lang="ru-RU" b="1" i="0" dirty="0" err="1" smtClean="0">
                <a:effectLst/>
                <a:latin typeface="Roboto"/>
              </a:rPr>
              <a:t>Скільки</a:t>
            </a:r>
            <a:r>
              <a:rPr lang="ru-RU" b="1" i="0" dirty="0" smtClean="0">
                <a:effectLst/>
                <a:latin typeface="Roboto"/>
              </a:rPr>
              <a:t> на </a:t>
            </a:r>
            <a:r>
              <a:rPr lang="ru-RU" b="1" i="0" dirty="0" err="1" smtClean="0">
                <a:effectLst/>
                <a:latin typeface="Roboto"/>
              </a:rPr>
              <a:t>обід</a:t>
            </a:r>
            <a:r>
              <a:rPr lang="ru-RU" b="1" i="0" dirty="0" smtClean="0">
                <a:effectLst/>
                <a:latin typeface="Roboto"/>
              </a:rPr>
              <a:t> лишили?</a:t>
            </a:r>
          </a:p>
          <a:p>
            <a:pPr marL="0" indent="0">
              <a:buNone/>
            </a:pPr>
            <a:r>
              <a:rPr lang="ru-RU" b="1" i="0" dirty="0" smtClean="0">
                <a:effectLst/>
                <a:latin typeface="Roboto"/>
              </a:rPr>
              <a:t>— </a:t>
            </a:r>
            <a:r>
              <a:rPr lang="ru-RU" b="1" i="0" dirty="0" err="1" smtClean="0">
                <a:effectLst/>
                <a:latin typeface="Roboto"/>
              </a:rPr>
              <a:t>Який</a:t>
            </a:r>
            <a:r>
              <a:rPr lang="ru-RU" b="1" i="0" dirty="0" smtClean="0">
                <a:effectLst/>
                <a:latin typeface="Roboto"/>
              </a:rPr>
              <a:t> </a:t>
            </a:r>
            <a:r>
              <a:rPr lang="ru-RU" b="1" i="0" dirty="0" err="1" smtClean="0">
                <a:effectLst/>
                <a:latin typeface="Roboto"/>
              </a:rPr>
              <a:t>ковпак</a:t>
            </a:r>
            <a:r>
              <a:rPr lang="ru-RU" b="1" i="0" dirty="0" smtClean="0">
                <a:effectLst/>
                <a:latin typeface="Roboto"/>
              </a:rPr>
              <a:t> </a:t>
            </a:r>
            <a:r>
              <a:rPr lang="ru-RU" b="1" i="0" dirty="0" err="1" smtClean="0">
                <a:effectLst/>
                <a:latin typeface="Roboto"/>
              </a:rPr>
              <a:t>надягне</a:t>
            </a:r>
            <a:r>
              <a:rPr lang="ru-RU" b="1" i="0" dirty="0" smtClean="0">
                <a:effectLst/>
                <a:latin typeface="Roboto"/>
              </a:rPr>
              <a:t> клоун? 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0841165"/>
              </p:ext>
            </p:extLst>
          </p:nvPr>
        </p:nvGraphicFramePr>
        <p:xfrm>
          <a:off x="4644008" y="2132856"/>
          <a:ext cx="40386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д. – 3 д. =</a:t>
                      </a:r>
                      <a:r>
                        <a:rPr lang="uk-UA" sz="4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 д.</a:t>
                      </a:r>
                      <a:endParaRPr lang="uk-UA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5652120" y="4653136"/>
            <a:ext cx="2232248" cy="10801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uk-UA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4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i="0" dirty="0" err="1" smtClean="0">
                <a:solidFill>
                  <a:srgbClr val="4682B4"/>
                </a:solidFill>
                <a:effectLst/>
                <a:latin typeface="Roboto"/>
              </a:rPr>
              <a:t>Удосконалення</a:t>
            </a:r>
            <a:r>
              <a:rPr lang="ru-RU" sz="2800" b="1" i="0" dirty="0" smtClean="0">
                <a:solidFill>
                  <a:srgbClr val="4682B4"/>
                </a:solidFill>
                <a:effectLst/>
                <a:latin typeface="Roboto"/>
              </a:rPr>
              <a:t> </a:t>
            </a:r>
            <a:r>
              <a:rPr lang="ru-RU" sz="2800" b="1" i="0" dirty="0" err="1" smtClean="0">
                <a:solidFill>
                  <a:srgbClr val="4682B4"/>
                </a:solidFill>
                <a:effectLst/>
                <a:latin typeface="Roboto"/>
              </a:rPr>
              <a:t>вмінь</a:t>
            </a:r>
            <a:r>
              <a:rPr lang="ru-RU" sz="2800" b="1" i="0" dirty="0" smtClean="0">
                <a:solidFill>
                  <a:srgbClr val="4682B4"/>
                </a:solidFill>
                <a:effectLst/>
                <a:latin typeface="Roboto"/>
              </a:rPr>
              <a:t> </a:t>
            </a:r>
            <a:r>
              <a:rPr lang="ru-RU" sz="2800" b="1" i="0" dirty="0" err="1" smtClean="0">
                <a:solidFill>
                  <a:srgbClr val="4682B4"/>
                </a:solidFill>
                <a:effectLst/>
                <a:latin typeface="Roboto"/>
              </a:rPr>
              <a:t>додавати</a:t>
            </a:r>
            <a:r>
              <a:rPr lang="ru-RU" sz="2800" b="1" i="0" dirty="0" smtClean="0">
                <a:solidFill>
                  <a:srgbClr val="4682B4"/>
                </a:solidFill>
                <a:effectLst/>
                <a:latin typeface="Roboto"/>
              </a:rPr>
              <a:t> і </a:t>
            </a:r>
            <a:r>
              <a:rPr lang="ru-RU" sz="2800" b="1" i="0" dirty="0" err="1" smtClean="0">
                <a:solidFill>
                  <a:srgbClr val="4682B4"/>
                </a:solidFill>
                <a:effectLst/>
                <a:latin typeface="Roboto"/>
              </a:rPr>
              <a:t>віднімати</a:t>
            </a:r>
            <a:r>
              <a:rPr lang="ru-RU" sz="2800" b="1" i="0" dirty="0" smtClean="0">
                <a:solidFill>
                  <a:srgbClr val="4682B4"/>
                </a:solidFill>
                <a:effectLst/>
                <a:latin typeface="Roboto"/>
              </a:rPr>
              <a:t> на </a:t>
            </a:r>
            <a:r>
              <a:rPr lang="ru-RU" sz="2800" b="1" i="0" dirty="0" err="1" smtClean="0">
                <a:solidFill>
                  <a:srgbClr val="4682B4"/>
                </a:solidFill>
                <a:effectLst/>
                <a:latin typeface="Roboto"/>
              </a:rPr>
              <a:t>основі</a:t>
            </a:r>
            <a:r>
              <a:rPr lang="ru-RU" sz="2800" b="1" i="0" dirty="0" smtClean="0">
                <a:solidFill>
                  <a:srgbClr val="4682B4"/>
                </a:solidFill>
                <a:effectLst/>
                <a:latin typeface="Roboto"/>
              </a:rPr>
              <a:t> </a:t>
            </a:r>
            <a:r>
              <a:rPr lang="ru-RU" sz="2800" b="1" i="0" dirty="0" err="1" smtClean="0">
                <a:solidFill>
                  <a:srgbClr val="4682B4"/>
                </a:solidFill>
                <a:effectLst/>
                <a:latin typeface="Roboto"/>
              </a:rPr>
              <a:t>десяткового</a:t>
            </a:r>
            <a:r>
              <a:rPr lang="ru-RU" sz="2800" b="1" i="0" dirty="0" smtClean="0">
                <a:solidFill>
                  <a:srgbClr val="4682B4"/>
                </a:solidFill>
                <a:effectLst/>
                <a:latin typeface="Roboto"/>
              </a:rPr>
              <a:t> складу числа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b="1" i="1" dirty="0" smtClean="0">
                <a:solidFill>
                  <a:srgbClr val="FF0000"/>
                </a:solidFill>
                <a:effectLst/>
                <a:latin typeface="Roboto"/>
              </a:rPr>
              <a:t>1) Додавання/віднімання до (від) круглих чисел одноцифрових.</a:t>
            </a:r>
            <a:endParaRPr lang="uk-UA" b="1" i="0" dirty="0" smtClean="0">
              <a:solidFill>
                <a:srgbClr val="FF0000"/>
              </a:solidFill>
              <a:effectLst/>
              <a:latin typeface="Roboto"/>
            </a:endParaRP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— Визначмо, який у клоуна буде костюм. Але спочатку пояснімо, як до круглих чисел додати одноцифрові числа. 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— Другий приклад 47 - 7. Уявіть його у вигляді суми розрядних доданків: 40 і 7. Якщо від 47 відняти 7, що залишиться? (</a:t>
            </a:r>
            <a:r>
              <a:rPr lang="uk-UA" b="1" i="1" dirty="0" smtClean="0">
                <a:solidFill>
                  <a:srgbClr val="000000"/>
                </a:solidFill>
                <a:effectLst/>
                <a:latin typeface="Roboto"/>
              </a:rPr>
              <a:t>40</a:t>
            </a: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.)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— Потренуймося: 60 + 8, 85 - 5.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— Отже, клоун надягне костюм із зірочками.</a:t>
            </a:r>
          </a:p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105663"/>
              </p:ext>
            </p:extLst>
          </p:nvPr>
        </p:nvGraphicFramePr>
        <p:xfrm>
          <a:off x="467544" y="1844824"/>
          <a:ext cx="828092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uk-UA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40 + 6 (</a:t>
                      </a:r>
                      <a:r>
                        <a:rPr kumimoji="0" lang="uk-UA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40 + 6 — це 4 дес. і 6 од., тобто число 46</a:t>
                      </a:r>
                      <a:endParaRPr lang="uk-UA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16160"/>
              </p:ext>
            </p:extLst>
          </p:nvPr>
        </p:nvGraphicFramePr>
        <p:xfrm>
          <a:off x="539552" y="3789040"/>
          <a:ext cx="828092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uk-UA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47- 7 = 40</a:t>
                      </a:r>
                      <a:endParaRPr lang="uk-UA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8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sz="2800" b="1" i="1" dirty="0" smtClean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2800" b="1" i="1" dirty="0" smtClean="0">
                <a:solidFill>
                  <a:srgbClr val="000000"/>
                </a:solidFill>
                <a:effectLst/>
                <a:latin typeface="Roboto"/>
              </a:rPr>
              <a:t>2)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Roboto"/>
              </a:rPr>
              <a:t>Додавання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Roboto"/>
              </a:rPr>
              <a:t>/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Roboto"/>
              </a:rPr>
              <a:t>віднімання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Roboto"/>
              </a:rPr>
              <a:t> до (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Roboto"/>
              </a:rPr>
              <a:t>від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Roboto"/>
              </a:rPr>
              <a:t>)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Roboto"/>
              </a:rPr>
              <a:t>двоцифрового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Roboto"/>
              </a:rPr>
              <a:t> число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Roboto"/>
              </a:rPr>
              <a:t>одноцифрового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Roboto"/>
              </a:rPr>
              <a:t>.</a:t>
            </a:r>
            <a:r>
              <a:rPr lang="ru-RU" sz="2800" b="1" i="0" dirty="0" smtClean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sz="2800" b="1" i="0" dirty="0" smtClean="0">
                <a:solidFill>
                  <a:srgbClr val="000000"/>
                </a:solidFill>
                <a:effectLst/>
                <a:latin typeface="Roboto"/>
              </a:rPr>
            </a:b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1400" b="1" i="0" dirty="0" smtClean="0">
                <a:solidFill>
                  <a:srgbClr val="000000"/>
                </a:solidFill>
                <a:effectLst/>
                <a:latin typeface="Roboto"/>
              </a:rPr>
              <a:t>— Які чоботи клоун узує? Згадаймо, як до (від) двоцифрового числа додати/відняти одноцифрове? Наприклад, 34 + 5. Розкладаємо число 34 на суму розрядних доданків 3 дес. і 4 од. Додаємо одиниці до одиниць, тобто 5 + 4. Отримуємо 39.</a:t>
            </a:r>
          </a:p>
          <a:p>
            <a:pPr marL="0" indent="0">
              <a:buNone/>
            </a:pPr>
            <a:endParaRPr lang="uk-UA" dirty="0">
              <a:solidFill>
                <a:srgbClr val="000000"/>
              </a:solidFill>
              <a:latin typeface="Roboto"/>
            </a:endParaRP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sz="1400" b="1" dirty="0">
                <a:solidFill>
                  <a:srgbClr val="000000"/>
                </a:solidFill>
                <a:latin typeface="Roboto"/>
              </a:rPr>
              <a:t>— Аналогічно виконуємо віднімання. Наприклад, 48 - 4. Розкладаємо число 48 на суму розрядних доданків 4 дес. і 8 од. Віднімаємо одиниці від одиниць, тобто 8 - 4. Отримуємо 44.</a:t>
            </a:r>
          </a:p>
          <a:p>
            <a:pPr marL="0" lvl="0" indent="0">
              <a:buNone/>
            </a:pPr>
            <a:r>
              <a:rPr lang="uk-UA" sz="1400" b="1" dirty="0">
                <a:solidFill>
                  <a:srgbClr val="000000"/>
                </a:solidFill>
                <a:latin typeface="Roboto"/>
              </a:rPr>
              <a:t>Потренуймося: 82 + 4.</a:t>
            </a:r>
          </a:p>
          <a:p>
            <a:pPr marL="0" lvl="0" indent="0">
              <a:buNone/>
            </a:pPr>
            <a:r>
              <a:rPr lang="uk-UA" sz="1400" b="1" dirty="0">
                <a:solidFill>
                  <a:srgbClr val="000000"/>
                </a:solidFill>
                <a:latin typeface="Roboto"/>
              </a:rPr>
              <a:t>— Отже, клоун узує рожеві чоботи (</a:t>
            </a:r>
            <a:r>
              <a:rPr lang="uk-UA" sz="1400" b="1" i="1" dirty="0">
                <a:solidFill>
                  <a:srgbClr val="000000"/>
                </a:solidFill>
                <a:latin typeface="Roboto"/>
              </a:rPr>
              <a:t>з відповіддю 86</a:t>
            </a:r>
            <a:r>
              <a:rPr lang="uk-UA" sz="1400" b="1" dirty="0">
                <a:solidFill>
                  <a:srgbClr val="000000"/>
                </a:solidFill>
                <a:latin typeface="Roboto"/>
              </a:rPr>
              <a:t>).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60308"/>
            <a:ext cx="8575560" cy="132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4294"/>
            <a:ext cx="5433862" cy="316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0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sz="2800" b="1" i="1" dirty="0" smtClean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2800" b="1" i="1" dirty="0">
                <a:solidFill>
                  <a:srgbClr val="000000"/>
                </a:solidFill>
                <a:latin typeface="Roboto"/>
              </a:rPr>
              <a:t/>
            </a:r>
            <a:br>
              <a:rPr lang="ru-RU" sz="2800" b="1" i="1" dirty="0">
                <a:solidFill>
                  <a:srgbClr val="000000"/>
                </a:solidFill>
                <a:latin typeface="Roboto"/>
              </a:rPr>
            </a:b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Roboto"/>
              </a:rPr>
              <a:t>Віднімання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Roboto"/>
              </a:rPr>
              <a:t>від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  <a:latin typeface="Roboto"/>
              </a:rPr>
              <a:t>двоцифрового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Roboto"/>
              </a:rPr>
              <a:t> числа круглого числа.</a:t>
            </a:r>
            <a:r>
              <a:rPr lang="ru-RU" sz="2800" b="1" i="0" dirty="0" smtClean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sz="2800" b="1" i="0" dirty="0" smtClean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2800" b="1" i="0" dirty="0" smtClean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sz="2800" b="1" i="0" dirty="0" smtClean="0">
                <a:solidFill>
                  <a:srgbClr val="000000"/>
                </a:solidFill>
                <a:effectLst/>
                <a:latin typeface="Roboto"/>
              </a:rPr>
            </a:b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— Як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Roboto"/>
              </a:rPr>
              <a:t>від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Roboto"/>
              </a:rPr>
              <a:t>двоцифрового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 числа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Roboto"/>
              </a:rPr>
              <a:t>відняти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Roboto"/>
              </a:rPr>
              <a:t>кругле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 число?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Roboto"/>
              </a:rPr>
              <a:t>Наприклад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, 46 - 30. (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Roboto"/>
              </a:rPr>
              <a:t>46 —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Roboto"/>
              </a:rPr>
              <a:t>це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Roboto"/>
              </a:rPr>
              <a:t> 4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Roboto"/>
              </a:rPr>
              <a:t>дес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Roboto"/>
              </a:rPr>
              <a:t>. і 6 од. 30 —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Roboto"/>
              </a:rPr>
              <a:t>це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Roboto"/>
              </a:rPr>
              <a:t> 3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Roboto"/>
              </a:rPr>
              <a:t>Дес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Roboto"/>
              </a:rPr>
              <a:t>.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Roboto"/>
              </a:rPr>
              <a:t>Віднімаємо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Roboto"/>
              </a:rPr>
              <a:t> десятки 40 - 30.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Roboto"/>
              </a:rPr>
              <a:t>Отримаємо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Roboto"/>
              </a:rPr>
              <a:t> 1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Roboto"/>
              </a:rPr>
              <a:t>дес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Roboto"/>
              </a:rPr>
              <a:t>. до 10 + 6,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Roboto"/>
              </a:rPr>
              <a:t>отримаємо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Roboto"/>
              </a:rPr>
              <a:t> 16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.)</a:t>
            </a:r>
          </a:p>
          <a:p>
            <a:pPr marL="0" indent="0">
              <a:buNone/>
            </a:pPr>
            <a:endParaRPr lang="ru-RU" b="1" i="0" dirty="0" smtClean="0">
              <a:solidFill>
                <a:srgbClr val="000000"/>
              </a:solidFill>
              <a:effectLst/>
              <a:latin typeface="Roboto"/>
            </a:endParaRPr>
          </a:p>
          <a:p>
            <a:pPr marL="0" indent="0">
              <a:buNone/>
            </a:pPr>
            <a:endParaRPr lang="ru-RU" b="1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endParaRPr lang="ru-RU" b="1" i="0" dirty="0" smtClean="0">
              <a:solidFill>
                <a:srgbClr val="000000"/>
              </a:solidFill>
              <a:effectLst/>
              <a:latin typeface="Roboto"/>
            </a:endParaRPr>
          </a:p>
          <a:p>
            <a:pPr marL="0" indent="0">
              <a:buNone/>
            </a:pPr>
            <a:endParaRPr lang="ru-RU" b="1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endParaRPr lang="ru-RU" b="1" i="0" dirty="0" smtClean="0">
              <a:solidFill>
                <a:srgbClr val="000000"/>
              </a:solidFill>
              <a:effectLst/>
              <a:latin typeface="Roboto"/>
            </a:endParaRPr>
          </a:p>
          <a:p>
            <a:pPr marL="0" indent="0">
              <a:buNone/>
            </a:pP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Roboto"/>
              </a:rPr>
              <a:t>Потренуймося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: 56 - 40.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8" y="3068960"/>
            <a:ext cx="880897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47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i="0" dirty="0" err="1" smtClean="0">
                <a:solidFill>
                  <a:srgbClr val="4682B4"/>
                </a:solidFill>
                <a:effectLst/>
                <a:latin typeface="Roboto"/>
              </a:rPr>
              <a:t>Первинне</a:t>
            </a:r>
            <a:r>
              <a:rPr lang="ru-RU" sz="2800" b="1" i="0" dirty="0" smtClean="0">
                <a:solidFill>
                  <a:srgbClr val="4682B4"/>
                </a:solidFill>
                <a:effectLst/>
                <a:latin typeface="Roboto"/>
              </a:rPr>
              <a:t> </a:t>
            </a:r>
            <a:r>
              <a:rPr lang="ru-RU" sz="2800" b="1" i="0" dirty="0" err="1" smtClean="0">
                <a:solidFill>
                  <a:srgbClr val="4682B4"/>
                </a:solidFill>
                <a:effectLst/>
                <a:latin typeface="Roboto"/>
              </a:rPr>
              <a:t>закріплення</a:t>
            </a:r>
            <a:r>
              <a:rPr lang="ru-RU" sz="2800" b="1" i="0" dirty="0" smtClean="0">
                <a:solidFill>
                  <a:srgbClr val="4682B4"/>
                </a:solidFill>
                <a:effectLst/>
                <a:latin typeface="Roboto"/>
              </a:rPr>
              <a:t> </a:t>
            </a:r>
            <a:r>
              <a:rPr lang="ru-RU" sz="2800" b="1" i="0" dirty="0" err="1" smtClean="0">
                <a:solidFill>
                  <a:srgbClr val="4682B4"/>
                </a:solidFill>
                <a:effectLst/>
                <a:latin typeface="Roboto"/>
              </a:rPr>
              <a:t>матеріалу</a:t>
            </a:r>
            <a:r>
              <a:rPr lang="ru-RU" sz="2800" b="1" i="0" dirty="0" smtClean="0">
                <a:solidFill>
                  <a:srgbClr val="4682B4"/>
                </a:solidFill>
                <a:effectLst/>
                <a:latin typeface="Roboto"/>
              </a:rPr>
              <a:t> з </a:t>
            </a:r>
            <a:r>
              <a:rPr lang="ru-RU" sz="2800" b="1" i="0" dirty="0" err="1" smtClean="0">
                <a:solidFill>
                  <a:srgbClr val="4682B4"/>
                </a:solidFill>
                <a:effectLst/>
                <a:latin typeface="Roboto"/>
              </a:rPr>
              <a:t>коментуванням</a:t>
            </a:r>
            <a:r>
              <a:rPr lang="ru-RU" sz="2800" b="1" i="0" dirty="0" smtClean="0">
                <a:solidFill>
                  <a:srgbClr val="4682B4"/>
                </a:solidFill>
                <a:effectLst/>
                <a:latin typeface="Roboto"/>
              </a:rPr>
              <a:t> (на </a:t>
            </a:r>
            <a:r>
              <a:rPr lang="ru-RU" sz="2800" b="1" i="0" dirty="0" err="1" smtClean="0">
                <a:solidFill>
                  <a:srgbClr val="4682B4"/>
                </a:solidFill>
                <a:effectLst/>
                <a:latin typeface="Roboto"/>
              </a:rPr>
              <a:t>основі</a:t>
            </a:r>
            <a:r>
              <a:rPr lang="ru-RU" sz="2800" b="1" i="0" dirty="0" smtClean="0">
                <a:solidFill>
                  <a:srgbClr val="4682B4"/>
                </a:solidFill>
                <a:effectLst/>
                <a:latin typeface="Roboto"/>
              </a:rPr>
              <a:t> </a:t>
            </a:r>
            <a:r>
              <a:rPr lang="ru-RU" sz="2800" b="1" i="0" dirty="0" err="1" smtClean="0">
                <a:solidFill>
                  <a:srgbClr val="4682B4"/>
                </a:solidFill>
                <a:effectLst/>
                <a:latin typeface="Roboto"/>
              </a:rPr>
              <a:t>підручника</a:t>
            </a:r>
            <a:r>
              <a:rPr lang="ru-RU" sz="2800" b="1" i="0" dirty="0" smtClean="0">
                <a:solidFill>
                  <a:srgbClr val="4682B4"/>
                </a:solidFill>
                <a:effectLst/>
                <a:latin typeface="Roboto"/>
              </a:rPr>
              <a:t>, с. 15, № 2)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—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Roboto"/>
              </a:rPr>
              <a:t>Третій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 номер —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Roboto"/>
              </a:rPr>
              <a:t>виступ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Roboto"/>
              </a:rPr>
              <a:t>ведмедика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 на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Roboto"/>
              </a:rPr>
              <a:t>велосипеді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.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Roboto"/>
              </a:rPr>
              <a:t>Допоможімо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Roboto"/>
              </a:rPr>
              <a:t>йому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Roboto"/>
              </a:rPr>
              <a:t>проїхати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Roboto"/>
              </a:rPr>
              <a:t>математичний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Roboto"/>
              </a:rPr>
              <a:t>лабіринт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Roboto"/>
              </a:rPr>
              <a:t>коментуючи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Roboto"/>
              </a:rPr>
              <a:t>свої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Roboto"/>
              </a:rPr>
              <a:t>дії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Roboto"/>
              </a:rPr>
              <a:t>.</a:t>
            </a: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r="4323" b="7051"/>
          <a:stretch/>
        </p:blipFill>
        <p:spPr bwMode="auto">
          <a:xfrm>
            <a:off x="107504" y="2708920"/>
            <a:ext cx="898397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1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i="0" dirty="0" err="1" smtClean="0">
                <a:solidFill>
                  <a:srgbClr val="4682B4"/>
                </a:solidFill>
                <a:effectLst/>
                <a:latin typeface="Roboto"/>
              </a:rPr>
              <a:t>Формування</a:t>
            </a:r>
            <a:r>
              <a:rPr lang="ru-RU" sz="2800" b="1" i="0" dirty="0" smtClean="0">
                <a:solidFill>
                  <a:srgbClr val="4682B4"/>
                </a:solidFill>
                <a:effectLst/>
                <a:latin typeface="Roboto"/>
              </a:rPr>
              <a:t> </a:t>
            </a:r>
            <a:r>
              <a:rPr lang="ru-RU" sz="2800" b="1" i="0" dirty="0" err="1" smtClean="0">
                <a:solidFill>
                  <a:srgbClr val="4682B4"/>
                </a:solidFill>
                <a:effectLst/>
                <a:latin typeface="Roboto"/>
              </a:rPr>
              <a:t>обчислювальних</a:t>
            </a:r>
            <a:r>
              <a:rPr lang="ru-RU" sz="2800" b="1" i="0" dirty="0" smtClean="0">
                <a:solidFill>
                  <a:srgbClr val="4682B4"/>
                </a:solidFill>
                <a:effectLst/>
                <a:latin typeface="Roboto"/>
              </a:rPr>
              <a:t> </a:t>
            </a:r>
            <a:r>
              <a:rPr lang="ru-RU" sz="2800" b="1" i="0" dirty="0" err="1" smtClean="0">
                <a:solidFill>
                  <a:srgbClr val="4682B4"/>
                </a:solidFill>
                <a:effectLst/>
                <a:latin typeface="Roboto"/>
              </a:rPr>
              <a:t>навичок</a:t>
            </a:r>
            <a:r>
              <a:rPr lang="ru-RU" sz="2800" b="1" i="0" dirty="0" smtClean="0">
                <a:solidFill>
                  <a:srgbClr val="4682B4"/>
                </a:solidFill>
                <a:effectLst/>
                <a:latin typeface="Roboto"/>
              </a:rPr>
              <a:t> (на </a:t>
            </a:r>
            <a:r>
              <a:rPr lang="ru-RU" sz="2800" b="1" i="0" dirty="0" err="1" smtClean="0">
                <a:solidFill>
                  <a:srgbClr val="4682B4"/>
                </a:solidFill>
                <a:effectLst/>
                <a:latin typeface="Roboto"/>
              </a:rPr>
              <a:t>основі</a:t>
            </a:r>
            <a:r>
              <a:rPr lang="ru-RU" sz="2800" b="1" i="0" dirty="0" smtClean="0">
                <a:solidFill>
                  <a:srgbClr val="4682B4"/>
                </a:solidFill>
                <a:effectLst/>
                <a:latin typeface="Roboto"/>
              </a:rPr>
              <a:t> </a:t>
            </a:r>
            <a:r>
              <a:rPr lang="ru-RU" sz="2800" b="1" i="0" dirty="0" err="1" smtClean="0">
                <a:solidFill>
                  <a:srgbClr val="4682B4"/>
                </a:solidFill>
                <a:effectLst/>
                <a:latin typeface="Roboto"/>
              </a:rPr>
              <a:t>підручника</a:t>
            </a:r>
            <a:r>
              <a:rPr lang="ru-RU" sz="2800" b="1" i="0" dirty="0" smtClean="0">
                <a:solidFill>
                  <a:srgbClr val="4682B4"/>
                </a:solidFill>
                <a:effectLst/>
                <a:latin typeface="Roboto"/>
              </a:rPr>
              <a:t>, с. 15, № 4). Робота з LEGO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i="0" dirty="0" smtClean="0">
                <a:solidFill>
                  <a:srgbClr val="000000"/>
                </a:solidFill>
                <a:effectLst/>
                <a:latin typeface="Roboto"/>
              </a:rPr>
              <a:t>Є в програмі цирковій</a:t>
            </a:r>
          </a:p>
          <a:p>
            <a:pPr marL="0" indent="0">
              <a:buNone/>
            </a:pPr>
            <a:r>
              <a:rPr lang="uk-UA" sz="2000" b="1" i="0" dirty="0" smtClean="0">
                <a:solidFill>
                  <a:srgbClr val="000000"/>
                </a:solidFill>
                <a:effectLst/>
                <a:latin typeface="Roboto"/>
              </a:rPr>
              <a:t>Справжній слон живий.</a:t>
            </a:r>
          </a:p>
          <a:p>
            <a:pPr marL="0" indent="0">
              <a:buNone/>
            </a:pPr>
            <a:r>
              <a:rPr lang="uk-UA" sz="2000" b="1" i="0" dirty="0" smtClean="0">
                <a:solidFill>
                  <a:srgbClr val="000000"/>
                </a:solidFill>
                <a:effectLst/>
                <a:latin typeface="Roboto"/>
              </a:rPr>
              <a:t>Він жонглер і акробат,</a:t>
            </a:r>
          </a:p>
          <a:p>
            <a:pPr marL="0" indent="0">
              <a:buNone/>
            </a:pPr>
            <a:r>
              <a:rPr lang="uk-UA" sz="2000" b="1" i="0" dirty="0" smtClean="0">
                <a:solidFill>
                  <a:srgbClr val="000000"/>
                </a:solidFill>
                <a:effectLst/>
                <a:latin typeface="Roboto"/>
              </a:rPr>
              <a:t>Виступати дуже рад.</a:t>
            </a:r>
          </a:p>
          <a:p>
            <a:pPr marL="0" indent="0">
              <a:buNone/>
            </a:pPr>
            <a:r>
              <a:rPr lang="uk-UA" sz="2000" b="1" i="0" dirty="0" smtClean="0">
                <a:solidFill>
                  <a:srgbClr val="000000"/>
                </a:solidFill>
                <a:effectLst/>
                <a:latin typeface="Roboto"/>
              </a:rPr>
              <a:t>— Розв'яжіть приклади. Відповідь покажіть цеглинками </a:t>
            </a:r>
            <a:r>
              <a:rPr lang="en-US" sz="2000" b="1" i="0" dirty="0" smtClean="0">
                <a:solidFill>
                  <a:srgbClr val="000000"/>
                </a:solidFill>
                <a:effectLst/>
                <a:latin typeface="Roboto"/>
              </a:rPr>
              <a:t>LEGO.</a:t>
            </a:r>
          </a:p>
          <a:p>
            <a:pPr marL="0" indent="0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8496944" cy="336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8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2800" b="1" dirty="0" smtClean="0">
                <a:solidFill>
                  <a:srgbClr val="4682B4"/>
                </a:solidFill>
                <a:latin typeface="Roboto"/>
              </a:rPr>
              <a:t/>
            </a:r>
            <a:br>
              <a:rPr lang="uk-UA" sz="2800" b="1" dirty="0" smtClean="0">
                <a:solidFill>
                  <a:srgbClr val="4682B4"/>
                </a:solidFill>
                <a:latin typeface="Roboto"/>
              </a:rPr>
            </a:br>
            <a:r>
              <a:rPr lang="uk-UA" sz="2800" b="1" dirty="0" smtClean="0">
                <a:solidFill>
                  <a:srgbClr val="4682B4"/>
                </a:solidFill>
                <a:latin typeface="Roboto"/>
              </a:rPr>
              <a:t>Удосконалення </a:t>
            </a:r>
            <a:r>
              <a:rPr lang="uk-UA" sz="2800" b="1" dirty="0">
                <a:solidFill>
                  <a:srgbClr val="4682B4"/>
                </a:solidFill>
                <a:latin typeface="Roboto"/>
              </a:rPr>
              <a:t>вмінь розв'язувати віршовані задачі з числами у межах 100</a:t>
            </a:r>
            <a:r>
              <a:rPr lang="uk-UA" sz="2800" b="1" dirty="0">
                <a:solidFill>
                  <a:srgbClr val="000000"/>
                </a:solidFill>
                <a:latin typeface="Roboto"/>
              </a:rPr>
              <a:t/>
            </a:r>
            <a:br>
              <a:rPr lang="uk-UA" sz="2800" b="1" dirty="0">
                <a:solidFill>
                  <a:srgbClr val="000000"/>
                </a:solidFill>
                <a:latin typeface="Roboto"/>
              </a:rPr>
            </a:br>
            <a:endParaRPr lang="uk-UA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На арені бегемот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Широко роззявив рот,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Він силач, яких немає —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Гирю з міццю піднімає!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— Нумо покажемо бегемоту, як ми вміємо розв'язувати задачі.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Тридцять сім — три десятки і сім одиниць —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Стільки зерен пшона я приніс для синиць?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Тридцять зерен склювали вони й полетіли!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Скільки зерен вони не доїли?</a:t>
            </a:r>
          </a:p>
          <a:p>
            <a:pPr marL="0" indent="0">
              <a:buNone/>
            </a:pPr>
            <a:r>
              <a:rPr lang="uk-UA" b="1" i="1" dirty="0" smtClean="0">
                <a:solidFill>
                  <a:srgbClr val="000000"/>
                </a:solidFill>
                <a:effectLst/>
                <a:latin typeface="Roboto"/>
              </a:rPr>
              <a:t>Висновок</a:t>
            </a: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. Якщо відняти десятки, залишаються одиниці, а якщо відняти одиниці, то залишаються десятки.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83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b="1" dirty="0" smtClean="0">
                <a:solidFill>
                  <a:srgbClr val="4682B4"/>
                </a:solidFill>
                <a:latin typeface="Roboto"/>
              </a:rPr>
              <a:t/>
            </a:r>
            <a:br>
              <a:rPr lang="ru-RU" sz="3000" b="1" dirty="0" smtClean="0">
                <a:solidFill>
                  <a:srgbClr val="4682B4"/>
                </a:solidFill>
                <a:latin typeface="Roboto"/>
              </a:rPr>
            </a:br>
            <a:r>
              <a:rPr lang="ru-RU" sz="3000" b="1" dirty="0" err="1" smtClean="0">
                <a:solidFill>
                  <a:srgbClr val="4682B4"/>
                </a:solidFill>
                <a:latin typeface="Roboto"/>
              </a:rPr>
              <a:t>Закріплення</a:t>
            </a:r>
            <a:r>
              <a:rPr lang="ru-RU" sz="3000" b="1" dirty="0" smtClean="0">
                <a:solidFill>
                  <a:srgbClr val="4682B4"/>
                </a:solidFill>
                <a:latin typeface="Roboto"/>
              </a:rPr>
              <a:t> </a:t>
            </a:r>
            <a:r>
              <a:rPr lang="ru-RU" sz="3000" b="1" dirty="0" err="1">
                <a:solidFill>
                  <a:srgbClr val="4682B4"/>
                </a:solidFill>
                <a:latin typeface="Roboto"/>
              </a:rPr>
              <a:t>вмінь</a:t>
            </a:r>
            <a:r>
              <a:rPr lang="ru-RU" sz="3000" b="1" dirty="0">
                <a:solidFill>
                  <a:srgbClr val="4682B4"/>
                </a:solidFill>
                <a:latin typeface="Roboto"/>
              </a:rPr>
              <a:t> </a:t>
            </a:r>
            <a:r>
              <a:rPr lang="ru-RU" sz="3000" b="1" dirty="0" err="1">
                <a:solidFill>
                  <a:srgbClr val="4682B4"/>
                </a:solidFill>
                <a:latin typeface="Roboto"/>
              </a:rPr>
              <a:t>обчислювати</a:t>
            </a:r>
            <a:r>
              <a:rPr lang="ru-RU" sz="3000" b="1" dirty="0">
                <a:solidFill>
                  <a:srgbClr val="4682B4"/>
                </a:solidFill>
                <a:latin typeface="Roboto"/>
              </a:rPr>
              <a:t> </a:t>
            </a:r>
            <a:r>
              <a:rPr lang="ru-RU" sz="3000" b="1" dirty="0" err="1">
                <a:solidFill>
                  <a:srgbClr val="4682B4"/>
                </a:solidFill>
                <a:latin typeface="Roboto"/>
              </a:rPr>
              <a:t>приклади</a:t>
            </a:r>
            <a:r>
              <a:rPr lang="ru-RU" sz="3000" b="1" dirty="0">
                <a:solidFill>
                  <a:srgbClr val="4682B4"/>
                </a:solidFill>
                <a:latin typeface="Roboto"/>
              </a:rPr>
              <a:t> у межах 100 (на </a:t>
            </a:r>
            <a:r>
              <a:rPr lang="ru-RU" sz="3000" b="1" dirty="0" err="1">
                <a:solidFill>
                  <a:srgbClr val="4682B4"/>
                </a:solidFill>
                <a:latin typeface="Roboto"/>
              </a:rPr>
              <a:t>основі</a:t>
            </a:r>
            <a:r>
              <a:rPr lang="ru-RU" sz="3000" b="1" dirty="0">
                <a:solidFill>
                  <a:srgbClr val="4682B4"/>
                </a:solidFill>
                <a:latin typeface="Roboto"/>
              </a:rPr>
              <a:t> </a:t>
            </a:r>
            <a:r>
              <a:rPr lang="ru-RU" sz="3000" b="1" dirty="0" err="1">
                <a:solidFill>
                  <a:srgbClr val="4682B4"/>
                </a:solidFill>
                <a:latin typeface="Roboto"/>
              </a:rPr>
              <a:t>підручника</a:t>
            </a:r>
            <a:r>
              <a:rPr lang="ru-RU" sz="3000" b="1" dirty="0">
                <a:solidFill>
                  <a:srgbClr val="4682B4"/>
                </a:solidFill>
                <a:latin typeface="Roboto"/>
              </a:rPr>
              <a:t>, с. 15, № 5)</a:t>
            </a:r>
            <a:r>
              <a:rPr lang="ru-RU" sz="3000" b="1" dirty="0">
                <a:solidFill>
                  <a:srgbClr val="000000"/>
                </a:solidFill>
                <a:latin typeface="Roboto"/>
              </a:rPr>
              <a:t/>
            </a:r>
            <a:br>
              <a:rPr lang="ru-RU" sz="3000" b="1" dirty="0">
                <a:solidFill>
                  <a:srgbClr val="000000"/>
                </a:solidFill>
                <a:latin typeface="Roboto"/>
              </a:rPr>
            </a:b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0" dirty="0" smtClean="0">
                <a:solidFill>
                  <a:srgbClr val="000000"/>
                </a:solidFill>
                <a:effectLst/>
                <a:latin typeface="Roboto"/>
              </a:rPr>
              <a:t>—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Roboto"/>
              </a:rPr>
              <a:t>Останній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Roboto"/>
              </a:rPr>
              <a:t>виступ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Roboto"/>
              </a:rPr>
              <a:t> —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Roboto"/>
              </a:rPr>
              <a:t>від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Roboto"/>
              </a:rPr>
              <a:t>дресированих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Roboto"/>
              </a:rPr>
              <a:t>собачок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Roboto"/>
              </a:rPr>
              <a:t>.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Roboto"/>
              </a:rPr>
              <a:t>Допоможіть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Roboto"/>
              </a:rPr>
              <a:t>їм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Roboto"/>
              </a:rPr>
              <a:t>виконати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Roboto"/>
              </a:rPr>
              <a:t> номер.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Roboto"/>
              </a:rPr>
              <a:t>Обчисліть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Roboto"/>
              </a:rPr>
              <a:t>приклади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Roboto"/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  <a:latin typeface="Roboto"/>
            </a:endParaRPr>
          </a:p>
          <a:p>
            <a:pPr algn="just"/>
            <a:endParaRPr lang="ru-RU" b="0" i="0" dirty="0" smtClean="0">
              <a:solidFill>
                <a:srgbClr val="000000"/>
              </a:solidFill>
              <a:effectLst/>
              <a:latin typeface="Roboto"/>
            </a:endParaRP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endParaRPr lang="ru-RU" sz="1800" b="1" i="0" dirty="0" smtClean="0">
              <a:solidFill>
                <a:srgbClr val="000000"/>
              </a:solidFill>
              <a:effectLst/>
              <a:latin typeface="Roboto"/>
            </a:endParaRPr>
          </a:p>
          <a:p>
            <a:pPr marL="0" indent="0">
              <a:buNone/>
            </a:pPr>
            <a:endParaRPr lang="ru-RU" sz="1800" b="1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endParaRPr lang="ru-RU" sz="1800" b="1" i="0" dirty="0" smtClean="0">
              <a:solidFill>
                <a:srgbClr val="000000"/>
              </a:solidFill>
              <a:effectLst/>
              <a:latin typeface="Roboto"/>
            </a:endParaRPr>
          </a:p>
          <a:p>
            <a:pPr marL="0" indent="0">
              <a:buNone/>
            </a:pPr>
            <a:endParaRPr lang="ru-RU" sz="1800" b="1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endParaRPr lang="ru-RU" sz="1800" b="1" i="0" dirty="0" smtClean="0">
              <a:solidFill>
                <a:srgbClr val="000000"/>
              </a:solidFill>
              <a:effectLst/>
              <a:latin typeface="Roboto"/>
            </a:endParaRPr>
          </a:p>
          <a:p>
            <a:pPr marL="0" indent="0">
              <a:buNone/>
            </a:pPr>
            <a:endParaRPr lang="ru-RU" sz="1800" b="1" i="0" dirty="0" smtClean="0">
              <a:solidFill>
                <a:srgbClr val="000000"/>
              </a:solidFill>
              <a:effectLst/>
              <a:latin typeface="Roboto"/>
            </a:endParaRPr>
          </a:p>
          <a:p>
            <a:pPr marL="0" indent="0">
              <a:buNone/>
            </a:pPr>
            <a:endParaRPr lang="ru-RU" sz="1800" b="1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ru-RU" sz="1800" b="1" i="0" dirty="0" smtClean="0">
                <a:solidFill>
                  <a:srgbClr val="000000"/>
                </a:solidFill>
                <a:effectLst/>
                <a:latin typeface="Roboto"/>
              </a:rPr>
              <a:t>—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Roboto"/>
              </a:rPr>
              <a:t>Порівняйте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Roboto"/>
              </a:rPr>
              <a:t>вирази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Roboto"/>
              </a:rPr>
              <a:t>,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Roboto"/>
              </a:rPr>
              <a:t>наприклад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Roboto"/>
              </a:rPr>
              <a:t>, 36 + 3 та 36 + 30. Чим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Roboto"/>
              </a:rPr>
              <a:t>різниться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Roboto"/>
              </a:rPr>
              <a:t>розв'язування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Roboto"/>
              </a:rPr>
              <a:t>?</a:t>
            </a:r>
            <a:endParaRPr lang="uk-UA" sz="1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53990"/>
            <a:ext cx="7488832" cy="384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5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3200" b="1" dirty="0" smtClean="0">
                <a:solidFill>
                  <a:srgbClr val="4682B4"/>
                </a:solidFill>
                <a:latin typeface="Roboto"/>
              </a:rPr>
              <a:t/>
            </a:r>
            <a:br>
              <a:rPr lang="uk-UA" sz="3200" b="1" dirty="0" smtClean="0">
                <a:solidFill>
                  <a:srgbClr val="4682B4"/>
                </a:solidFill>
                <a:latin typeface="Roboto"/>
              </a:rPr>
            </a:br>
            <a:r>
              <a:rPr lang="uk-UA" sz="3200" b="1" dirty="0">
                <a:solidFill>
                  <a:srgbClr val="4682B4"/>
                </a:solidFill>
                <a:latin typeface="Roboto"/>
              </a:rPr>
              <a:t/>
            </a:r>
            <a:br>
              <a:rPr lang="uk-UA" sz="3200" b="1" dirty="0">
                <a:solidFill>
                  <a:srgbClr val="4682B4"/>
                </a:solidFill>
                <a:latin typeface="Roboto"/>
              </a:rPr>
            </a:br>
            <a:r>
              <a:rPr lang="uk-UA" sz="3200" b="1" dirty="0" smtClean="0">
                <a:solidFill>
                  <a:srgbClr val="4682B4"/>
                </a:solidFill>
                <a:latin typeface="Roboto"/>
              </a:rPr>
              <a:t>Робота </a:t>
            </a:r>
            <a:r>
              <a:rPr lang="uk-UA" sz="3200" b="1" dirty="0">
                <a:solidFill>
                  <a:srgbClr val="4682B4"/>
                </a:solidFill>
                <a:latin typeface="Roboto"/>
              </a:rPr>
              <a:t>з геометричним матеріалом</a:t>
            </a:r>
            <a:r>
              <a:rPr lang="uk-UA" sz="3200" b="1" dirty="0">
                <a:solidFill>
                  <a:srgbClr val="000000"/>
                </a:solidFill>
                <a:latin typeface="Roboto"/>
              </a:rPr>
              <a:t/>
            </a:r>
            <a:br>
              <a:rPr lang="uk-UA" sz="3200" b="1" dirty="0">
                <a:solidFill>
                  <a:srgbClr val="000000"/>
                </a:solidFill>
                <a:latin typeface="Roboto"/>
              </a:rPr>
            </a:br>
            <a:endParaRPr lang="uk-UA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— Клоун Антошка пропонує зібрати його портрет з геометричних фігур.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Що потрібно нам, малятам,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Для умілих наших рук?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Намалюймо два квадрати,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А на них — великий круг,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Потім ще малі кружечки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Та трикутний капелюх.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Ось і вийшов — чоловічок,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Розвеселий Чудачок.</a:t>
            </a:r>
          </a:p>
          <a:p>
            <a:pPr marL="0" indent="0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94480"/>
            <a:ext cx="2448272" cy="485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33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2200" b="1" dirty="0" smtClean="0">
                <a:solidFill>
                  <a:srgbClr val="4682B4"/>
                </a:solidFill>
                <a:latin typeface="Roboto"/>
                <a:ea typeface="+mn-ea"/>
                <a:cs typeface="+mn-cs"/>
              </a:rPr>
              <a:t/>
            </a:r>
            <a:br>
              <a:rPr lang="uk-UA" sz="2200" b="1" dirty="0" smtClean="0">
                <a:solidFill>
                  <a:srgbClr val="4682B4"/>
                </a:solidFill>
                <a:latin typeface="Roboto"/>
                <a:ea typeface="+mn-ea"/>
                <a:cs typeface="+mn-cs"/>
              </a:rPr>
            </a:br>
            <a:r>
              <a:rPr lang="uk-UA" sz="2700" b="1" dirty="0" smtClean="0">
                <a:solidFill>
                  <a:srgbClr val="4682B4"/>
                </a:solidFill>
                <a:latin typeface="Roboto"/>
                <a:ea typeface="+mn-ea"/>
                <a:cs typeface="+mn-cs"/>
              </a:rPr>
              <a:t>Пояснення </a:t>
            </a:r>
            <a:r>
              <a:rPr lang="uk-UA" sz="2700" b="1" dirty="0">
                <a:solidFill>
                  <a:srgbClr val="4682B4"/>
                </a:solidFill>
                <a:latin typeface="Roboto"/>
                <a:ea typeface="+mn-ea"/>
                <a:cs typeface="+mn-cs"/>
              </a:rPr>
              <a:t>домашнього завдання (с. 15, № 4)</a:t>
            </a:r>
            <a:r>
              <a:rPr lang="uk-UA" sz="2700" b="1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/>
            </a:r>
            <a:br>
              <a:rPr lang="uk-UA" sz="2700" b="1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</a:br>
            <a:r>
              <a:rPr lang="uk-UA" sz="2700" b="1" dirty="0">
                <a:solidFill>
                  <a:srgbClr val="4682B4"/>
                </a:solidFill>
                <a:latin typeface="Roboto"/>
                <a:ea typeface="+mn-ea"/>
                <a:cs typeface="+mn-cs"/>
              </a:rPr>
              <a:t>2. Підсумок уроку. Рефлексія</a:t>
            </a:r>
            <a:r>
              <a:rPr lang="uk-UA" sz="2200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/>
            </a:r>
            <a:br>
              <a:rPr lang="uk-UA" sz="2200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800" b="1" i="0" dirty="0" smtClean="0">
                <a:solidFill>
                  <a:srgbClr val="000000"/>
                </a:solidFill>
                <a:effectLst/>
                <a:latin typeface="Roboto"/>
              </a:rPr>
              <a:t>— Домалюйте клоуну ротик, що відповідає вашому настрою після уроку.</a:t>
            </a:r>
          </a:p>
          <a:p>
            <a:pPr marL="0" indent="0">
              <a:buNone/>
            </a:pPr>
            <a:r>
              <a:rPr lang="uk-UA" sz="2800" b="1" i="0" dirty="0" smtClean="0">
                <a:solidFill>
                  <a:srgbClr val="000000"/>
                </a:solidFill>
                <a:effectLst/>
                <a:latin typeface="Roboto"/>
              </a:rPr>
              <a:t>Посмішка — сподобався урок, і я все зрозумів.</a:t>
            </a:r>
          </a:p>
          <a:p>
            <a:pPr marL="0" indent="0">
              <a:buNone/>
            </a:pPr>
            <a:r>
              <a:rPr lang="uk-UA" sz="2800" b="1" i="0" dirty="0" smtClean="0">
                <a:solidFill>
                  <a:srgbClr val="000000"/>
                </a:solidFill>
                <a:effectLst/>
                <a:latin typeface="Roboto"/>
              </a:rPr>
              <a:t>Куточки ротика вниз — не сподобався урок, було дуже складно.</a:t>
            </a:r>
          </a:p>
          <a:p>
            <a:pPr marL="0" indent="0">
              <a:buNone/>
            </a:pPr>
            <a:r>
              <a:rPr lang="uk-UA" sz="2800" b="1" i="0" dirty="0" smtClean="0">
                <a:solidFill>
                  <a:srgbClr val="000000"/>
                </a:solidFill>
                <a:effectLst/>
                <a:latin typeface="Roboto"/>
              </a:rPr>
              <a:t>Пряма лінія — не визначився, почувався невпевнено.</a:t>
            </a:r>
          </a:p>
          <a:p>
            <a:pPr marL="0" indent="0">
              <a:buNone/>
            </a:pPr>
            <a:r>
              <a:rPr lang="uk-UA" sz="2800" b="1" i="0" dirty="0" smtClean="0">
                <a:solidFill>
                  <a:srgbClr val="000000"/>
                </a:solidFill>
                <a:effectLst/>
                <a:latin typeface="Roboto"/>
              </a:rPr>
              <a:t>— Що сподобалося на уроці?</a:t>
            </a:r>
          </a:p>
          <a:p>
            <a:pPr marL="0" indent="0">
              <a:buNone/>
            </a:pPr>
            <a:r>
              <a:rPr lang="uk-UA" sz="2800" b="1" i="0" dirty="0" smtClean="0">
                <a:solidFill>
                  <a:srgbClr val="000000"/>
                </a:solidFill>
                <a:effectLst/>
                <a:latin typeface="Roboto"/>
              </a:rPr>
              <a:t>— Які труднощі спіткали на уроці?</a:t>
            </a:r>
          </a:p>
          <a:p>
            <a:pPr marL="0" indent="0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77072"/>
            <a:ext cx="2448272" cy="246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1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4682B4"/>
                </a:solidFill>
                <a:effectLst/>
                <a:latin typeface="Roboto"/>
              </a:rPr>
              <a:t>Мета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: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актуалізувати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навички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додавання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й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віднімання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в межах 100,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знання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прийомів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додавання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(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віднімання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)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одноцифрового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числа до (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від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)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двоцифрового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, круглого числа до (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від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)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двоцифрового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;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формувати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вміння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розв'язувати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задачі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;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розвивати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логічне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мислення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;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поповнювати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словниковий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запас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учнів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;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стимулювати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інтерес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до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вивчення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математики.</a:t>
            </a:r>
          </a:p>
          <a:p>
            <a:pPr marL="0" indent="0">
              <a:buNone/>
            </a:pPr>
            <a:r>
              <a:rPr lang="ru-RU" b="1" i="1" dirty="0" err="1" smtClean="0">
                <a:solidFill>
                  <a:srgbClr val="4682B4"/>
                </a:solidFill>
                <a:effectLst/>
                <a:latin typeface="Roboto"/>
              </a:rPr>
              <a:t>Обладнання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: конструктор LEGO,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ілюстративний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та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роздавальний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матеріал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4682B4"/>
                </a:solidFill>
                <a:effectLst/>
                <a:latin typeface="Roboto"/>
              </a:rPr>
              <a:t>Тип уроку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: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комбінований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урок.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4682B4"/>
                </a:solidFill>
                <a:effectLst/>
                <a:latin typeface="Roboto"/>
              </a:rPr>
              <a:t>Форма </a:t>
            </a:r>
            <a:r>
              <a:rPr lang="ru-RU" b="1" i="1" dirty="0" err="1" smtClean="0">
                <a:solidFill>
                  <a:srgbClr val="4682B4"/>
                </a:solidFill>
                <a:effectLst/>
                <a:latin typeface="Roboto"/>
              </a:rPr>
              <a:t>проведення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: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уявна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циркова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вистава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.</a:t>
            </a:r>
          </a:p>
          <a:p>
            <a:pPr marL="0" indent="0">
              <a:buNone/>
            </a:pPr>
            <a:r>
              <a:rPr lang="ru-RU" b="1" i="1" dirty="0" err="1" smtClean="0">
                <a:solidFill>
                  <a:srgbClr val="4682B4"/>
                </a:solidFill>
                <a:effectLst/>
                <a:latin typeface="Roboto"/>
              </a:rPr>
              <a:t>Освітні</a:t>
            </a:r>
            <a:r>
              <a:rPr lang="ru-RU" b="1" i="1" dirty="0" smtClean="0">
                <a:solidFill>
                  <a:srgbClr val="4682B4"/>
                </a:solidFill>
                <a:effectLst/>
                <a:latin typeface="Roboto"/>
              </a:rPr>
              <a:t> </a:t>
            </a:r>
            <a:r>
              <a:rPr lang="ru-RU" b="1" i="1" dirty="0" err="1" smtClean="0">
                <a:solidFill>
                  <a:srgbClr val="4682B4"/>
                </a:solidFill>
                <a:effectLst/>
                <a:latin typeface="Roboto"/>
              </a:rPr>
              <a:t>галузі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: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математична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.</a:t>
            </a:r>
            <a:endParaRPr lang="ru-RU" b="1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002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4682B4"/>
                </a:solidFill>
                <a:latin typeface="Roboto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4682B4"/>
                </a:solidFill>
                <a:latin typeface="Roboto"/>
                <a:ea typeface="+mn-ea"/>
                <a:cs typeface="+mn-cs"/>
              </a:rPr>
            </a:br>
            <a:r>
              <a:rPr lang="ru-RU" sz="3200" b="1" dirty="0" err="1" smtClean="0">
                <a:solidFill>
                  <a:srgbClr val="4682B4"/>
                </a:solidFill>
                <a:latin typeface="Roboto"/>
                <a:ea typeface="+mn-ea"/>
                <a:cs typeface="+mn-cs"/>
              </a:rPr>
              <a:t>Організація</a:t>
            </a:r>
            <a:r>
              <a:rPr lang="ru-RU" sz="3200" b="1" dirty="0" smtClean="0">
                <a:solidFill>
                  <a:srgbClr val="4682B4"/>
                </a:solidFill>
                <a:latin typeface="Roboto"/>
                <a:ea typeface="+mn-ea"/>
                <a:cs typeface="+mn-cs"/>
              </a:rPr>
              <a:t> </a:t>
            </a:r>
            <a:r>
              <a:rPr lang="ru-RU" sz="3200" b="1" dirty="0" err="1">
                <a:solidFill>
                  <a:srgbClr val="4682B4"/>
                </a:solidFill>
                <a:latin typeface="Roboto"/>
                <a:ea typeface="+mn-ea"/>
                <a:cs typeface="+mn-cs"/>
              </a:rPr>
              <a:t>класу</a:t>
            </a:r>
            <a:r>
              <a:rPr lang="ru-RU" sz="3200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Дзвонить дзвіночок: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Дзелень, </a:t>
            </a:r>
            <a:r>
              <a:rPr lang="uk-UA" b="1" i="0" dirty="0" err="1" smtClean="0">
                <a:solidFill>
                  <a:srgbClr val="000000"/>
                </a:solidFill>
                <a:effectLst/>
                <a:latin typeface="Roboto"/>
              </a:rPr>
              <a:t>дзелень</a:t>
            </a: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!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Сміється сонце,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Збудився день.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Кличе дзвіночок:</a:t>
            </a:r>
          </a:p>
          <a:p>
            <a:pPr marL="0" indent="0">
              <a:buNone/>
            </a:pPr>
            <a:r>
              <a:rPr lang="uk-UA" b="1" i="0" dirty="0" err="1" smtClean="0">
                <a:solidFill>
                  <a:srgbClr val="000000"/>
                </a:solidFill>
                <a:effectLst/>
                <a:latin typeface="Roboto"/>
              </a:rPr>
              <a:t>Бім-бам</a:t>
            </a: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! </a:t>
            </a:r>
            <a:r>
              <a:rPr lang="uk-UA" b="1" i="0" dirty="0" err="1" smtClean="0">
                <a:solidFill>
                  <a:srgbClr val="000000"/>
                </a:solidFill>
                <a:effectLst/>
                <a:latin typeface="Roboto"/>
              </a:rPr>
              <a:t>Бім-бам</a:t>
            </a: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!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Урок розпочати</a:t>
            </a:r>
          </a:p>
          <a:p>
            <a:pPr marL="0" indent="0">
              <a:buNone/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Roboto"/>
              </a:rPr>
              <a:t>Час школярам.</a:t>
            </a:r>
            <a:endParaRPr lang="uk-UA" b="1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002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i="0" dirty="0" err="1" smtClean="0">
                <a:solidFill>
                  <a:srgbClr val="4682B4"/>
                </a:solidFill>
                <a:effectLst/>
                <a:latin typeface="Roboto"/>
              </a:rPr>
              <a:t>Перевірка</a:t>
            </a:r>
            <a:r>
              <a:rPr lang="ru-RU" sz="3200" b="1" i="0" dirty="0" smtClean="0">
                <a:solidFill>
                  <a:srgbClr val="4682B4"/>
                </a:solidFill>
                <a:effectLst/>
                <a:latin typeface="Roboto"/>
              </a:rPr>
              <a:t> </a:t>
            </a:r>
            <a:r>
              <a:rPr lang="ru-RU" sz="3200" b="1" i="0" dirty="0" err="1" smtClean="0">
                <a:solidFill>
                  <a:srgbClr val="4682B4"/>
                </a:solidFill>
                <a:effectLst/>
                <a:latin typeface="Roboto"/>
              </a:rPr>
              <a:t>домашнього</a:t>
            </a:r>
            <a:r>
              <a:rPr lang="ru-RU" sz="3200" b="1" i="0" dirty="0" smtClean="0">
                <a:solidFill>
                  <a:srgbClr val="4682B4"/>
                </a:solidFill>
                <a:effectLst/>
                <a:latin typeface="Roboto"/>
              </a:rPr>
              <a:t> </a:t>
            </a:r>
            <a:r>
              <a:rPr lang="ru-RU" sz="3200" b="1" i="0" dirty="0" err="1" smtClean="0">
                <a:solidFill>
                  <a:srgbClr val="4682B4"/>
                </a:solidFill>
                <a:effectLst/>
                <a:latin typeface="Roboto"/>
              </a:rPr>
              <a:t>завдання</a:t>
            </a:r>
            <a:r>
              <a:rPr lang="ru-RU" sz="3200" b="1" i="0" dirty="0" smtClean="0">
                <a:solidFill>
                  <a:srgbClr val="4682B4"/>
                </a:solidFill>
                <a:effectLst/>
                <a:latin typeface="Roboto"/>
              </a:rPr>
              <a:t> (с. 14, № 6)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— Яке число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отримали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в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кінці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ланцюжка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прикладів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? Дайте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йому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характеристику.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8574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b="1" i="0" dirty="0" smtClean="0">
                <a:solidFill>
                  <a:srgbClr val="4682B4"/>
                </a:solidFill>
                <a:effectLst/>
                <a:latin typeface="Roboto"/>
              </a:rPr>
              <a:t>Мотивація навчальної діяльності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—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Діти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ви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були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у цирку?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Цирк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прийшов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сьогодні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в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клас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,</a:t>
            </a:r>
          </a:p>
          <a:p>
            <a:pPr marL="0" indent="0">
              <a:buNone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Щоб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перевірити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всіх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нас;</a:t>
            </a:r>
          </a:p>
          <a:p>
            <a:pPr marL="0" indent="0">
              <a:buNone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Чи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умієм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рахувати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цифри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в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зошиті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писати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,</a:t>
            </a:r>
          </a:p>
          <a:p>
            <a:pPr marL="0" indent="0">
              <a:buNone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Чи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знаєм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чисел склад?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Чи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все у нас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гаразд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?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</a:b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198347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28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b="1" dirty="0" smtClean="0">
                <a:solidFill>
                  <a:srgbClr val="4682B4"/>
                </a:solidFill>
                <a:latin typeface="Roboto"/>
                <a:ea typeface="+mn-ea"/>
                <a:cs typeface="+mn-cs"/>
              </a:rPr>
              <a:t/>
            </a:r>
            <a:br>
              <a:rPr lang="ru-RU" sz="3000" b="1" dirty="0" smtClean="0">
                <a:solidFill>
                  <a:srgbClr val="4682B4"/>
                </a:solidFill>
                <a:latin typeface="Roboto"/>
                <a:ea typeface="+mn-ea"/>
                <a:cs typeface="+mn-cs"/>
              </a:rPr>
            </a:br>
            <a:r>
              <a:rPr lang="ru-RU" sz="3600" b="1" dirty="0" err="1" smtClean="0">
                <a:solidFill>
                  <a:srgbClr val="4682B4"/>
                </a:solidFill>
                <a:latin typeface="Roboto"/>
                <a:ea typeface="+mn-ea"/>
                <a:cs typeface="+mn-cs"/>
              </a:rPr>
              <a:t>Актуалізація</a:t>
            </a:r>
            <a:r>
              <a:rPr lang="ru-RU" sz="3600" b="1" dirty="0" smtClean="0">
                <a:solidFill>
                  <a:srgbClr val="4682B4"/>
                </a:solidFill>
                <a:latin typeface="Roboto"/>
                <a:ea typeface="+mn-ea"/>
                <a:cs typeface="+mn-cs"/>
              </a:rPr>
              <a:t> </a:t>
            </a:r>
            <a:r>
              <a:rPr lang="ru-RU" sz="3600" b="1" dirty="0" err="1">
                <a:solidFill>
                  <a:srgbClr val="4682B4"/>
                </a:solidFill>
                <a:latin typeface="Roboto"/>
                <a:ea typeface="+mn-ea"/>
                <a:cs typeface="+mn-cs"/>
              </a:rPr>
              <a:t>опорних</a:t>
            </a:r>
            <a:r>
              <a:rPr lang="ru-RU" sz="3600" b="1" dirty="0">
                <a:solidFill>
                  <a:srgbClr val="4682B4"/>
                </a:solidFill>
                <a:latin typeface="Roboto"/>
                <a:ea typeface="+mn-ea"/>
                <a:cs typeface="+mn-cs"/>
              </a:rPr>
              <a:t> </a:t>
            </a:r>
            <a:r>
              <a:rPr lang="ru-RU" sz="3600" b="1" dirty="0" err="1">
                <a:solidFill>
                  <a:srgbClr val="4682B4"/>
                </a:solidFill>
                <a:latin typeface="Roboto"/>
                <a:ea typeface="+mn-ea"/>
                <a:cs typeface="+mn-cs"/>
              </a:rPr>
              <a:t>знань</a:t>
            </a:r>
            <a:r>
              <a:rPr lang="ru-RU" sz="3600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</a:br>
            <a:endParaRPr lang="uk-UA" sz="53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У цирку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він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смішніше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всіх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,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У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нього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великий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успіх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,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На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арені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виступає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,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Нудьгу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швидко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розганяє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.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Хто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це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?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— Клоун Антошка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запрошує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нас у цирк. Для того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щоб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увійти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, треба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мати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квиток.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Його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ми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будемо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купувати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за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знання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, а не за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гроші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.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98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b="1" dirty="0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</a:br>
            <a:r>
              <a:rPr lang="ru-RU" sz="3600" b="1" dirty="0" err="1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Усне</a:t>
            </a:r>
            <a:r>
              <a:rPr lang="ru-RU" sz="3600" b="1" dirty="0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 </a:t>
            </a:r>
            <a:r>
              <a:rPr lang="ru-RU" sz="3600" b="1" dirty="0" err="1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опитування</a:t>
            </a:r>
            <a:r>
              <a:rPr lang="ru-RU" sz="3200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</a:b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Скільки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сантиметрів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в 1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метрі</a:t>
            </a:r>
            <a:r>
              <a:rPr lang="ru-RU" b="1" dirty="0">
                <a:solidFill>
                  <a:srgbClr val="000000"/>
                </a:solidFill>
                <a:latin typeface="Roboto"/>
              </a:rPr>
              <a:t>/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в 1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дециметрі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Скільки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дециметрів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у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метрі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Запишіть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у сантиметрах: 5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дм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, 4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дм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2 см.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Запишіть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у дециметрах: 80 см, 4 м, 3 м 2 см.</a:t>
            </a:r>
            <a:endParaRPr lang="ru-RU" b="1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889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0000"/>
                </a:solidFill>
                <a:effectLst/>
                <a:latin typeface="Roboto"/>
              </a:rPr>
              <a:t>Усні обчислення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— Проходимо у залу і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шукаємо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місця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. Для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цього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нам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потрібно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розв'язати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веселі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задачки.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Курка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півню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каже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: «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Друже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,</a:t>
            </a:r>
          </a:p>
          <a:p>
            <a:pPr marL="0" indent="0">
              <a:buNone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Бачу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: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поправивсь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дуже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».</a:t>
            </a:r>
          </a:p>
          <a:p>
            <a:pPr marL="0" indent="0">
              <a:buNone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Півень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згодився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: «Угу!»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І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подибав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на вагу.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Став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Петько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двома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ногами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І затяг два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кілограми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.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— Ого-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го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! — гукнув, —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ану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,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Стану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тільки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на одну...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Ну, то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хто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з вас,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діти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скаже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,</a:t>
            </a:r>
          </a:p>
          <a:p>
            <a:pPr marL="0" indent="0">
              <a:buNone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Скільки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зараз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півень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важить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? 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В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клас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зайшов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Мишко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,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А за ним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Петько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,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А за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тим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Марина,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За нею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Ярина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,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А за нею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Гнат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.</a:t>
            </a:r>
          </a:p>
          <a:p>
            <a:pPr marL="0" indent="0">
              <a:buNone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Скільки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всіх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Roboto"/>
              </a:rPr>
              <a:t>хлоп'ят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Roboto"/>
              </a:rPr>
              <a:t>? </a:t>
            </a:r>
          </a:p>
          <a:p>
            <a:pPr algn="just"/>
            <a:endParaRPr lang="ru-RU" b="0" i="0" dirty="0" smtClean="0">
              <a:solidFill>
                <a:srgbClr val="000000"/>
              </a:solidFill>
              <a:effectLst/>
              <a:latin typeface="Roboto"/>
            </a:endParaRPr>
          </a:p>
          <a:p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1036637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39"/>
            <a:ext cx="1036637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65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b="1" i="0" dirty="0" smtClean="0">
                <a:solidFill>
                  <a:srgbClr val="4682B4"/>
                </a:solidFill>
                <a:effectLst/>
                <a:latin typeface="Roboto"/>
              </a:rPr>
              <a:t>Каліграфічна хвилинка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отримаємо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цифри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поставити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порядку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порядку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спадання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uk-UA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55576" y="3645024"/>
            <a:ext cx="1440160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6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78240"/>
            <a:ext cx="16891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52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1024</Words>
  <Application>Microsoft Office PowerPoint</Application>
  <PresentationFormat>Экран (4:3)</PresentationFormat>
  <Paragraphs>141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Урок 12. Додаємо і віднімаємо числа в межах 100  (43 + 6, 67 - 5, 34 + 20, 56 - 40) </vt:lpstr>
      <vt:lpstr>Презентация PowerPoint</vt:lpstr>
      <vt:lpstr> Організація класу </vt:lpstr>
      <vt:lpstr>Перевірка домашнього завдання (с. 14, № 6)</vt:lpstr>
      <vt:lpstr>Мотивація навчальної діяльності</vt:lpstr>
      <vt:lpstr> Актуалізація опорних знань </vt:lpstr>
      <vt:lpstr> Усне опитування </vt:lpstr>
      <vt:lpstr>Усні обчислення</vt:lpstr>
      <vt:lpstr>Каліграфічна хвилинка</vt:lpstr>
      <vt:lpstr>Розв'язування віршованої задачі (усно)</vt:lpstr>
      <vt:lpstr>Удосконалення вмінь додавати і віднімати на основі десяткового складу числа</vt:lpstr>
      <vt:lpstr> 2) Додавання/віднімання до (від) двоцифрового число одноцифрового. </vt:lpstr>
      <vt:lpstr>  Віднімання від двоцифрового числа круглого числа.  </vt:lpstr>
      <vt:lpstr>Первинне закріплення матеріалу з коментуванням (на основі підручника, с. 15, № 2)</vt:lpstr>
      <vt:lpstr>Формування обчислювальних навичок (на основі підручника, с. 15, № 4). Робота з LEGO</vt:lpstr>
      <vt:lpstr> Удосконалення вмінь розв'язувати віршовані задачі з числами у межах 100 </vt:lpstr>
      <vt:lpstr> Закріплення вмінь обчислювати приклади у межах 100 (на основі підручника, с. 15, № 5) </vt:lpstr>
      <vt:lpstr>  Робота з геометричним матеріалом </vt:lpstr>
      <vt:lpstr> Пояснення домашнього завдання (с. 15, № 4) 2. Підсумок уроку. 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12. Додаємо і віднімаємо числа в межах 100  (43 + 6, 67 - 5, 34 + 20, 56 - 40)</dc:title>
  <dc:creator>User</dc:creator>
  <cp:lastModifiedBy>User</cp:lastModifiedBy>
  <cp:revision>6</cp:revision>
  <dcterms:created xsi:type="dcterms:W3CDTF">2021-09-17T08:01:46Z</dcterms:created>
  <dcterms:modified xsi:type="dcterms:W3CDTF">2021-09-17T15:23:50Z</dcterms:modified>
</cp:coreProperties>
</file>