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2"/>
  </p:notesMasterIdLst>
  <p:sldIdLst>
    <p:sldId id="302" r:id="rId3"/>
    <p:sldId id="327" r:id="rId4"/>
    <p:sldId id="312" r:id="rId5"/>
    <p:sldId id="325" r:id="rId6"/>
    <p:sldId id="313" r:id="rId7"/>
    <p:sldId id="320" r:id="rId8"/>
    <p:sldId id="323" r:id="rId9"/>
    <p:sldId id="321" r:id="rId10"/>
    <p:sldId id="326" r:id="rId11"/>
    <p:sldId id="329" r:id="rId12"/>
    <p:sldId id="328" r:id="rId13"/>
    <p:sldId id="331" r:id="rId14"/>
    <p:sldId id="314" r:id="rId15"/>
    <p:sldId id="315" r:id="rId16"/>
    <p:sldId id="316" r:id="rId17"/>
    <p:sldId id="318" r:id="rId18"/>
    <p:sldId id="317" r:id="rId19"/>
    <p:sldId id="319" r:id="rId20"/>
    <p:sldId id="31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Помірний стиль 4 –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5;&#1077;&#1076;&#1088;&#1072;&#1076;&#1072;\&#1055;&#1077;&#1076;&#1088;&#1072;&#1076;&#1072;%2016.01.2021\&#1040;&#1088;&#1082;&#1091;&#1096;%20Microsoft%20Office%20Excel.xlsx" TargetMode="External"/><Relationship Id="rId1" Type="http://schemas.openxmlformats.org/officeDocument/2006/relationships/image" Target="../media/image13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200" b="1" i="0" u="none" strike="noStrike" baseline="0">
                <a:solidFill>
                  <a:sysClr val="windowText" lastClr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Діагностики агресивних та ворожих </a:t>
            </a:r>
          </a:p>
          <a:p>
            <a:pPr>
              <a:defRPr/>
            </a:pPr>
            <a:r>
              <a:rPr lang="uk-UA" sz="1200" b="1" i="0" u="none" strike="noStrike" baseline="0">
                <a:solidFill>
                  <a:sysClr val="windowText" lastClr="0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реакцій  людини 10 клас</a:t>
            </a:r>
            <a:r>
              <a:rPr lang="uk-UA" sz="1100" b="1" i="0" u="none" strike="noStrike" baseline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uk-UA" sz="1100"/>
          </a:p>
        </c:rich>
      </c:tx>
      <c:layout>
        <c:manualLayout>
          <c:xMode val="edge"/>
          <c:yMode val="edge"/>
          <c:x val="0.21850015326275665"/>
          <c:y val="3.240867973733914E-3"/>
        </c:manualLayout>
      </c:layout>
      <c:overlay val="0"/>
      <c:spPr>
        <a:noFill/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883114610673676"/>
                  <c:y val="8.7123797025371819E-2"/>
                </c:manualLayout>
              </c:layout>
              <c:tx>
                <c:rich>
                  <a:bodyPr/>
                  <a:lstStyle/>
                  <a:p>
                    <a:r>
                      <a:rPr lang="ru-RU" sz="1200">
                        <a:solidFill>
                          <a:schemeClr val="bg1"/>
                        </a:solidFill>
                      </a:rPr>
                      <a:t> </a:t>
                    </a:r>
                    <a:r>
                      <a:rPr lang="ru-RU" sz="1200" b="1">
                        <a:solidFill>
                          <a:schemeClr val="bg1"/>
                        </a:solidFill>
                      </a:rPr>
                      <a:t>найвищий вид агресії негативізм 
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6-4DCC-B462-F98A2EDE39B8}"/>
                </c:ext>
              </c:extLst>
            </c:dLbl>
            <c:dLbl>
              <c:idx val="1"/>
              <c:layout>
                <c:manualLayout>
                  <c:x val="0.12673884514435696"/>
                  <c:y val="-0.21388888888888891"/>
                </c:manualLayout>
              </c:layout>
              <c:tx>
                <c:rich>
                  <a:bodyPr/>
                  <a:lstStyle/>
                  <a:p>
                    <a:r>
                      <a:rPr lang="uk-UA" sz="1200" b="1">
                        <a:solidFill>
                          <a:schemeClr val="bg1"/>
                        </a:solidFill>
                      </a:rPr>
                      <a:t>підозрілість 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16-4DCC-B462-F98A2EDE39B8}"/>
                </c:ext>
              </c:extLst>
            </c:dLbl>
            <c:dLbl>
              <c:idx val="2"/>
              <c:layout>
                <c:manualLayout>
                  <c:x val="0.13937576552930886"/>
                  <c:y val="-4.4237022455526451E-2"/>
                </c:manualLayout>
              </c:layout>
              <c:tx>
                <c:rich>
                  <a:bodyPr/>
                  <a:lstStyle/>
                  <a:p>
                    <a:r>
                      <a:rPr lang="uk-UA" sz="1200" b="1">
                        <a:solidFill>
                          <a:schemeClr val="bg1"/>
                        </a:solidFill>
                      </a:rPr>
                      <a:t>фізична агресія 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16-4DCC-B462-F98A2EDE39B8}"/>
                </c:ext>
              </c:extLst>
            </c:dLbl>
            <c:dLbl>
              <c:idx val="3"/>
              <c:layout>
                <c:manualLayout>
                  <c:x val="0.10280347769028871"/>
                  <c:y val="0.18218795567220772"/>
                </c:manualLayout>
              </c:layout>
              <c:tx>
                <c:rich>
                  <a:bodyPr/>
                  <a:lstStyle/>
                  <a:p>
                    <a:r>
                      <a:rPr lang="uk-UA" sz="1200" b="1">
                        <a:solidFill>
                          <a:schemeClr val="bg1"/>
                        </a:solidFill>
                      </a:rPr>
                      <a:t>вербальна агресія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16-4DCC-B462-F98A2EDE39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Аркуш1!$C$4:$C$7</c:f>
              <c:strCache>
                <c:ptCount val="4"/>
                <c:pt idx="0">
                  <c:v> найвищий вид агресії негативізм </c:v>
                </c:pt>
                <c:pt idx="1">
                  <c:v>підозрілість </c:v>
                </c:pt>
                <c:pt idx="2">
                  <c:v>фізична агресія </c:v>
                </c:pt>
                <c:pt idx="3">
                  <c:v>вербальна агресія </c:v>
                </c:pt>
              </c:strCache>
            </c:strRef>
          </c:cat>
          <c:val>
            <c:numRef>
              <c:f>Аркуш1!$D$4:$D$7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6-4DCC-B462-F98A2EDE39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114BB-CB28-440F-9BE2-614F5228B7BF}" type="datetimeFigureOut">
              <a:rPr lang="uk-UA" smtClean="0"/>
              <a:pPr/>
              <a:t>11.11.2021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F503B-FD48-4D05-AA13-597E5974C61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77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F503B-FD48-4D05-AA13-597E5974C618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F2C4-8767-419D-95DF-98ECFD4AE481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AE3D-98D2-4FE3-8E76-07823426C260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389C3-1FBB-4D9A-8BCB-A54EA6D925FA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55AD-F43E-450D-983B-2B0DEC708F09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5C1F-AC55-4380-BF6B-07816E5F433E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1133-1DF1-4681-A71F-57B665ABCC27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7F0B-CF6B-4ED6-A1BB-47B483908A77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F700-A7D4-40C1-B427-FEB64797956B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D9D7-0A7D-4700-B8E6-9FC53D00EC12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2C82-2F3D-417E-B6C2-594DCFEF706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9D667-CD15-4869-AA02-A22743573EDB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15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89776" cy="1470025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Спілкування з учнями свого класу. Подолання бар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>
                <a:solidFill>
                  <a:srgbClr val="0000FF"/>
                </a:solidFill>
              </a:rPr>
              <a:t>.</a:t>
            </a:r>
            <a:endParaRPr lang="uk-UA" dirty="0"/>
          </a:p>
        </p:txBody>
      </p:sp>
      <p:sp>
        <p:nvSpPr>
          <p:cNvPr id="7" name="Підзаголовок 6"/>
          <p:cNvSpPr>
            <a:spLocks noGrp="1"/>
          </p:cNvSpPr>
          <p:nvPr>
            <p:ph type="subTitle" idx="1"/>
          </p:nvPr>
        </p:nvSpPr>
        <p:spPr>
          <a:xfrm>
            <a:off x="1835696" y="5105400"/>
            <a:ext cx="5213264" cy="1752600"/>
          </a:xfrm>
        </p:spPr>
        <p:txBody>
          <a:bodyPr>
            <a:norm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Кл. керівник</a:t>
            </a:r>
          </a:p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Сідомон Н.В.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Рисунок 8" descr="120712696_744595439453888_7285953391906977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4392488" cy="313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Тест на дослідження </a:t>
            </a:r>
            <a:r>
              <a:rPr lang="ru-RU" b="1" dirty="0" err="1"/>
              <a:t>тривожності</a:t>
            </a:r>
            <a:r>
              <a:rPr lang="ru-RU" b="1" dirty="0"/>
              <a:t> </a:t>
            </a:r>
            <a:r>
              <a:rPr lang="ru-RU" b="1" dirty="0" err="1"/>
              <a:t>Опитувальник</a:t>
            </a:r>
            <a:r>
              <a:rPr lang="ru-RU" b="1" dirty="0"/>
              <a:t> Спілбергера-Ханіна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Високий рівень ситуативної тривожності становить 31% - 5 учнів і особистісної тривожності 38% -  6 учнів.  </a:t>
            </a:r>
          </a:p>
          <a:p>
            <a:endParaRPr lang="uk-UA" sz="23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Діаграма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2008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Характерологічний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тест Шмішека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Аналіз тестування дозволяє зробити висновок, що даній групі учнів властива велика рухливість,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товарисьткість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балакучість, вираженість жестів, міміки, надмірна самостійність. В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	Для них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характерні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спалаху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роздратування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особливо коли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зустрічають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Схильні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аморальних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вчинків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підвищеної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дратівливості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нерідко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переносити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жорсткої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монотонну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вимушена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Подолання бар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>
                <a:solidFill>
                  <a:srgbClr val="0000FF"/>
                </a:solidFill>
              </a:rPr>
              <a:t> </a:t>
            </a:r>
            <a:r>
              <a:rPr lang="uk-UA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Бар’єри у спілкуванні виникають у будь-кого та будь-коли в тій чи іншій мірі.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• Існує багато рис особистості (зазвичай негативних) та ряд причин, які зумовлюють виникнення комунікативних бар'єрів.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• Розроблені шляхи подолання перешкод, що виникають у комунікативному процесі, зокрема: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Вчитись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рефлексувати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Не боятись зближуватись із людиною на емоційній основі, тобто вміти поставити себе на місце співрозмовника.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- Проявляти толерантність до співрозмовника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Намагатись, щоб при спілкуванні домінували лише позитивні емоції.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Вміло керувати та об'єктивно аналізувати свої думки, дії, вчинки.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Проявляти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емпатію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бути об’єктивним в оцінці комунікативної ситуації.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Розвивати уяву та спиратись на власний досвід тощо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осінній листоч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96567">
            <a:off x="7596476" y="4694580"/>
            <a:ext cx="1041190" cy="1313469"/>
          </a:xfrm>
          <a:prstGeom prst="rect">
            <a:avLst/>
          </a:prstGeom>
          <a:noFill/>
        </p:spPr>
      </p:pic>
      <p:pic>
        <p:nvPicPr>
          <p:cNvPr id="4" name="Рисунок 3" descr="0-02-0a-5a6cad40706dfe65a28c4febb44ef131241d71722ef3c3bb0c9f7b9245f6cf70_5bee4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902_095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0892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32009da8969a01885cb6680e4074762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645024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_viber_2020-09-01_11-07-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692696"/>
            <a:ext cx="2324193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-02-0a-2f39ce8de1d74ef6fb6126d2309f1bd48ff891b1bfe719aeaa205b7c6409d617_d4d14dd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278092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20712696_744595439453888_728595339190697770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476672"/>
            <a:ext cx="278044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кутник 11"/>
          <p:cNvSpPr/>
          <p:nvPr/>
        </p:nvSpPr>
        <p:spPr>
          <a:xfrm>
            <a:off x="2699792" y="260648"/>
            <a:ext cx="3960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Класний керівник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665422" y="2113694"/>
            <a:ext cx="2769989" cy="936104"/>
          </a:xfrm>
        </p:spPr>
        <p:txBody>
          <a:bodyPr vert="vert270"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2020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11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к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л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а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с</a:t>
            </a:r>
          </a:p>
        </p:txBody>
      </p:sp>
      <p:pic>
        <p:nvPicPr>
          <p:cNvPr id="3" name="Рисунок 2" descr="день вчителя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0648"/>
            <a:ext cx="674136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кутник 3"/>
          <p:cNvSpPr/>
          <p:nvPr/>
        </p:nvSpPr>
        <p:spPr>
          <a:xfrm>
            <a:off x="7812360" y="5589240"/>
            <a:ext cx="72008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5633533" y="2367467"/>
            <a:ext cx="5293757" cy="936104"/>
          </a:xfrm>
          <a:prstGeom prst="rect">
            <a:avLst/>
          </a:prstGeom>
        </p:spPr>
        <p:txBody>
          <a:bodyPr vert="vert270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ь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433068_561387607715989_39136506290582323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81631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Картинки по запросу осінній листоч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96567">
            <a:off x="7672309" y="4688872"/>
            <a:ext cx="1023985" cy="1306785"/>
          </a:xfrm>
          <a:prstGeom prst="rect">
            <a:avLst/>
          </a:prstGeom>
          <a:noFill/>
        </p:spPr>
      </p:pic>
      <p:pic>
        <p:nvPicPr>
          <p:cNvPr id="4" name="Рисунок 3" descr="IMG_29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667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06084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4664"/>
            <a:ext cx="2520279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2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49289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17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2708920"/>
            <a:ext cx="2263800" cy="169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3406151_274117356443017_9176092115280270978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877272"/>
            <a:ext cx="1307637" cy="980728"/>
          </a:xfrm>
          <a:prstGeom prst="rect">
            <a:avLst/>
          </a:prstGeom>
        </p:spPr>
      </p:pic>
      <p:pic>
        <p:nvPicPr>
          <p:cNvPr id="10" name="Рисунок 9" descr="IMG_33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4077072"/>
            <a:ext cx="2171733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32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5856" y="4365104"/>
            <a:ext cx="2376264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29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28184" y="4437112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Картинки по запросу осінній листоч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96567">
            <a:off x="7593144" y="4698162"/>
            <a:ext cx="1050788" cy="1364677"/>
          </a:xfrm>
          <a:prstGeom prst="rect">
            <a:avLst/>
          </a:prstGeom>
          <a:noFill/>
        </p:spPr>
      </p:pic>
      <p:pic>
        <p:nvPicPr>
          <p:cNvPr id="2" name="Рисунок 1" descr="IMG_3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119838" y="3152970"/>
            <a:ext cx="2976331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3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20688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5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142" y="548680"/>
            <a:ext cx="27843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5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04664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/>
          <p:cNvSpPr/>
          <p:nvPr/>
        </p:nvSpPr>
        <p:spPr>
          <a:xfrm>
            <a:off x="3347864" y="2132856"/>
            <a:ext cx="2454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0066"/>
                </a:solidFill>
              </a:rPr>
              <a:t>Масляна</a:t>
            </a:r>
            <a:r>
              <a:rPr lang="ru-RU" sz="2400" b="1" dirty="0">
                <a:solidFill>
                  <a:srgbClr val="000066"/>
                </a:solidFill>
              </a:rPr>
              <a:t> 2019 </a:t>
            </a:r>
            <a:r>
              <a:rPr lang="ru-RU" sz="2400" b="1" dirty="0" err="1">
                <a:solidFill>
                  <a:srgbClr val="000066"/>
                </a:solidFill>
              </a:rPr>
              <a:t>р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9 </a:t>
            </a:r>
            <a:r>
              <a:rPr lang="ru-RU" sz="2400" b="1" dirty="0" err="1">
                <a:solidFill>
                  <a:srgbClr val="000066"/>
                </a:solidFill>
              </a:rPr>
              <a:t>клас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11" name="Рисунок 10" descr="IMG_35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1" y="314096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5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1" y="292494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8910470_734388790415869_309836726677798912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84784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9270291_734388610415887_295008875644872294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8092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8420720_734388663749215_7372859822317764608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6672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8967674_734388480415900_534202574661536972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57301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8746502_734388530415895_1151568199066583040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692696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9092147_734388693749212_6149108891046117376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924944"/>
            <a:ext cx="2723795" cy="204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кутник 9"/>
          <p:cNvSpPr/>
          <p:nvPr/>
        </p:nvSpPr>
        <p:spPr>
          <a:xfrm>
            <a:off x="2771800" y="40466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День </a:t>
            </a:r>
            <a:r>
              <a:rPr lang="ru-RU" sz="2400" b="1" dirty="0" err="1">
                <a:solidFill>
                  <a:srgbClr val="000066"/>
                </a:solidFill>
              </a:rPr>
              <a:t>Збройних</a:t>
            </a:r>
            <a:r>
              <a:rPr lang="ru-RU" sz="2400" b="1" dirty="0">
                <a:solidFill>
                  <a:srgbClr val="000066"/>
                </a:solidFill>
              </a:rPr>
              <a:t> сил </a:t>
            </a:r>
            <a:r>
              <a:rPr lang="ru-RU" sz="2400" b="1" dirty="0" err="1">
                <a:solidFill>
                  <a:srgbClr val="000066"/>
                </a:solidFill>
              </a:rPr>
              <a:t>України</a:t>
            </a:r>
            <a:r>
              <a:rPr lang="ru-RU" sz="2400" b="1" dirty="0">
                <a:solidFill>
                  <a:srgbClr val="000066"/>
                </a:solidFill>
              </a:rPr>
              <a:t> 2019 р. 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</a:rPr>
              <a:t>10 </a:t>
            </a:r>
            <a:r>
              <a:rPr lang="ru-RU" sz="2400" b="1" dirty="0" err="1">
                <a:solidFill>
                  <a:srgbClr val="000066"/>
                </a:solidFill>
              </a:rPr>
              <a:t>клас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endParaRPr lang="uk-UA" sz="2400" b="1" dirty="0">
              <a:solidFill>
                <a:srgbClr val="000066"/>
              </a:solidFill>
            </a:endParaRPr>
          </a:p>
        </p:txBody>
      </p:sp>
      <p:pic>
        <p:nvPicPr>
          <p:cNvPr id="11" name="Picture 6" descr="Картинки по запросу осінній листочо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996567">
            <a:off x="7601121" y="4715246"/>
            <a:ext cx="1119086" cy="1270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657295_610223286165754_20432931272880291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64364311_610225172832232_514441307726073036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06896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_viber_2019-05-31_09-54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6150" y="69269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Картинки по запросу осінній листоч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996567">
            <a:off x="7566224" y="4728303"/>
            <a:ext cx="1098500" cy="1300179"/>
          </a:xfrm>
          <a:prstGeom prst="rect">
            <a:avLst/>
          </a:prstGeom>
          <a:noFill/>
        </p:spPr>
      </p:pic>
      <p:pic>
        <p:nvPicPr>
          <p:cNvPr id="6" name="Рисунок 5" descr="62648848_610222196165863_767863133882757939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628800"/>
            <a:ext cx="2843808" cy="200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кутник 6"/>
          <p:cNvSpPr/>
          <p:nvPr/>
        </p:nvSpPr>
        <p:spPr>
          <a:xfrm>
            <a:off x="3275856" y="62068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Випуск 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9 клас 2019 р.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62390721_610223506165732_292374686732386304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78092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62462456_610222669499149_2424962746052247552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3789040"/>
            <a:ext cx="2952328" cy="183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074" name="Picture 2" descr="C:\Users\Natalie\Desktop\-27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613596" y="1546796"/>
            <a:ext cx="2312035" cy="2279015"/>
            <a:chOff x="2613596" y="1546796"/>
            <a:chExt cx="2312035" cy="2279015"/>
          </a:xfrm>
        </p:grpSpPr>
        <p:sp>
          <p:nvSpPr>
            <p:cNvPr id="4" name="object 4"/>
            <p:cNvSpPr/>
            <p:nvPr/>
          </p:nvSpPr>
          <p:spPr>
            <a:xfrm>
              <a:off x="2626613" y="1559813"/>
              <a:ext cx="2286000" cy="2252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6613" y="1559813"/>
              <a:ext cx="2286000" cy="2252980"/>
            </a:xfrm>
            <a:custGeom>
              <a:avLst/>
              <a:gdLst/>
              <a:ahLst/>
              <a:cxnLst/>
              <a:rect l="l" t="t" r="r" b="b"/>
              <a:pathLst>
                <a:path w="2286000" h="2252979">
                  <a:moveTo>
                    <a:pt x="0" y="2252472"/>
                  </a:moveTo>
                  <a:lnTo>
                    <a:pt x="1143000" y="0"/>
                  </a:lnTo>
                  <a:lnTo>
                    <a:pt x="2286000" y="2252472"/>
                  </a:lnTo>
                  <a:lnTo>
                    <a:pt x="0" y="225247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11728" y="3091433"/>
            <a:ext cx="713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600" spc="-120" dirty="0">
                <a:solidFill>
                  <a:srgbClr val="FFFFFF"/>
                </a:solidFill>
                <a:latin typeface="Times New Roman"/>
                <a:cs typeface="Times New Roman"/>
              </a:rPr>
              <a:t>ч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ль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3456" y="3805364"/>
            <a:ext cx="2289175" cy="2287905"/>
            <a:chOff x="1493456" y="3805364"/>
            <a:chExt cx="2289175" cy="2287905"/>
          </a:xfrm>
        </p:grpSpPr>
        <p:sp>
          <p:nvSpPr>
            <p:cNvPr id="8" name="object 8"/>
            <p:cNvSpPr/>
            <p:nvPr/>
          </p:nvSpPr>
          <p:spPr>
            <a:xfrm>
              <a:off x="1506474" y="3818382"/>
              <a:ext cx="2263140" cy="22616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06474" y="3818382"/>
              <a:ext cx="2263140" cy="2261870"/>
            </a:xfrm>
            <a:custGeom>
              <a:avLst/>
              <a:gdLst/>
              <a:ahLst/>
              <a:cxnLst/>
              <a:rect l="l" t="t" r="r" b="b"/>
              <a:pathLst>
                <a:path w="2263140" h="2261870">
                  <a:moveTo>
                    <a:pt x="0" y="2261616"/>
                  </a:moveTo>
                  <a:lnTo>
                    <a:pt x="1131570" y="0"/>
                  </a:lnTo>
                  <a:lnTo>
                    <a:pt x="2263140" y="2261616"/>
                  </a:lnTo>
                  <a:lnTo>
                    <a:pt x="0" y="22616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22677" y="5357621"/>
            <a:ext cx="1027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Суспільство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24264" y="3802316"/>
            <a:ext cx="2289175" cy="2289175"/>
            <a:chOff x="2624264" y="3802316"/>
            <a:chExt cx="2289175" cy="2289175"/>
          </a:xfrm>
        </p:grpSpPr>
        <p:sp>
          <p:nvSpPr>
            <p:cNvPr id="12" name="object 12"/>
            <p:cNvSpPr/>
            <p:nvPr/>
          </p:nvSpPr>
          <p:spPr>
            <a:xfrm>
              <a:off x="2637281" y="3815333"/>
              <a:ext cx="2263140" cy="2263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37281" y="3815333"/>
              <a:ext cx="2263140" cy="2263140"/>
            </a:xfrm>
            <a:custGeom>
              <a:avLst/>
              <a:gdLst/>
              <a:ahLst/>
              <a:cxnLst/>
              <a:rect l="l" t="t" r="r" b="b"/>
              <a:pathLst>
                <a:path w="2263140" h="2263140">
                  <a:moveTo>
                    <a:pt x="2263140" y="0"/>
                  </a:moveTo>
                  <a:lnTo>
                    <a:pt x="1131570" y="2263140"/>
                  </a:lnTo>
                  <a:lnTo>
                    <a:pt x="0" y="0"/>
                  </a:lnTo>
                  <a:lnTo>
                    <a:pt x="226314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41370" y="4149090"/>
            <a:ext cx="85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6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spc="-220" dirty="0">
                <a:solidFill>
                  <a:srgbClr val="FFFFFF"/>
                </a:solidFill>
                <a:latin typeface="Times New Roman"/>
                <a:cs typeface="Times New Roman"/>
              </a:rPr>
              <a:t>ЧЕНЬ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33736" y="3805364"/>
            <a:ext cx="2334895" cy="2287905"/>
            <a:chOff x="3733736" y="3805364"/>
            <a:chExt cx="2334895" cy="2287905"/>
          </a:xfrm>
        </p:grpSpPr>
        <p:sp>
          <p:nvSpPr>
            <p:cNvPr id="16" name="object 16"/>
            <p:cNvSpPr/>
            <p:nvPr/>
          </p:nvSpPr>
          <p:spPr>
            <a:xfrm>
              <a:off x="3746753" y="3818382"/>
              <a:ext cx="2308860" cy="22616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6753" y="3818382"/>
              <a:ext cx="2308860" cy="2261870"/>
            </a:xfrm>
            <a:custGeom>
              <a:avLst/>
              <a:gdLst/>
              <a:ahLst/>
              <a:cxnLst/>
              <a:rect l="l" t="t" r="r" b="b"/>
              <a:pathLst>
                <a:path w="2308860" h="2261870">
                  <a:moveTo>
                    <a:pt x="0" y="2261616"/>
                  </a:moveTo>
                  <a:lnTo>
                    <a:pt x="1154430" y="0"/>
                  </a:lnTo>
                  <a:lnTo>
                    <a:pt x="2308860" y="2261616"/>
                  </a:lnTo>
                  <a:lnTo>
                    <a:pt x="0" y="226161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95621" y="5357621"/>
            <a:ext cx="6096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2565" y="1290066"/>
            <a:ext cx="35731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Жоден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вихователь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  має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права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працювати 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один.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класі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повинен 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діяти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колектив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82565" y="2997199"/>
            <a:ext cx="335343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педагогів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єдиними  вимогами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 учнів, з  індивідуальним  </a:t>
            </a:r>
            <a:r>
              <a:rPr sz="2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підходом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до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них.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0831" y="1557527"/>
            <a:ext cx="1780032" cy="2560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376415" y="5195315"/>
            <a:ext cx="2118360" cy="271780"/>
            <a:chOff x="6376415" y="5195315"/>
            <a:chExt cx="2118360" cy="271780"/>
          </a:xfrm>
        </p:grpSpPr>
        <p:sp>
          <p:nvSpPr>
            <p:cNvPr id="23" name="object 23"/>
            <p:cNvSpPr/>
            <p:nvPr/>
          </p:nvSpPr>
          <p:spPr>
            <a:xfrm>
              <a:off x="6376415" y="5195315"/>
              <a:ext cx="736091" cy="228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09124" y="5207126"/>
              <a:ext cx="671633" cy="1643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50607" y="5195315"/>
              <a:ext cx="1344168" cy="2712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82484" y="5207888"/>
              <a:ext cx="1280590" cy="2058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Єдині вимоги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577483"/>
          </a:xfrm>
        </p:spPr>
        <p:txBody>
          <a:bodyPr/>
          <a:lstStyle/>
          <a:p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– це друга оселя для кожної дитини, в якій вона проводить найактивнішу частину свого дня.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само як і вдома, учні формують тут свою особистість та, на додачу до нових знань, отримують важливі життєві навички. Тому  наша задача створити комфортне освітнє середовище для них.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Спілкування — це форма творчості, яка допомагає виявити та розкрити найкращі сторони особистості. Водночас це процес виховання і самовиховання, коли люди впливають одне на одного. Тому таким необхідним для досягнення успішної взаємодії у спілкуванні є усвідомлення ролі моральних цінностей, розумне використання моральних принципів і норм.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alt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 година</a:t>
            </a:r>
            <a:endParaRPr lang="ru-RU" alt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680520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 година як одна з форм виховної роботи, передбачає створення оптимальних умов для продуктивного спілкування класного керівника з учнями з метою формування у них соціальної                           зрілості. </a:t>
            </a:r>
          </a:p>
          <a:p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 година – це форма спілкування класного керівника з учнями, це розмова «по душам», це корисна інформація, необхідна вихованцям для</a:t>
            </a:r>
            <a:b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майбутнього дорослого життя, яку не можна у повній мірі отримати на уроках, це збір колективу для вироблення плану участі класу в загальношкільних заходах.</a:t>
            </a:r>
          </a:p>
          <a:p>
            <a:pPr>
              <a:buNone/>
            </a:pPr>
            <a:r>
              <a:rPr lang="uk-UA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3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Форми виховних годин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Основними формами моєї виховної роботи є: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Інформаційно-масові (дискусії, інтелектуальні ігри, подорожі до джерел рідної культури, історії, держави, створення малюнків).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Діяльнісно-практичні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групові (екскурсії, свята,  ярмарки, народні ігри, огляди-конкурси, олімпіади).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3. Діалогічні (бесіда,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міжрольове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спілкування).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4. Індивідуальні (доручення, звіти, індивідуальна робота тощо).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5. Наочні виставки дитячої творчості, книжкові виставки, тематичні стенди тощо).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Робота з батьками.</a:t>
            </a:r>
          </a:p>
          <a:p>
            <a:pPr lvl="0"/>
            <a:r>
              <a:rPr lang="ru-RU" sz="2400" b="1" dirty="0"/>
              <a:t>  </a:t>
            </a:r>
            <a:endParaRPr lang="uk-UA" sz="2400" dirty="0"/>
          </a:p>
          <a:p>
            <a:endParaRPr lang="uk-UA" sz="24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7477125" cy="981075"/>
          </a:xfrm>
        </p:spPr>
        <p:txBody>
          <a:bodyPr/>
          <a:lstStyle/>
          <a:p>
            <a:pPr>
              <a:defRPr/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Форми роботи класного керівника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42875" y="1357313"/>
            <a:ext cx="2414588" cy="2428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1"/>
              <a:t>        Групові:</a:t>
            </a:r>
          </a:p>
          <a:p>
            <a:pPr>
              <a:buFontTx/>
              <a:buChar char="•"/>
            </a:pPr>
            <a:r>
              <a:rPr lang="uk-UA" sz="1400"/>
              <a:t>З учнівським колективом</a:t>
            </a:r>
          </a:p>
          <a:p>
            <a:pPr>
              <a:buFontTx/>
              <a:buChar char="•"/>
            </a:pPr>
            <a:r>
              <a:rPr lang="uk-UA" sz="1400"/>
              <a:t>Класні години</a:t>
            </a:r>
          </a:p>
          <a:p>
            <a:pPr>
              <a:buFontTx/>
              <a:buChar char="•"/>
            </a:pPr>
            <a:r>
              <a:rPr lang="uk-UA" sz="1400"/>
              <a:t>Дискусії</a:t>
            </a:r>
          </a:p>
          <a:p>
            <a:pPr>
              <a:buFontTx/>
              <a:buChar char="•"/>
            </a:pPr>
            <a:r>
              <a:rPr lang="uk-UA" sz="1400"/>
              <a:t>Свята</a:t>
            </a:r>
          </a:p>
          <a:p>
            <a:pPr>
              <a:buFontTx/>
              <a:buChar char="•"/>
            </a:pPr>
            <a:r>
              <a:rPr lang="uk-UA" sz="1400"/>
              <a:t>Історичні розповіді</a:t>
            </a:r>
          </a:p>
          <a:p>
            <a:pPr>
              <a:buFontTx/>
              <a:buChar char="•"/>
            </a:pPr>
            <a:r>
              <a:rPr lang="uk-UA" sz="1400"/>
              <a:t>Діалоги</a:t>
            </a:r>
          </a:p>
          <a:p>
            <a:pPr>
              <a:buFontTx/>
              <a:buChar char="•"/>
            </a:pPr>
            <a:r>
              <a:rPr lang="uk-UA" sz="1400"/>
              <a:t>Години спілкування</a:t>
            </a:r>
          </a:p>
          <a:p>
            <a:pPr>
              <a:buFontTx/>
              <a:buChar char="•"/>
            </a:pPr>
            <a:r>
              <a:rPr lang="uk-UA" sz="1400"/>
              <a:t>Інтелектуальні ігри</a:t>
            </a:r>
          </a:p>
          <a:p>
            <a:pPr>
              <a:buFontTx/>
              <a:buChar char="•"/>
            </a:pPr>
            <a:endParaRPr lang="ru-RU" sz="1400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5214938" y="1357313"/>
            <a:ext cx="2352675" cy="2571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1" dirty="0"/>
              <a:t>З батьками:</a:t>
            </a:r>
          </a:p>
          <a:p>
            <a:pPr>
              <a:buFontTx/>
              <a:buChar char="•"/>
            </a:pPr>
            <a:r>
              <a:rPr lang="uk-UA" sz="1400" dirty="0"/>
              <a:t>Збори</a:t>
            </a:r>
          </a:p>
          <a:p>
            <a:pPr>
              <a:buFontTx/>
              <a:buChar char="•"/>
            </a:pPr>
            <a:r>
              <a:rPr lang="uk-UA" sz="1400" dirty="0"/>
              <a:t>Лекції, бесіди</a:t>
            </a:r>
          </a:p>
          <a:p>
            <a:pPr>
              <a:buFontTx/>
              <a:buChar char="•"/>
            </a:pPr>
            <a:r>
              <a:rPr lang="uk-UA" sz="1400" dirty="0"/>
              <a:t>Огляд літератури</a:t>
            </a:r>
          </a:p>
          <a:p>
            <a:pPr>
              <a:buFontTx/>
              <a:buChar char="•"/>
            </a:pPr>
            <a:r>
              <a:rPr lang="uk-UA" sz="1400" dirty="0"/>
              <a:t>Засідання батьківського</a:t>
            </a:r>
          </a:p>
          <a:p>
            <a:r>
              <a:rPr lang="uk-UA" sz="1400" dirty="0"/>
              <a:t> комітету</a:t>
            </a:r>
          </a:p>
          <a:p>
            <a:pPr>
              <a:buFontTx/>
              <a:buChar char="•"/>
            </a:pPr>
            <a:r>
              <a:rPr lang="uk-UA" sz="1400" dirty="0"/>
              <a:t>Родинні свята</a:t>
            </a:r>
          </a:p>
          <a:p>
            <a:pPr>
              <a:buFontTx/>
              <a:buChar char="•"/>
            </a:pPr>
            <a:r>
              <a:rPr lang="uk-UA" sz="1400" dirty="0"/>
              <a:t>Дні відкритих дверей</a:t>
            </a:r>
          </a:p>
          <a:p>
            <a:pPr>
              <a:buFontTx/>
              <a:buChar char="•"/>
            </a:pPr>
            <a:r>
              <a:rPr lang="uk-UA" sz="1400" dirty="0"/>
              <a:t>Творчі портрети сім</a:t>
            </a:r>
            <a:r>
              <a:rPr lang="uk-UA" sz="1400" dirty="0">
                <a:cs typeface="Arial" pitchFamily="34" charset="0"/>
              </a:rPr>
              <a:t>’</a:t>
            </a:r>
            <a:r>
              <a:rPr lang="uk-UA" sz="1400" dirty="0"/>
              <a:t>ї</a:t>
            </a:r>
          </a:p>
          <a:p>
            <a:pPr>
              <a:buFontTx/>
              <a:buChar char="•"/>
            </a:pPr>
            <a:r>
              <a:rPr lang="uk-UA" sz="1400" dirty="0"/>
              <a:t>Педагогічний всеобуч</a:t>
            </a:r>
            <a:endParaRPr lang="ru-RU" sz="1400" dirty="0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4714875" y="4286250"/>
            <a:ext cx="2424113" cy="227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1"/>
              <a:t>Спільно з іншими</a:t>
            </a:r>
          </a:p>
          <a:p>
            <a:r>
              <a:rPr lang="uk-UA" b="1"/>
              <a:t> вчителями:</a:t>
            </a:r>
          </a:p>
          <a:p>
            <a:pPr>
              <a:buFontTx/>
              <a:buChar char="•"/>
            </a:pPr>
            <a:r>
              <a:rPr lang="uk-UA" sz="1400"/>
              <a:t>Обмін інформацією</a:t>
            </a:r>
          </a:p>
          <a:p>
            <a:pPr>
              <a:buFontTx/>
              <a:buChar char="•"/>
            </a:pPr>
            <a:r>
              <a:rPr lang="uk-UA" sz="1400"/>
              <a:t>Вироблення єдиних вимог</a:t>
            </a:r>
          </a:p>
          <a:p>
            <a:pPr>
              <a:buFontTx/>
              <a:buChar char="•"/>
            </a:pPr>
            <a:r>
              <a:rPr lang="uk-UA" sz="1400"/>
              <a:t>Складання програм </a:t>
            </a:r>
          </a:p>
          <a:p>
            <a:r>
              <a:rPr lang="uk-UA" sz="1400"/>
              <a:t>спільних дій</a:t>
            </a:r>
            <a:endParaRPr lang="ru-RU" sz="1400"/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2916238" y="1125538"/>
            <a:ext cx="208756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b="1"/>
              <a:t>Індивідуальні:</a:t>
            </a:r>
          </a:p>
          <a:p>
            <a:r>
              <a:rPr lang="uk-UA" sz="1400"/>
              <a:t>Доручення,бесіда, </a:t>
            </a:r>
          </a:p>
          <a:p>
            <a:r>
              <a:rPr lang="uk-UA" sz="1400"/>
              <a:t>виступи,досліди, творчі</a:t>
            </a:r>
          </a:p>
          <a:p>
            <a:r>
              <a:rPr lang="uk-UA" sz="1400"/>
              <a:t>роботи </a:t>
            </a:r>
          </a:p>
          <a:p>
            <a:endParaRPr lang="ru-RU" b="1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2771775" y="2636838"/>
            <a:ext cx="23050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C00000"/>
                </a:solidFill>
              </a:rPr>
              <a:t>Форми роботи</a:t>
            </a:r>
          </a:p>
          <a:p>
            <a:pPr algn="ctr"/>
            <a:r>
              <a:rPr lang="uk-UA" b="1">
                <a:solidFill>
                  <a:srgbClr val="C00000"/>
                </a:solidFill>
              </a:rPr>
              <a:t>класного керівника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000125" y="4357688"/>
            <a:ext cx="2305050" cy="2208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/>
              <a:t>Спільно зі </a:t>
            </a:r>
          </a:p>
          <a:p>
            <a:pPr algn="ctr"/>
            <a:r>
              <a:rPr lang="uk-UA" b="1" dirty="0"/>
              <a:t>шкільним</a:t>
            </a:r>
          </a:p>
          <a:p>
            <a:pPr algn="ctr"/>
            <a:r>
              <a:rPr lang="uk-UA" b="1" dirty="0"/>
              <a:t>бібліотекарем:</a:t>
            </a:r>
          </a:p>
          <a:p>
            <a:pPr algn="ctr">
              <a:buFontTx/>
              <a:buChar char="•"/>
            </a:pPr>
            <a:r>
              <a:rPr lang="uk-UA" sz="1400" dirty="0"/>
              <a:t>Керівництво читанням</a:t>
            </a:r>
          </a:p>
          <a:p>
            <a:pPr algn="ctr">
              <a:buFontTx/>
              <a:buChar char="•"/>
            </a:pPr>
            <a:r>
              <a:rPr lang="uk-UA" sz="1400" dirty="0"/>
              <a:t>Аналіз читацьких</a:t>
            </a:r>
          </a:p>
          <a:p>
            <a:pPr algn="ctr"/>
            <a:r>
              <a:rPr lang="uk-UA" sz="1400" dirty="0"/>
              <a:t>формулярів</a:t>
            </a:r>
          </a:p>
          <a:p>
            <a:pPr algn="ctr">
              <a:buFontTx/>
              <a:buChar char="•"/>
            </a:pPr>
            <a:r>
              <a:rPr lang="uk-UA" sz="1400" dirty="0" err="1"/>
              <a:t>Премєри</a:t>
            </a:r>
            <a:r>
              <a:rPr lang="uk-UA" sz="1400" dirty="0"/>
              <a:t> книг, ранки</a:t>
            </a:r>
          </a:p>
          <a:p>
            <a:pPr algn="ctr"/>
            <a:r>
              <a:rPr lang="uk-UA" sz="1400" dirty="0"/>
              <a:t> поезії та ін.</a:t>
            </a:r>
          </a:p>
          <a:p>
            <a:pPr algn="ctr"/>
            <a:endParaRPr lang="ru-RU" sz="1400" dirty="0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V="1">
            <a:off x="3779838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898" name="Line 12"/>
          <p:cNvSpPr>
            <a:spLocks noChangeShapeType="1"/>
          </p:cNvSpPr>
          <p:nvPr/>
        </p:nvSpPr>
        <p:spPr bwMode="auto">
          <a:xfrm flipV="1">
            <a:off x="4427538" y="2133600"/>
            <a:ext cx="7207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 flipH="1" flipV="1">
            <a:off x="2700338" y="2133600"/>
            <a:ext cx="6477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 flipH="1">
            <a:off x="2555875" y="3573463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4284663" y="3573463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Подолання бар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sz="4000" dirty="0">
                <a:solidFill>
                  <a:srgbClr val="0000FF"/>
                </a:solidFill>
              </a:rPr>
              <a:t> </a:t>
            </a:r>
            <a:r>
              <a:rPr lang="uk-UA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Бар'єри спілкування - це психологічні труднощі, що виникають в процесі спілкування, які служать причиною конфліктів або перешкоджають взаєморозумінню і взаємодії. Вони можуть бути зв'язані з характерами людей, їх прагненнями, поглядами, мовними особливостями, з манерами спілкування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Опитувальник Басса-Дарки діагностики агресивних та ворожих реакцій людини.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4149080"/>
            <a:ext cx="6912768" cy="18722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результаті аналізу отриманих даних, можна визначити, що в даній групі учнів індекс «ворожості» перевищує норму (6,5-7 ± 3) у 3 учнів (19%). Рівень за шкалою «агресивність» у даній групі учнів перебуває в нормі (21 ± 4). </a:t>
            </a:r>
          </a:p>
          <a:p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F70-FFBE-40AC-A356-3B918FED3743}" type="datetime1">
              <a:rPr lang="uk-UA" smtClean="0"/>
              <a:pPr/>
              <a:t>11.11.2021</a:t>
            </a:fld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Діаграма 5"/>
          <p:cNvGraphicFramePr/>
          <p:nvPr/>
        </p:nvGraphicFramePr>
        <p:xfrm>
          <a:off x="827584" y="1340768"/>
          <a:ext cx="74888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724</TotalTime>
  <Words>866</Words>
  <Application>Microsoft Office PowerPoint</Application>
  <PresentationFormat>Екран (4:3)</PresentationFormat>
  <Paragraphs>122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TS101908700</vt:lpstr>
      <vt:lpstr>Спілкування з учнями свого класу. Подолання бар’єрів.</vt:lpstr>
      <vt:lpstr>Єдині вимоги</vt:lpstr>
      <vt:lpstr>Презентація PowerPoint</vt:lpstr>
      <vt:lpstr>Презентація PowerPoint</vt:lpstr>
      <vt:lpstr>Виховна година</vt:lpstr>
      <vt:lpstr>Форми виховних годин</vt:lpstr>
      <vt:lpstr>Форми роботи класного керівника</vt:lpstr>
      <vt:lpstr>Подолання бар’єрів спілкування</vt:lpstr>
      <vt:lpstr>Опитувальник Басса-Дарки діагностики агресивних та ворожих реакцій людини.</vt:lpstr>
      <vt:lpstr>Тест на дослідження тривожності Опитувальник Спілбергера-Ханіна</vt:lpstr>
      <vt:lpstr>Характерологічний тест Шмішека</vt:lpstr>
      <vt:lpstr>Подолання бар’єрів спілкування</vt:lpstr>
      <vt:lpstr>Презентація PowerPoint</vt:lpstr>
      <vt:lpstr>2020 11 к л а с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>Шаблон оформления</dc:subject>
  <dc:creator>kekc</dc:creator>
  <dc:description>Шаблон оформления
Корпорация Майкрософт</dc:description>
  <cp:lastModifiedBy>Наталія</cp:lastModifiedBy>
  <cp:revision>60</cp:revision>
  <dcterms:created xsi:type="dcterms:W3CDTF">2014-07-04T13:12:19Z</dcterms:created>
  <dcterms:modified xsi:type="dcterms:W3CDTF">2021-11-11T21:46:51Z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