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69" r:id="rId5"/>
    <p:sldId id="281" r:id="rId6"/>
    <p:sldId id="265" r:id="rId7"/>
    <p:sldId id="260" r:id="rId8"/>
    <p:sldId id="261" r:id="rId9"/>
    <p:sldId id="262" r:id="rId10"/>
    <p:sldId id="280" r:id="rId11"/>
    <p:sldId id="279" r:id="rId12"/>
    <p:sldId id="27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0AA639-EA2E-47D7-82D9-31D655E9A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FE2303-81A9-4ABC-AA8E-6A399409C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A5E65A-3CE1-486A-90D6-1108B00F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942D05-AB4C-4D0B-8AF2-37803075F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6077FC-1D83-4632-9043-0E0B2A75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14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CC4B31-A276-4446-ACD7-701BEB684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B75975-7E7D-4858-8CB3-A34D5DD72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41FE7-D1A5-43D0-9E92-49DBE0A3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24EB1A-2EEE-4E33-9AF7-E1802341F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03FCFB-7DB5-4ED7-B239-82802282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32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2D234A-8D65-496D-8455-55E827B065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9049EA7-865A-4007-927F-924D721A1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0635ED-ADD0-4DC4-AA8C-0EBA1619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068719-4A35-4CC0-A261-C04AA9376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9EC838-95E4-4ED3-BBBD-1E090078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00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0DFD5D-259C-4466-A163-7FEEF505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357EA-C078-42A7-B145-97F41B31B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DCF12C-4ADA-4850-8630-9488A36C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622FC7-FFB9-42A0-8735-10FEA55E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F678F0-0691-4A45-B73A-D7D759BAB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76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54E1DA-1BC6-4465-91DE-60F419348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A36ECF-8B78-43BA-AF52-DE304F43C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B0D4F6-B46B-4782-A991-FF26103E0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BEF6A6-5C55-424A-9BAB-EDFEEC7B7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642977-55ED-43AF-BC54-84F7484D7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12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F2C837-7D62-4899-BB53-4AA217EF9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1A8D2C-3006-457F-83BA-70C8E1C6F3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2F7359-2317-495F-BEA7-89CFA154C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90F24D-7A76-477F-B2E1-DC95A4D19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A55BC2-BA2A-4240-8228-D147723DC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25C742-6378-4ED1-9FC6-21F9A187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68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5C31CB-3EB7-43BD-A9AF-B6BF060E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00D69E-13ED-46D7-A2DC-2D5660D3F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3EC4B9-2BBC-4750-B7B2-194DAC465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2B96B39-8D20-4338-A5EC-635ED6353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725CA14-2FD6-4CAB-87AD-E6AD66D78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8C52A3-5CB5-4050-A221-02C03F60B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687F69A-B73C-4AE8-A204-C51750F1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862B665-5087-4BB4-BBB1-99F63D33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42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181D00-244B-40CB-94FF-535B1D66D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7493784-949F-46DF-AC9B-25B583040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70E73C4-8F47-4BE3-8283-C672FE27C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612E61B-330B-4B65-85A7-E6745A752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49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E383D0B-63F6-46AD-A05B-F18622336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1989F8C-8123-4B22-B4E8-E6EC177F6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3003BC-3630-48B0-A48D-A4F50626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95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2C51E-E02E-4E55-AA34-DAE60D54F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9E0910-D548-4350-89AB-1F97FB1CE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936363-3D99-4617-AE25-6FE4E1DD5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AC4213E-C0DC-4240-A325-A1311C88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C05435-B5AB-4885-8BA7-8B9D4AD03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CEF312-CDAD-4355-8617-B1FB38BFB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2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49AEE-4CB9-4711-80B7-DDC95D6BC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8E4215-AE48-4E72-90B9-C17C12534D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3D7136-3A0B-4D90-818D-423A207D5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C4EE4B-00E4-4799-A000-C65F337B9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753E14-0586-4023-B671-900BCE94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F57463-3B14-4786-8B3D-DC353444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92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F32B54-0758-4125-824D-7C9D923ED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4A67A2-501E-4F0D-9063-5D5AE6891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9832D1-EE09-49CD-9072-06FC4A0D6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08805-8CA5-4BAC-9C78-DDA859A9EE1A}" type="datetimeFigureOut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651D13-F688-49DD-AAF6-8DC8E7DC5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53519D-9BBB-46A9-A773-C847D9793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633D0-23EB-4809-B3CC-1D5D8C63127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96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4BEB74-7C7E-42E6-A7E9-FA5172CDA88A}"/>
              </a:ext>
            </a:extLst>
          </p:cNvPr>
          <p:cNvSpPr txBox="1"/>
          <p:nvPr/>
        </p:nvSpPr>
        <p:spPr>
          <a:xfrm>
            <a:off x="2213113" y="1934818"/>
            <a:ext cx="7540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Тема. Час і вічність, символічні образи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повісті М. Коцюбинського 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«Дорогою ціною»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32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83D2CCF-9494-4290-B301-F2660D19F075}"/>
              </a:ext>
            </a:extLst>
          </p:cNvPr>
          <p:cNvSpPr txBox="1"/>
          <p:nvPr/>
        </p:nvSpPr>
        <p:spPr>
          <a:xfrm>
            <a:off x="2213113" y="1325217"/>
            <a:ext cx="776577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Через що Остапа пов’язали турецькі жовніри?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бо він вважався біглим;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через циган;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оскільки ухилявся від сплати податків;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за вказівкою зрадника.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Для чого Соломія потрапила на базар?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за наказом хазяїна;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купити одяг Остапу;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придбати коханому нове взуття;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найнятися на роботу.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Щоб знайти Остапа, Іван порадив Соломії звернутися до: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інших циган;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міграційної служби;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багатого болгарина;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поліцейської дільниці.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271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DFBFE8C-67F5-4F08-BB0B-9179F944F7D7}"/>
              </a:ext>
            </a:extLst>
          </p:cNvPr>
          <p:cNvSpPr txBox="1"/>
          <p:nvPr/>
        </p:nvSpPr>
        <p:spPr>
          <a:xfrm>
            <a:off x="3684104" y="1179443"/>
            <a:ext cx="64670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marL="342900" indent="-34290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41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F290A2-D05A-4995-8B2A-6FA1DB57F380}"/>
              </a:ext>
            </a:extLst>
          </p:cNvPr>
          <p:cNvSpPr txBox="1"/>
          <p:nvPr/>
        </p:nvSpPr>
        <p:spPr>
          <a:xfrm>
            <a:off x="2888974" y="1510748"/>
            <a:ext cx="5817704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Домашнє завдання.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ропоную завдання на вибір: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оцінки  достатнього та високого  рівня написати твір - есе на тему: «Сила любові й кохання»;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оцінки середнього рівня : письмово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висловити свою думку на тему: «Чим зворушують мене Остап і Соломія?».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60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58F73C-8A19-4B59-A978-6FCC869BD1D7}"/>
              </a:ext>
            </a:extLst>
          </p:cNvPr>
          <p:cNvSpPr txBox="1"/>
          <p:nvPr/>
        </p:nvSpPr>
        <p:spPr>
          <a:xfrm>
            <a:off x="3127513" y="1577009"/>
            <a:ext cx="70236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Вікторина</a:t>
            </a:r>
          </a:p>
          <a:p>
            <a:pPr algn="ctr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«Впізнай героя за його висловлюванням»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9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36FC30-62D6-460C-B0DC-A2AA8666BFE8}"/>
              </a:ext>
            </a:extLst>
          </p:cNvPr>
          <p:cNvSpPr txBox="1"/>
          <p:nvPr/>
        </p:nvSpPr>
        <p:spPr>
          <a:xfrm>
            <a:off x="2504661" y="1073426"/>
            <a:ext cx="718267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dirty="0"/>
              <a:t>«Втечу… Піду зо Дунай, може, ще там люди не пособачились…»</a:t>
            </a:r>
          </a:p>
          <a:p>
            <a:pPr marL="342900" indent="-342900">
              <a:buAutoNum type="arabicPeriod"/>
            </a:pPr>
            <a:r>
              <a:rPr lang="uk-UA" dirty="0"/>
              <a:t>«Бунтар… гайдамака! Він мені людей баламутить!»</a:t>
            </a:r>
          </a:p>
          <a:p>
            <a:pPr marL="342900" indent="-342900">
              <a:buAutoNum type="arabicPeriod"/>
            </a:pPr>
            <a:r>
              <a:rPr lang="uk-UA" dirty="0"/>
              <a:t>«…Тікаймо звідси, бо ті хлопи заб’ють нас, як мого дідуся в Умані»</a:t>
            </a:r>
          </a:p>
          <a:p>
            <a:pPr marL="342900" indent="-342900">
              <a:buAutoNum type="arabicPeriod"/>
            </a:pPr>
            <a:r>
              <a:rPr lang="uk-UA" dirty="0"/>
              <a:t>«Ну, хай тебе боронить і хова од лиха мати божа… Прощавай!»</a:t>
            </a:r>
          </a:p>
          <a:p>
            <a:pPr marL="342900" indent="-342900">
              <a:buAutoNum type="arabicPeriod"/>
            </a:pPr>
            <a:r>
              <a:rPr lang="uk-UA" dirty="0"/>
              <a:t>«Не так мені страшно ляха, як злість бере на наших людей: застромив віл шию в ярмо та й байдуже йому, тягне, хоч ти що…»</a:t>
            </a:r>
          </a:p>
          <a:p>
            <a:pPr marL="342900" indent="-342900">
              <a:buAutoNum type="arabicPeriod"/>
            </a:pPr>
            <a:r>
              <a:rPr lang="uk-UA" dirty="0"/>
              <a:t>«З живого шкуру здеру, чисто оббілую… Я ж йому пригадаю, гайдамаці, Кодню…»</a:t>
            </a:r>
          </a:p>
          <a:p>
            <a:pPr marL="342900" indent="-342900">
              <a:buAutoNum type="arabicPeriod"/>
            </a:pPr>
            <a:r>
              <a:rPr lang="uk-UA" dirty="0"/>
              <a:t>«За Дунай, у Січі із тобою… Приймаєш товариша чи не приймаєш?»</a:t>
            </a:r>
          </a:p>
          <a:p>
            <a:pPr marL="342900" indent="-342900">
              <a:buAutoNum type="arabicPeriod"/>
            </a:pPr>
            <a:r>
              <a:rPr lang="uk-UA" dirty="0"/>
              <a:t>«Пропадай воно все пропадом… Піду я світ заочі… Вже ж за тобою, хоч серцеві легше буде…»</a:t>
            </a:r>
          </a:p>
          <a:p>
            <a:pPr marL="342900" indent="-342900">
              <a:buAutoNum type="arabicPeriod"/>
            </a:pPr>
            <a:r>
              <a:rPr lang="uk-UA" dirty="0"/>
              <a:t>«Шукай тепер, пане, парубка з молодицею… ніхто не бачив, лиш двох парубків стрічали»</a:t>
            </a:r>
          </a:p>
          <a:p>
            <a:pPr marL="342900" indent="-342900">
              <a:buAutoNum type="arabicPeriod"/>
            </a:pPr>
            <a:r>
              <a:rPr lang="uk-UA" dirty="0"/>
              <a:t>«Хіба я боюся смерті? Сохрани боже!.. Пошли, господи, й завтра. Раз вмирати – не двічі. Вмер – і край, більш не встанеш»</a:t>
            </a:r>
          </a:p>
          <a:p>
            <a:pPr marL="342900" indent="-342900">
              <a:buAutoNum type="arabicPeriod"/>
            </a:pPr>
            <a:r>
              <a:rPr lang="uk-UA" dirty="0"/>
              <a:t>«Бодай ти, запалася, треклята країно, з твоїми порядками!...»</a:t>
            </a:r>
          </a:p>
          <a:p>
            <a:pPr marL="342900" indent="-342900">
              <a:buAutoNum type="arabicPeriod"/>
            </a:pPr>
            <a:r>
              <a:rPr lang="uk-UA" dirty="0"/>
              <a:t>«Як живий буду, землю оратиму, рибальством житиму… все ж краще на волі, ніж під паном…»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88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6AA450F-07FC-430F-B06F-3A4F5726767F}"/>
              </a:ext>
            </a:extLst>
          </p:cNvPr>
          <p:cNvSpPr txBox="1"/>
          <p:nvPr/>
        </p:nvSpPr>
        <p:spPr>
          <a:xfrm>
            <a:off x="2126974" y="2425149"/>
            <a:ext cx="79380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 – узагальнюючий образ,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що умовно виражає сутність</a:t>
            </a: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якого-небудь явища. </a:t>
            </a:r>
          </a:p>
          <a:p>
            <a:pPr algn="ctr"/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60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5C864C5-BD20-4419-8C31-B8C0237BC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191"/>
            <a:ext cx="12298017" cy="71139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B149C4-DA0F-406D-847D-5CB80C1655AC}"/>
              </a:ext>
            </a:extLst>
          </p:cNvPr>
          <p:cNvSpPr txBox="1"/>
          <p:nvPr/>
        </p:nvSpPr>
        <p:spPr>
          <a:xfrm>
            <a:off x="3034748" y="2357154"/>
            <a:ext cx="64670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Образи діляться на три групи:</a:t>
            </a:r>
          </a:p>
          <a:p>
            <a:pPr marL="514350" indent="-514350" algn="ctr"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Реалістичні;</a:t>
            </a:r>
          </a:p>
          <a:p>
            <a:pPr marL="514350" indent="-514350" algn="ctr">
              <a:buAutoNum type="arabicPeriod"/>
            </a:pPr>
            <a:r>
              <a:rPr lang="uk-UA" sz="28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Реалістично-символічні;</a:t>
            </a:r>
          </a:p>
          <a:p>
            <a:pPr marL="514350" indent="-514350" algn="ctr">
              <a:buAutoNum type="arabicPeriod"/>
            </a:pPr>
            <a:r>
              <a:rPr lang="uk-UA" sz="28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Алегорично-символічні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57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35DFC05-3A21-4399-9301-F6CE21707D39}"/>
              </a:ext>
            </a:extLst>
          </p:cNvPr>
          <p:cNvSpPr txBox="1"/>
          <p:nvPr/>
        </p:nvSpPr>
        <p:spPr>
          <a:xfrm>
            <a:off x="2186609" y="1669774"/>
            <a:ext cx="7527234" cy="382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80695" algn="l"/>
              </a:tabLst>
            </a:pPr>
            <a:endParaRPr lang="uk-UA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80695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Складання схеми подорожі персонажів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80695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Завдання: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складіть схему подорожі з поданих частин у хронологічному порядку за прикладом: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80695" algn="l"/>
              </a:tabLst>
            </a:pPr>
            <a:r>
              <a:rPr lang="uk-UA" sz="2400" b="1" noProof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Зачин →основна частина→кінцівка.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  <a:tabLst>
                <a:tab pos="480695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(1→ 2→ 3)</a:t>
            </a:r>
          </a:p>
        </p:txBody>
      </p:sp>
    </p:spTree>
    <p:extLst>
      <p:ext uri="{BB962C8B-B14F-4D97-AF65-F5344CB8AC3E}">
        <p14:creationId xmlns:p14="http://schemas.microsoft.com/office/powerpoint/2010/main" val="154685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4905998-2903-4E1B-BAD5-9A01C9711A70}"/>
              </a:ext>
            </a:extLst>
          </p:cNvPr>
          <p:cNvSpPr txBox="1"/>
          <p:nvPr/>
        </p:nvSpPr>
        <p:spPr>
          <a:xfrm>
            <a:off x="2199861" y="1179444"/>
            <a:ext cx="728869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(1 правильна відповідь!!!)</a:t>
            </a:r>
          </a:p>
          <a:p>
            <a:pPr marL="342900" indent="-342900">
              <a:buAutoNum type="arabicPeriod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Циганський виселок складався з: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однієї школи і п’яти хаток;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млина і двох хаток;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трьох хаток;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хати-читальні і двох мазанок.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Селяни наддунайських сіл їздять битим шляхом у: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Київ;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Львів;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Тернопіль;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Галац.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Яким чином Соломія віддячила циганам за допомогу? Вона їм: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доглядала худобу;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працювала на полі;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няньчила дітей;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сплатила срібними монетами.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6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5E6718-A849-4719-9F38-64F21C233ED8}"/>
              </a:ext>
            </a:extLst>
          </p:cNvPr>
          <p:cNvSpPr txBox="1"/>
          <p:nvPr/>
        </p:nvSpPr>
        <p:spPr>
          <a:xfrm>
            <a:off x="1921565" y="1497496"/>
            <a:ext cx="81633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Кого стосується погрозливе звернення Остапа: «Я б тобі утер мани, коли б москаль не виточив із мене крові?»</a:t>
            </a:r>
          </a:p>
          <a:p>
            <a:r>
              <a:rPr lang="uk-UA" dirty="0"/>
              <a:t>А)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Гаду;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заможного болгарина;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вартового;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стару циганку.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Що робили цигани ввечері?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читали Біблію;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пили спиртне;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грали у карти;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ремонтували одяг і взуття.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Що робили циганські жінки?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жебракували;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ходили на панщину;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шили шкіряний одяг;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в’язали.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7359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7BAE95-7829-4250-AAC5-8D69071E67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22F735-9FE2-4281-A4FE-0AE7243E945B}"/>
              </a:ext>
            </a:extLst>
          </p:cNvPr>
          <p:cNvSpPr txBox="1"/>
          <p:nvPr/>
        </p:nvSpPr>
        <p:spPr>
          <a:xfrm>
            <a:off x="2001078" y="1457739"/>
            <a:ext cx="750073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Найнявшись до заможного болгарина Соломія йому: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обробляла городину;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випасала худобу;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господарювала у хаті;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перемивала вовну.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Яку приказку використав Остап, пропонуючи Соломії тікати від циган?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«Взяв на час та і в добрий час»;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«Вскочити вище халяв»;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«Хліб за хліб </a:t>
            </a:r>
            <a:r>
              <a:rPr lang="uk-UA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людям віддавай»;</a:t>
            </a:r>
          </a:p>
          <a:p>
            <a:r>
              <a:rPr lang="uk-UA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Г) «Борг не реве, а спать не дає».</a:t>
            </a:r>
          </a:p>
          <a:p>
            <a:r>
              <a:rPr lang="uk-UA" sz="2000" b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9. Музичний інструмент, яким Гіца розважав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сім’ю?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гітара;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акордеон;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сопілка;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скрипка.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07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778</Words>
  <Application>Microsoft Office PowerPoint</Application>
  <PresentationFormat>Широкоэкранный</PresentationFormat>
  <Paragraphs>107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20</cp:revision>
  <dcterms:created xsi:type="dcterms:W3CDTF">2021-02-03T18:11:10Z</dcterms:created>
  <dcterms:modified xsi:type="dcterms:W3CDTF">2021-03-15T15:34:46Z</dcterms:modified>
</cp:coreProperties>
</file>