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6" r:id="rId4"/>
    <p:sldId id="259" r:id="rId5"/>
    <p:sldId id="256" r:id="rId6"/>
    <p:sldId id="272" r:id="rId7"/>
    <p:sldId id="270" r:id="rId8"/>
    <p:sldId id="271" r:id="rId9"/>
    <p:sldId id="260" r:id="rId10"/>
    <p:sldId id="299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65" r:id="rId19"/>
    <p:sldId id="298" r:id="rId20"/>
    <p:sldId id="261" r:id="rId21"/>
    <p:sldId id="301" r:id="rId22"/>
    <p:sldId id="262" r:id="rId23"/>
    <p:sldId id="302" r:id="rId24"/>
    <p:sldId id="267" r:id="rId25"/>
    <p:sldId id="303" r:id="rId26"/>
    <p:sldId id="274" r:id="rId27"/>
    <p:sldId id="264" r:id="rId28"/>
    <p:sldId id="273" r:id="rId29"/>
    <p:sldId id="275" r:id="rId30"/>
    <p:sldId id="280" r:id="rId31"/>
    <p:sldId id="276" r:id="rId32"/>
    <p:sldId id="281" r:id="rId33"/>
    <p:sldId id="277" r:id="rId34"/>
    <p:sldId id="304" r:id="rId35"/>
    <p:sldId id="282" r:id="rId36"/>
    <p:sldId id="283" r:id="rId37"/>
    <p:sldId id="286" r:id="rId38"/>
    <p:sldId id="285" r:id="rId39"/>
    <p:sldId id="287" r:id="rId40"/>
    <p:sldId id="288" r:id="rId41"/>
    <p:sldId id="289" r:id="rId42"/>
    <p:sldId id="278" r:id="rId43"/>
    <p:sldId id="279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56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атестация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57176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Диференціація голосних 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 – Ю,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позначення твердості і м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якості приголосних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3886200"/>
            <a:ext cx="5357850" cy="2614634"/>
          </a:xfrm>
        </p:spPr>
        <p:txBody>
          <a:bodyPr>
            <a:normAutofit/>
          </a:bodyPr>
          <a:lstStyle/>
          <a:p>
            <a:pPr algn="r"/>
            <a:r>
              <a:rPr lang="uk-UA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Підготувала </a:t>
            </a:r>
          </a:p>
          <a:p>
            <a:pPr algn="r"/>
            <a:r>
              <a:rPr lang="uk-UA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uk-UA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Фарасеєнко</a:t>
            </a:r>
            <a:r>
              <a:rPr lang="uk-UA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Олена Анатоліївна</a:t>
            </a:r>
          </a:p>
          <a:p>
            <a:pPr algn="r"/>
            <a:r>
              <a:rPr lang="uk-UA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Вчитель – логопед І категорії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атестация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785950"/>
          </a:xfrm>
        </p:spPr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Завдання 2 .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Заповніть таблицю складів: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</a:rPr>
              <a:t>У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872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С</a:t>
            </a:r>
            <a:endParaRPr lang="ru-RU" sz="4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14310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П</a:t>
            </a:r>
            <a:endParaRPr lang="ru-RU" sz="48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42872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су</a:t>
            </a:r>
            <a:endParaRPr lang="ru-RU" sz="3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85748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Д</a:t>
            </a:r>
            <a:endParaRPr lang="ru-RU" sz="48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7186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Л</a:t>
            </a:r>
            <a:endParaRPr lang="ru-RU" sz="4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28624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Р</a:t>
            </a:r>
            <a:endParaRPr lang="ru-RU" sz="48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00062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Б</a:t>
            </a:r>
            <a:endParaRPr lang="ru-RU" sz="48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71500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Т</a:t>
            </a:r>
            <a:endParaRPr lang="ru-RU" sz="48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14310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85748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57186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28624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00062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1434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i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71500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71434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C000"/>
                </a:solidFill>
              </a:rPr>
              <a:t>Ю</a:t>
            </a:r>
            <a:endParaRPr lang="ru-RU" sz="4800" b="1" dirty="0">
              <a:solidFill>
                <a:srgbClr val="FFC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42872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14310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85748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57186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28624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00062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71500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642938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В</a:t>
            </a:r>
            <a:endParaRPr lang="ru-RU" sz="48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714376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Н</a:t>
            </a:r>
            <a:endParaRPr lang="ru-RU" sz="48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642938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714376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714376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642938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атестация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785950"/>
          </a:xfrm>
        </p:spPr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Завдання 2 .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Заповніть таблицю складів: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</a:rPr>
              <a:t>У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872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С</a:t>
            </a:r>
            <a:endParaRPr lang="ru-RU" sz="4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14310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П</a:t>
            </a:r>
            <a:endParaRPr lang="ru-RU" sz="48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42872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су</a:t>
            </a:r>
            <a:endParaRPr lang="ru-RU" sz="3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85748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Д</a:t>
            </a:r>
            <a:endParaRPr lang="ru-RU" sz="48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7186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Л</a:t>
            </a:r>
            <a:endParaRPr lang="ru-RU" sz="4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28624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Р</a:t>
            </a:r>
            <a:endParaRPr lang="ru-RU" sz="48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00062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Б</a:t>
            </a:r>
            <a:endParaRPr lang="ru-RU" sz="48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71500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Т</a:t>
            </a:r>
            <a:endParaRPr lang="ru-RU" sz="48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14310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85748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57186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28624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00062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1434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i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71500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71434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C000"/>
                </a:solidFill>
              </a:rPr>
              <a:t>Ю</a:t>
            </a:r>
            <a:endParaRPr lang="ru-RU" sz="4800" b="1" dirty="0">
              <a:solidFill>
                <a:srgbClr val="FFC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42872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14310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85748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57186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лю</a:t>
            </a:r>
            <a:endParaRPr lang="ru-RU" sz="32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28624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00062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71500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642938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В</a:t>
            </a:r>
            <a:endParaRPr lang="ru-RU" sz="48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714376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Н</a:t>
            </a:r>
            <a:endParaRPr lang="ru-RU" sz="48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642938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714376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714376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642938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атестация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785950"/>
          </a:xfrm>
        </p:spPr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Завдання 2 .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Заповніть таблицю складів: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</a:rPr>
              <a:t>У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872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С</a:t>
            </a:r>
            <a:endParaRPr lang="ru-RU" sz="4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14310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П</a:t>
            </a:r>
            <a:endParaRPr lang="ru-RU" sz="48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42872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су</a:t>
            </a:r>
            <a:endParaRPr lang="ru-RU" sz="3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85748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Д</a:t>
            </a:r>
            <a:endParaRPr lang="ru-RU" sz="48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7186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Л</a:t>
            </a:r>
            <a:endParaRPr lang="ru-RU" sz="4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28624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Р</a:t>
            </a:r>
            <a:endParaRPr lang="ru-RU" sz="48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00062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Б</a:t>
            </a:r>
            <a:endParaRPr lang="ru-RU" sz="48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71500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Т</a:t>
            </a:r>
            <a:endParaRPr lang="ru-RU" sz="48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14310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85748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57186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28624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00062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1434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i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71500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71434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C000"/>
                </a:solidFill>
              </a:rPr>
              <a:t>Ю</a:t>
            </a:r>
            <a:endParaRPr lang="ru-RU" sz="4800" b="1" dirty="0">
              <a:solidFill>
                <a:srgbClr val="FFC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42872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14310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85748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57186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лю</a:t>
            </a:r>
            <a:endParaRPr lang="ru-RU" sz="32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28624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00062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71500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тю</a:t>
            </a:r>
            <a:endParaRPr lang="ru-RU" sz="32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642938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В</a:t>
            </a:r>
            <a:endParaRPr lang="ru-RU" sz="48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714376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Н</a:t>
            </a:r>
            <a:endParaRPr lang="ru-RU" sz="48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642938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714376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714376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642938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атестация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785950"/>
          </a:xfrm>
        </p:spPr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Завдання 2 .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Заповніть таблицю складів: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</a:rPr>
              <a:t>У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872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С</a:t>
            </a:r>
            <a:endParaRPr lang="ru-RU" sz="4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14310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П</a:t>
            </a:r>
            <a:endParaRPr lang="ru-RU" sz="48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42872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су</a:t>
            </a:r>
            <a:endParaRPr lang="ru-RU" sz="3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85748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Д</a:t>
            </a:r>
            <a:endParaRPr lang="ru-RU" sz="48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7186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Л</a:t>
            </a:r>
            <a:endParaRPr lang="ru-RU" sz="4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28624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Р</a:t>
            </a:r>
            <a:endParaRPr lang="ru-RU" sz="48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00062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Б</a:t>
            </a:r>
            <a:endParaRPr lang="ru-RU" sz="48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71500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Т</a:t>
            </a:r>
            <a:endParaRPr lang="ru-RU" sz="48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14310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85748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57186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28624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00062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1434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i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71500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71434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C000"/>
                </a:solidFill>
              </a:rPr>
              <a:t>Ю</a:t>
            </a:r>
            <a:endParaRPr lang="ru-RU" sz="4800" b="1" dirty="0">
              <a:solidFill>
                <a:srgbClr val="FFC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42872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14310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85748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57186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лю</a:t>
            </a:r>
            <a:endParaRPr lang="ru-RU" sz="32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28624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00062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71500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тю</a:t>
            </a:r>
            <a:endParaRPr lang="ru-RU" sz="32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642938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В</a:t>
            </a:r>
            <a:endParaRPr lang="ru-RU" sz="48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714376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Н</a:t>
            </a:r>
            <a:endParaRPr lang="ru-RU" sz="48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642938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714376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714376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i="1" dirty="0" smtClean="0"/>
              <a:t>юн</a:t>
            </a:r>
            <a:endParaRPr lang="ru-RU" sz="3200" i="1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642938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атестация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785950"/>
          </a:xfrm>
        </p:spPr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Завдання 2 .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Заповніть таблицю складів: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</a:rPr>
              <a:t>У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872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С</a:t>
            </a:r>
            <a:endParaRPr lang="ru-RU" sz="4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14310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П</a:t>
            </a:r>
            <a:endParaRPr lang="ru-RU" sz="48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42872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су</a:t>
            </a:r>
            <a:endParaRPr lang="ru-RU" sz="3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85748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Д</a:t>
            </a:r>
            <a:endParaRPr lang="ru-RU" sz="48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7186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Л</a:t>
            </a:r>
            <a:endParaRPr lang="ru-RU" sz="4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28624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Р</a:t>
            </a:r>
            <a:endParaRPr lang="ru-RU" sz="48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00062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Б</a:t>
            </a:r>
            <a:endParaRPr lang="ru-RU" sz="48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71500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Т</a:t>
            </a:r>
            <a:endParaRPr lang="ru-RU" sz="48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14310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85748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57186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28624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ру</a:t>
            </a:r>
            <a:endParaRPr lang="ru-RU" sz="3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00062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1434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i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71500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71434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C000"/>
                </a:solidFill>
              </a:rPr>
              <a:t>Ю</a:t>
            </a:r>
            <a:endParaRPr lang="ru-RU" sz="4800" b="1" dirty="0">
              <a:solidFill>
                <a:srgbClr val="FFC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42872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14310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85748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57186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лю</a:t>
            </a:r>
            <a:endParaRPr lang="ru-RU" sz="32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28624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00062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71500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тю</a:t>
            </a:r>
            <a:endParaRPr lang="ru-RU" sz="32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642938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В</a:t>
            </a:r>
            <a:endParaRPr lang="ru-RU" sz="48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714376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Н</a:t>
            </a:r>
            <a:endParaRPr lang="ru-RU" sz="48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642938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714376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714376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i="1" dirty="0" smtClean="0"/>
              <a:t>юн</a:t>
            </a:r>
            <a:endParaRPr lang="ru-RU" sz="3200" i="1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642938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атестация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785950"/>
          </a:xfrm>
        </p:spPr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Завдання 2 .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Заповніть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таблицю складів: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</a:rPr>
              <a:t>У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872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С</a:t>
            </a:r>
            <a:endParaRPr lang="ru-RU" sz="4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14310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П</a:t>
            </a:r>
            <a:endParaRPr lang="ru-RU" sz="48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42872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су</a:t>
            </a:r>
            <a:endParaRPr lang="ru-RU" sz="3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85748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Д</a:t>
            </a:r>
            <a:endParaRPr lang="ru-RU" sz="48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7186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Л</a:t>
            </a:r>
            <a:endParaRPr lang="ru-RU" sz="4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28624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Р</a:t>
            </a:r>
            <a:endParaRPr lang="ru-RU" sz="48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00062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Б</a:t>
            </a:r>
            <a:endParaRPr lang="ru-RU" sz="48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71500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Т</a:t>
            </a:r>
            <a:endParaRPr lang="ru-RU" sz="48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14310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85748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57186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28624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ру</a:t>
            </a:r>
            <a:endParaRPr lang="ru-RU" sz="3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00062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1434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i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71500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71434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C000"/>
                </a:solidFill>
              </a:rPr>
              <a:t>Ю</a:t>
            </a:r>
            <a:endParaRPr lang="ru-RU" sz="4800" b="1" dirty="0">
              <a:solidFill>
                <a:srgbClr val="FFC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42872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14310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85748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57186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лю</a:t>
            </a:r>
            <a:endParaRPr lang="ru-RU" sz="32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28624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00062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71500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тю</a:t>
            </a:r>
            <a:endParaRPr lang="ru-RU" sz="32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642938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В</a:t>
            </a:r>
            <a:endParaRPr lang="ru-RU" sz="48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714376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Н</a:t>
            </a:r>
            <a:endParaRPr lang="ru-RU" sz="48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642938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ву</a:t>
            </a:r>
            <a:endParaRPr lang="ru-RU" sz="3200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714376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714376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i="1" dirty="0" smtClean="0"/>
              <a:t>юн</a:t>
            </a:r>
            <a:endParaRPr lang="ru-RU" sz="3200" i="1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642938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атестация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785950"/>
          </a:xfrm>
        </p:spPr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Завдання 2 .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Заповніть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таблицю складів: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</a:rPr>
              <a:t>У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872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С</a:t>
            </a:r>
            <a:endParaRPr lang="ru-RU" sz="4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14310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П</a:t>
            </a:r>
            <a:endParaRPr lang="ru-RU" sz="48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42872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су</a:t>
            </a:r>
            <a:endParaRPr lang="ru-RU" sz="3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85748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Д</a:t>
            </a:r>
            <a:endParaRPr lang="ru-RU" sz="48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7186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Л</a:t>
            </a:r>
            <a:endParaRPr lang="ru-RU" sz="4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28624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Р</a:t>
            </a:r>
            <a:endParaRPr lang="ru-RU" sz="48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00062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Б</a:t>
            </a:r>
            <a:endParaRPr lang="ru-RU" sz="48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71500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Т</a:t>
            </a:r>
            <a:endParaRPr lang="ru-RU" sz="48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14310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пу</a:t>
            </a:r>
            <a:endParaRPr lang="ru-RU" sz="32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85748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57186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28624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ру</a:t>
            </a:r>
            <a:endParaRPr lang="ru-RU" sz="3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00062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1434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i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71500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71434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C000"/>
                </a:solidFill>
              </a:rPr>
              <a:t>Ю</a:t>
            </a:r>
            <a:endParaRPr lang="ru-RU" sz="4800" b="1" dirty="0">
              <a:solidFill>
                <a:srgbClr val="FFC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42872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14310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85748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57186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лю</a:t>
            </a:r>
            <a:endParaRPr lang="ru-RU" sz="32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28624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00062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71500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тю</a:t>
            </a:r>
            <a:endParaRPr lang="ru-RU" sz="32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642938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В</a:t>
            </a:r>
            <a:endParaRPr lang="ru-RU" sz="48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714376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Н</a:t>
            </a:r>
            <a:endParaRPr lang="ru-RU" sz="48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642938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ву</a:t>
            </a:r>
            <a:endParaRPr lang="ru-RU" sz="3200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714376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714376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i="1" dirty="0" smtClean="0"/>
              <a:t>юн</a:t>
            </a:r>
            <a:endParaRPr lang="ru-RU" sz="3200" i="1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642938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атестация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785950"/>
          </a:xfrm>
        </p:spPr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Завдання 2 .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Заповніть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таблицю складів: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</a:rPr>
              <a:t>У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872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С</a:t>
            </a:r>
            <a:endParaRPr lang="ru-RU" sz="4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14310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П</a:t>
            </a:r>
            <a:endParaRPr lang="ru-RU" sz="48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42872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су</a:t>
            </a:r>
            <a:endParaRPr lang="ru-RU" sz="3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85748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Д</a:t>
            </a:r>
            <a:endParaRPr lang="ru-RU" sz="48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7186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Л</a:t>
            </a:r>
            <a:endParaRPr lang="ru-RU" sz="4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28624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Р</a:t>
            </a:r>
            <a:endParaRPr lang="ru-RU" sz="48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00062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Б</a:t>
            </a:r>
            <a:endParaRPr lang="ru-RU" sz="48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71500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Т</a:t>
            </a:r>
            <a:endParaRPr lang="ru-RU" sz="48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14310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пу</a:t>
            </a:r>
            <a:endParaRPr lang="ru-RU" sz="32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85748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57186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28624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ру</a:t>
            </a:r>
            <a:endParaRPr lang="ru-RU" sz="3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00062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1434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i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71500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71434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C000"/>
                </a:solidFill>
              </a:rPr>
              <a:t>Ю</a:t>
            </a:r>
            <a:endParaRPr lang="ru-RU" sz="4800" b="1" dirty="0">
              <a:solidFill>
                <a:srgbClr val="FFC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42872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14310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85748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57186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лю</a:t>
            </a:r>
            <a:endParaRPr lang="ru-RU" sz="32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28624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00062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71500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тю</a:t>
            </a:r>
            <a:endParaRPr lang="ru-RU" sz="32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642938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В</a:t>
            </a:r>
            <a:endParaRPr lang="ru-RU" sz="48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714376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Н</a:t>
            </a:r>
            <a:endParaRPr lang="ru-RU" sz="48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642938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ву</a:t>
            </a:r>
            <a:endParaRPr lang="ru-RU" sz="3200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714376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i="1" dirty="0" err="1" smtClean="0"/>
              <a:t>ун</a:t>
            </a:r>
            <a:endParaRPr lang="ru-RU" sz="3200" i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714376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i="1" dirty="0" smtClean="0"/>
              <a:t>юн</a:t>
            </a:r>
            <a:endParaRPr lang="ru-RU" sz="3200" i="1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642938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Елена\Desktop\атестация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11750"/>
          </a:xfrm>
        </p:spPr>
        <p:txBody>
          <a:bodyPr>
            <a:normAutofit/>
          </a:bodyPr>
          <a:lstStyle/>
          <a:p>
            <a:r>
              <a:rPr lang="uk-UA" sz="6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Перевір себе</a:t>
            </a:r>
            <a:endParaRPr lang="ru-RU" sz="6600" dirty="0"/>
          </a:p>
        </p:txBody>
      </p:sp>
      <p:pic>
        <p:nvPicPr>
          <p:cNvPr id="4" name="Picture 3" descr="C:\Users\Елена\Desktop\атестация\урок\pngwing.com (6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500166" y="3000372"/>
            <a:ext cx="2357422" cy="35972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атестация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785950"/>
          </a:xfrm>
        </p:spPr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Завдання 2 .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</a:rPr>
              <a:t>У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872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С</a:t>
            </a:r>
            <a:endParaRPr lang="ru-RU" sz="4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14310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П</a:t>
            </a:r>
            <a:endParaRPr lang="ru-RU" sz="48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42872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су</a:t>
            </a:r>
            <a:endParaRPr lang="ru-RU" sz="3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85748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Д</a:t>
            </a:r>
            <a:endParaRPr lang="ru-RU" sz="48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7186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Л</a:t>
            </a:r>
            <a:endParaRPr lang="ru-RU" sz="4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28624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Р</a:t>
            </a:r>
            <a:endParaRPr lang="ru-RU" sz="48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00062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Б</a:t>
            </a:r>
            <a:endParaRPr lang="ru-RU" sz="48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71500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Т</a:t>
            </a:r>
            <a:endParaRPr lang="ru-RU" sz="48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14310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пу</a:t>
            </a:r>
            <a:endParaRPr lang="ru-RU" sz="32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85748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ду</a:t>
            </a:r>
            <a:endParaRPr lang="ru-RU" sz="3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57186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лу</a:t>
            </a:r>
            <a:endParaRPr lang="ru-RU" sz="3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28624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ру</a:t>
            </a:r>
            <a:endParaRPr lang="ru-RU" sz="3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00062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бу</a:t>
            </a:r>
            <a:endParaRPr lang="ru-RU" sz="3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71434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i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71500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ту</a:t>
            </a:r>
            <a:endParaRPr lang="ru-RU" sz="32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71434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C000"/>
                </a:solidFill>
              </a:rPr>
              <a:t>Ю</a:t>
            </a:r>
            <a:endParaRPr lang="ru-RU" sz="4800" b="1" dirty="0">
              <a:solidFill>
                <a:srgbClr val="FFC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42872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сю</a:t>
            </a:r>
            <a:endParaRPr lang="ru-RU" sz="32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14310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пю</a:t>
            </a:r>
            <a:endParaRPr lang="ru-RU" sz="32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85748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дю</a:t>
            </a:r>
            <a:endParaRPr lang="ru-RU" sz="32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357186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лю</a:t>
            </a:r>
            <a:endParaRPr lang="ru-RU" sz="32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28624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рю</a:t>
            </a:r>
            <a:endParaRPr lang="ru-RU" sz="32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500062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бю</a:t>
            </a:r>
            <a:endParaRPr lang="ru-RU" sz="32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571500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тю</a:t>
            </a:r>
            <a:endParaRPr lang="ru-RU" sz="32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642938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В</a:t>
            </a:r>
            <a:endParaRPr lang="ru-RU" sz="48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714376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Н</a:t>
            </a:r>
            <a:endParaRPr lang="ru-RU" sz="48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642938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ву</a:t>
            </a:r>
            <a:endParaRPr lang="ru-RU" sz="3200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714376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i="1" dirty="0" err="1" smtClean="0"/>
              <a:t>ун</a:t>
            </a:r>
            <a:endParaRPr lang="ru-RU" sz="3200" i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714376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i="1" dirty="0" smtClean="0"/>
              <a:t>юн</a:t>
            </a:r>
            <a:endParaRPr lang="ru-RU" sz="3200" i="1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642938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i="1" dirty="0" err="1" smtClean="0"/>
              <a:t>вю</a:t>
            </a:r>
            <a:endParaRPr lang="ru-RU" sz="3200" i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атестация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42918"/>
            <a:ext cx="9001156" cy="2286016"/>
          </a:xfrm>
        </p:spPr>
        <p:txBody>
          <a:bodyPr>
            <a:normAutofit fontScale="90000"/>
          </a:bodyPr>
          <a:lstStyle/>
          <a:p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букв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знайдіть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обведіть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слова 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643182"/>
            <a:ext cx="8429684" cy="2995618"/>
          </a:xfrm>
        </p:spPr>
        <p:txBody>
          <a:bodyPr>
            <a:normAutofit/>
          </a:bodyPr>
          <a:lstStyle/>
          <a:p>
            <a:r>
              <a:rPr lang="uk-UA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Плаекювгуртеапюлшключ</a:t>
            </a:r>
            <a:endParaRPr lang="uk-UA" sz="4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чакузгуелонплюсвирзубрцу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Елена\Desktop\атестация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285860"/>
            <a:ext cx="8472518" cy="1571636"/>
          </a:xfrm>
        </p:spPr>
        <p:txBody>
          <a:bodyPr>
            <a:normAutofit fontScale="90000"/>
          </a:bodyPr>
          <a:lstStyle/>
          <a:p>
            <a:r>
              <a:rPr lang="ru-RU" sz="49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4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а)Зашифруйте </a:t>
            </a:r>
            <a:r>
              <a:rPr lang="ru-RU" dirty="0" smtClean="0"/>
              <a:t>слова буквами </a:t>
            </a:r>
            <a:br>
              <a:rPr lang="ru-RU" dirty="0" smtClean="0"/>
            </a:br>
            <a:r>
              <a:rPr lang="ru-RU" dirty="0" smtClean="0"/>
              <a:t>У </a:t>
            </a:r>
            <a:r>
              <a:rPr lang="ru-RU" dirty="0" err="1" smtClean="0"/>
              <a:t>або</a:t>
            </a:r>
            <a:r>
              <a:rPr lang="ru-RU" dirty="0" smtClean="0"/>
              <a:t> Ю, </a:t>
            </a:r>
            <a:r>
              <a:rPr lang="ru-RU" dirty="0" err="1" smtClean="0"/>
              <a:t>познач</a:t>
            </a:r>
            <a:r>
              <a:rPr lang="ru-RU" dirty="0" smtClean="0"/>
              <a:t> цифрою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букви</a:t>
            </a:r>
            <a:r>
              <a:rPr lang="ru-RU" dirty="0" smtClean="0"/>
              <a:t> в </a:t>
            </a:r>
            <a:r>
              <a:rPr lang="ru-RU" dirty="0" err="1" smtClean="0"/>
              <a:t>слові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Users\Елена\Desktop\атестация\200964_16186730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357430"/>
            <a:ext cx="164307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Елена\Desktop\атестация\unnamed (1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4357694"/>
            <a:ext cx="200026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Елена\Desktop\атестация\cartoon-donkey-vector-1630699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2643182"/>
            <a:ext cx="207170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3929066"/>
            <a:ext cx="164307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42910" y="0"/>
            <a:ext cx="850109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Елена\Desktop\атестация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>
            <a:normAutofit/>
          </a:bodyPr>
          <a:lstStyle/>
          <a:p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Свійськ</a:t>
            </a: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тварини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Users\Елена\Desktop\атестация\200964_16186730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357430"/>
            <a:ext cx="164307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Елена\Desktop\атестация\unnamed (1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4357694"/>
            <a:ext cx="200026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Елена\Desktop\атестация\cartoon-donkey-vector-1630699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2285992"/>
            <a:ext cx="207170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3929066"/>
            <a:ext cx="164307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Елена\Desktop\атестация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4626"/>
          </a:xfrm>
        </p:spPr>
        <p:txBody>
          <a:bodyPr>
            <a:normAutofit/>
          </a:bodyPr>
          <a:lstStyle/>
          <a:p>
            <a:r>
              <a:rPr lang="uk-UA" sz="6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Перевір себе</a:t>
            </a:r>
            <a:endParaRPr lang="ru-RU" sz="6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Елена\Desktop\атестация\урок\pngwing.com (6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000372"/>
            <a:ext cx="2500362" cy="35972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Елена\Desktop\атестация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214686"/>
            <a:ext cx="7472386" cy="135732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– 2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          У – 2,         Ю - 5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5" descr="C:\Users\Елена\Desktop\атестация\200964_1618673008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857232"/>
            <a:ext cx="207170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Елена\Desktop\атестация\unnamed (1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928670"/>
            <a:ext cx="228601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Елена\Desktop\атестация\cartoon-donkey-vector-1630699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928670"/>
            <a:ext cx="207170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4357694"/>
            <a:ext cx="164307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Елена\Desktop\атестация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Самостійно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б)Зашифруйте </a:t>
            </a:r>
            <a:r>
              <a:rPr lang="ru-RU" dirty="0" smtClean="0"/>
              <a:t>слова буквами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 </a:t>
            </a:r>
            <a:r>
              <a:rPr lang="ru-RU" dirty="0" err="1" smtClean="0"/>
              <a:t>або</a:t>
            </a:r>
            <a:r>
              <a:rPr lang="ru-RU" dirty="0" smtClean="0"/>
              <a:t> Ю, </a:t>
            </a:r>
            <a:r>
              <a:rPr lang="ru-RU" dirty="0" err="1" smtClean="0"/>
              <a:t>познач</a:t>
            </a:r>
            <a:r>
              <a:rPr lang="ru-RU" dirty="0" smtClean="0"/>
              <a:t> цифрою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букви</a:t>
            </a:r>
            <a:r>
              <a:rPr lang="ru-RU" dirty="0" smtClean="0"/>
              <a:t> в </a:t>
            </a:r>
            <a:r>
              <a:rPr lang="ru-RU" dirty="0" err="1" smtClean="0"/>
              <a:t>слові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C:\Users\Елена\Desktop\атестация\unnamed (2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714620"/>
            <a:ext cx="271464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Елена\Desktop\атестация\55360472-cute-badger-cartoo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643446"/>
            <a:ext cx="249296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Елена\Desktop\атестация\292b4ea1968a158b1372e4e799a0d8d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928934"/>
            <a:ext cx="200345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Елена\Desktop\атестация\599-5995145_0-10c8d1-31d9b0b6-orig-cartoon-butterfly-butterfly-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3786190"/>
            <a:ext cx="185738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Елена\Desktop\атестация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Дикі тварини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Елена\Desktop\атестация\unnamed (2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643182"/>
            <a:ext cx="271464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Елена\Desktop\атестация\55360472-cute-badger-cartoo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643446"/>
            <a:ext cx="249296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Елена\Desktop\атестация\292b4ea1968a158b1372e4e799a0d8d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2643182"/>
            <a:ext cx="200345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Елена\Desktop\атестация\599-5995145_0-10c8d1-31d9b0b6-orig-cartoon-butterfly-butterfly-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3786190"/>
            <a:ext cx="185738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Елена\Desktop\атестация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4626"/>
          </a:xfrm>
        </p:spPr>
        <p:txBody>
          <a:bodyPr>
            <a:normAutofit/>
          </a:bodyPr>
          <a:lstStyle/>
          <a:p>
            <a:r>
              <a:rPr lang="uk-UA" sz="6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Перевір себе</a:t>
            </a:r>
            <a:endParaRPr lang="ru-RU" sz="6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C:\Users\Елена\Desktop\атестация\урок\pngwing.com (7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142976" y="3286124"/>
            <a:ext cx="2500330" cy="27571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Елена\Desktop\атестация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8934"/>
            <a:ext cx="8229600" cy="928694"/>
          </a:xfrm>
        </p:spPr>
        <p:txBody>
          <a:bodyPr/>
          <a:lstStyle/>
          <a:p>
            <a:r>
              <a:rPr lang="uk-UA" dirty="0" smtClean="0"/>
              <a:t>У – 2,          </a:t>
            </a:r>
            <a:r>
              <a:rPr lang="uk-UA" dirty="0" err="1" smtClean="0"/>
              <a:t>У</a:t>
            </a:r>
            <a:r>
              <a:rPr lang="uk-UA" dirty="0" smtClean="0"/>
              <a:t> – 5,          </a:t>
            </a:r>
            <a:r>
              <a:rPr lang="uk-UA" dirty="0" err="1" smtClean="0"/>
              <a:t>У</a:t>
            </a:r>
            <a:r>
              <a:rPr lang="uk-UA" dirty="0" smtClean="0"/>
              <a:t> - 2</a:t>
            </a:r>
            <a:endParaRPr lang="ru-RU" dirty="0"/>
          </a:p>
        </p:txBody>
      </p:sp>
      <p:pic>
        <p:nvPicPr>
          <p:cNvPr id="4" name="Рисунок 3" descr="C:\Users\Елена\Desktop\атестация\unnamed (2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928670"/>
            <a:ext cx="271464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Елена\Desktop\атестация\55360472-cute-badger-cartoo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1285860"/>
            <a:ext cx="257176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Елена\Desktop\атестация\292b4ea1968a158b1372e4e799a0d8d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1142984"/>
            <a:ext cx="200345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Елена\Desktop\атестация\599-5995145_0-10c8d1-31d9b0b6-orig-cartoon-butterfly-butterfly-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3929066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Елена\Desktop\атестация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29666" cy="6429396"/>
          </a:xfrm>
        </p:spPr>
        <p:txBody>
          <a:bodyPr>
            <a:normAutofit/>
          </a:bodyPr>
          <a:lstStyle/>
          <a:p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4.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ставте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букви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Ю в слова,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з'єднайте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першого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стовпчика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другим так,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вийшли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словосполучення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Ч__дова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їж__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Гот__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вати                   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б__блик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Кр__г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лий                      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х__стка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Елена\Desktop\атестация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3188"/>
          </a:xfrm>
        </p:spPr>
        <p:txBody>
          <a:bodyPr>
            <a:normAutofit/>
          </a:bodyPr>
          <a:lstStyle/>
          <a:p>
            <a:r>
              <a:rPr lang="uk-UA" sz="6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Перевір себе</a:t>
            </a:r>
            <a:endParaRPr lang="ru-RU" sz="6600" dirty="0"/>
          </a:p>
        </p:txBody>
      </p:sp>
      <p:pic>
        <p:nvPicPr>
          <p:cNvPr id="6146" name="Picture 2" descr="C:\Users\Елена\Desktop\атестация\урок\pngwing.com (4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143248"/>
            <a:ext cx="2428892" cy="335586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Елена\Desktop\атестация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11750"/>
          </a:xfrm>
        </p:spPr>
        <p:txBody>
          <a:bodyPr>
            <a:normAutofit/>
          </a:bodyPr>
          <a:lstStyle/>
          <a:p>
            <a:r>
              <a:rPr lang="uk-UA" sz="6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Перевір себе</a:t>
            </a:r>
            <a:endParaRPr lang="ru-RU" sz="6600" dirty="0"/>
          </a:p>
        </p:txBody>
      </p:sp>
      <p:pic>
        <p:nvPicPr>
          <p:cNvPr id="4" name="Picture 8" descr="C:\Users\Елена\Desktop\атестация\урок\pngwing.com (7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357290" y="3286124"/>
            <a:ext cx="2214578" cy="27571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Елена\Desktop\атестация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3188"/>
          </a:xfrm>
        </p:spPr>
        <p:txBody>
          <a:bodyPr>
            <a:normAutofit/>
          </a:bodyPr>
          <a:lstStyle/>
          <a:p>
            <a:r>
              <a:rPr lang="uk-UA" dirty="0" smtClean="0"/>
              <a:t>Чудова                        їжу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</a:t>
            </a:r>
            <a:r>
              <a:rPr lang="uk-UA" dirty="0" smtClean="0"/>
              <a:t>Готувати                       бублик</a:t>
            </a:r>
            <a:r>
              <a:rPr lang="ru-RU" dirty="0" smtClean="0"/>
              <a:t> </a:t>
            </a:r>
            <a:r>
              <a:rPr lang="uk-UA" dirty="0" smtClean="0"/>
              <a:t>Круглий                         хустка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 rot="1472937">
            <a:off x="3431542" y="2779063"/>
            <a:ext cx="290395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20523108">
            <a:off x="3837751" y="2326468"/>
            <a:ext cx="262605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20757307">
            <a:off x="3327799" y="3014006"/>
            <a:ext cx="2903956" cy="2675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Елена\Desktop\атестация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00834"/>
          </a:xfrm>
        </p:spPr>
        <p:txBody>
          <a:bodyPr>
            <a:normAutofit/>
          </a:bodyPr>
          <a:lstStyle/>
          <a:p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5.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Вставте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букви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Ю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речення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Л__ба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г__ляла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сад__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Г__си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плавали  в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ставк__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К__ри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клю__ть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зерна. 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Земл__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красить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а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л__дин__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Елена\Desktop\атестация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3188"/>
          </a:xfrm>
        </p:spPr>
        <p:txBody>
          <a:bodyPr>
            <a:normAutofit/>
          </a:bodyPr>
          <a:lstStyle/>
          <a:p>
            <a:r>
              <a:rPr lang="uk-UA" sz="6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Перевір себе</a:t>
            </a:r>
            <a:endParaRPr lang="ru-RU" sz="6600" dirty="0"/>
          </a:p>
        </p:txBody>
      </p:sp>
      <p:pic>
        <p:nvPicPr>
          <p:cNvPr id="4" name="Picture 2" descr="C:\Users\Елена\Desktop\атестация\урок\pngwing.com (4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143504" y="3143248"/>
            <a:ext cx="2571768" cy="335586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Елена\Desktop\атестация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    г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ляла   в   сад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Г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   плавали  в  ставк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клю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зерна. 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Земл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красить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Елена\Desktop\атестация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4286280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Гра </a:t>
            </a:r>
            <a:br>
              <a:rPr lang="uk-UA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опоможіть </a:t>
            </a:r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хмаринкам  </a:t>
            </a:r>
            <a:br>
              <a:rPr lang="uk-UA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і сонечку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атестация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500438"/>
            <a:ext cx="2232018" cy="1407618"/>
          </a:xfrm>
          <a:prstGeom prst="rect">
            <a:avLst/>
          </a:prstGeom>
          <a:noFill/>
        </p:spPr>
      </p:pic>
      <p:pic>
        <p:nvPicPr>
          <p:cNvPr id="3" name="Picture 2" descr="C:\Users\Елена\Desktop\атестация\урок\pngwing.com 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03785">
            <a:off x="5492760" y="0"/>
            <a:ext cx="3651240" cy="3651240"/>
          </a:xfrm>
          <a:prstGeom prst="rect">
            <a:avLst/>
          </a:prstGeom>
          <a:noFill/>
        </p:spPr>
      </p:pic>
      <p:pic>
        <p:nvPicPr>
          <p:cNvPr id="8194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857232"/>
            <a:ext cx="2232018" cy="1407618"/>
          </a:xfrm>
          <a:prstGeom prst="rect">
            <a:avLst/>
          </a:prstGeom>
          <a:noFill/>
        </p:spPr>
      </p:pic>
      <p:pic>
        <p:nvPicPr>
          <p:cNvPr id="5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00306"/>
            <a:ext cx="2232018" cy="1407618"/>
          </a:xfrm>
          <a:prstGeom prst="rect">
            <a:avLst/>
          </a:prstGeom>
          <a:noFill/>
        </p:spPr>
      </p:pic>
      <p:pic>
        <p:nvPicPr>
          <p:cNvPr id="7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071678"/>
            <a:ext cx="2232018" cy="1407618"/>
          </a:xfrm>
          <a:prstGeom prst="rect">
            <a:avLst/>
          </a:prstGeom>
          <a:noFill/>
        </p:spPr>
      </p:pic>
      <p:pic>
        <p:nvPicPr>
          <p:cNvPr id="8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71480"/>
            <a:ext cx="2232018" cy="140761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643042" y="2500306"/>
            <a:ext cx="2357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5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28794" y="3857628"/>
            <a:ext cx="1376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А-</a:t>
            </a:r>
            <a:endParaRPr lang="ru-RU" sz="4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14480" y="5072074"/>
            <a:ext cx="2154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2786058"/>
            <a:ext cx="21431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/>
              <a:t>Цукер</a:t>
            </a:r>
            <a:r>
              <a:rPr lang="ru-RU" sz="4800" b="1" dirty="0" smtClean="0"/>
              <a:t>-</a:t>
            </a:r>
            <a:endParaRPr lang="ru-RU" sz="4800" dirty="0"/>
          </a:p>
        </p:txBody>
      </p:sp>
      <p:pic>
        <p:nvPicPr>
          <p:cNvPr id="15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0"/>
            <a:ext cx="2232018" cy="1407618"/>
          </a:xfrm>
          <a:prstGeom prst="rect">
            <a:avLst/>
          </a:prstGeom>
          <a:noFill/>
        </p:spPr>
      </p:pic>
      <p:pic>
        <p:nvPicPr>
          <p:cNvPr id="16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000240"/>
            <a:ext cx="2232018" cy="1407618"/>
          </a:xfrm>
          <a:prstGeom prst="rect">
            <a:avLst/>
          </a:prstGeom>
          <a:noFill/>
        </p:spPr>
      </p:pic>
      <p:pic>
        <p:nvPicPr>
          <p:cNvPr id="17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1982" y="1142984"/>
            <a:ext cx="2232018" cy="1407618"/>
          </a:xfrm>
          <a:prstGeom prst="rect">
            <a:avLst/>
          </a:prstGeom>
          <a:noFill/>
        </p:spPr>
      </p:pic>
      <p:pic>
        <p:nvPicPr>
          <p:cNvPr id="18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0"/>
            <a:ext cx="2232018" cy="1407618"/>
          </a:xfrm>
          <a:prstGeom prst="rect">
            <a:avLst/>
          </a:prstGeom>
          <a:noFill/>
        </p:spPr>
      </p:pic>
      <p:pic>
        <p:nvPicPr>
          <p:cNvPr id="19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14290"/>
            <a:ext cx="2232018" cy="1407618"/>
          </a:xfrm>
          <a:prstGeom prst="rect">
            <a:avLst/>
          </a:prstGeom>
          <a:noFill/>
        </p:spPr>
      </p:pic>
      <p:pic>
        <p:nvPicPr>
          <p:cNvPr id="20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857364"/>
            <a:ext cx="2232018" cy="1407618"/>
          </a:xfrm>
          <a:prstGeom prst="rect">
            <a:avLst/>
          </a:prstGeom>
          <a:noFill/>
        </p:spPr>
      </p:pic>
      <p:pic>
        <p:nvPicPr>
          <p:cNvPr id="21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928934"/>
            <a:ext cx="2232018" cy="1407618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7715272" y="357166"/>
            <a:ext cx="9286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/>
              <a:t>ка</a:t>
            </a:r>
            <a:endParaRPr lang="ru-RU" sz="48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786446" y="285728"/>
            <a:ext cx="1785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/>
              <a:t>ґрус</a:t>
            </a:r>
            <a:endParaRPr lang="ru-RU" sz="48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786182" y="3244334"/>
            <a:ext cx="18359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/>
              <a:t>Яблу</a:t>
            </a:r>
            <a:r>
              <a:rPr lang="uk-UA" sz="4800" b="1" dirty="0" smtClean="0"/>
              <a:t>-</a:t>
            </a:r>
            <a:endParaRPr lang="ru-RU" sz="48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000760" y="2357430"/>
            <a:ext cx="857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ко</a:t>
            </a:r>
            <a:endParaRPr lang="ru-RU" sz="48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714612" y="2214554"/>
            <a:ext cx="1285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/>
              <a:t>Ґуд</a:t>
            </a:r>
            <a:r>
              <a:rPr lang="uk-UA" sz="4800" b="1" dirty="0" smtClean="0"/>
              <a:t>-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143768" y="1428736"/>
            <a:ext cx="1785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/>
              <a:t>зик</a:t>
            </a:r>
            <a:endParaRPr lang="ru-RU" sz="48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357554" y="500042"/>
            <a:ext cx="17145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/>
              <a:t>Опу</a:t>
            </a:r>
            <a:r>
              <a:rPr lang="uk-UA" sz="4800" b="1" dirty="0" smtClean="0"/>
              <a:t>-</a:t>
            </a:r>
            <a:endParaRPr lang="ru-RU" sz="48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500694" y="1071547"/>
            <a:ext cx="1500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дало</a:t>
            </a:r>
            <a:endParaRPr lang="ru-RU" sz="48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71472" y="928670"/>
            <a:ext cx="22860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/>
              <a:t>Акварі</a:t>
            </a:r>
            <a:r>
              <a:rPr lang="ru-RU" sz="4800" b="1" dirty="0" smtClean="0"/>
              <a:t>-</a:t>
            </a:r>
            <a:endParaRPr lang="ru-RU" sz="48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500958" y="2428868"/>
            <a:ext cx="11525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ум</a:t>
            </a:r>
            <a:endParaRPr lang="ru-RU" sz="4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атестация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500438"/>
            <a:ext cx="2232018" cy="1407618"/>
          </a:xfrm>
          <a:prstGeom prst="rect">
            <a:avLst/>
          </a:prstGeom>
          <a:noFill/>
        </p:spPr>
      </p:pic>
      <p:pic>
        <p:nvPicPr>
          <p:cNvPr id="3" name="Picture 2" descr="C:\Users\Елена\Desktop\атестация\урок\pngwing.com 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03785">
            <a:off x="5492760" y="0"/>
            <a:ext cx="3651240" cy="3651240"/>
          </a:xfrm>
          <a:prstGeom prst="rect">
            <a:avLst/>
          </a:prstGeom>
          <a:noFill/>
        </p:spPr>
      </p:pic>
      <p:pic>
        <p:nvPicPr>
          <p:cNvPr id="8194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857232"/>
            <a:ext cx="2232018" cy="1407618"/>
          </a:xfrm>
          <a:prstGeom prst="rect">
            <a:avLst/>
          </a:prstGeom>
          <a:noFill/>
        </p:spPr>
      </p:pic>
      <p:pic>
        <p:nvPicPr>
          <p:cNvPr id="5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00306"/>
            <a:ext cx="2232018" cy="1407618"/>
          </a:xfrm>
          <a:prstGeom prst="rect">
            <a:avLst/>
          </a:prstGeom>
          <a:noFill/>
        </p:spPr>
      </p:pic>
      <p:pic>
        <p:nvPicPr>
          <p:cNvPr id="7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071678"/>
            <a:ext cx="2232018" cy="1407618"/>
          </a:xfrm>
          <a:prstGeom prst="rect">
            <a:avLst/>
          </a:prstGeom>
          <a:noFill/>
        </p:spPr>
      </p:pic>
      <p:pic>
        <p:nvPicPr>
          <p:cNvPr id="8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71480"/>
            <a:ext cx="2232018" cy="140761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643042" y="2500306"/>
            <a:ext cx="2357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5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28794" y="3857628"/>
            <a:ext cx="2571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>
                <a:solidFill>
                  <a:srgbClr val="FF0000"/>
                </a:solidFill>
              </a:rPr>
              <a:t>Аґрус</a:t>
            </a:r>
            <a:endParaRPr lang="ru-RU" sz="4800" dirty="0" smtClean="0">
              <a:solidFill>
                <a:srgbClr val="FF0000"/>
              </a:solidFill>
            </a:endParaRPr>
          </a:p>
          <a:p>
            <a:endParaRPr lang="ru-RU" sz="4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14480" y="5072074"/>
            <a:ext cx="2154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2786058"/>
            <a:ext cx="21431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/>
              <a:t>Цукер</a:t>
            </a:r>
            <a:r>
              <a:rPr lang="ru-RU" sz="4800" b="1" dirty="0" smtClean="0"/>
              <a:t>-</a:t>
            </a:r>
            <a:endParaRPr lang="ru-RU" sz="4800" dirty="0"/>
          </a:p>
        </p:txBody>
      </p:sp>
      <p:pic>
        <p:nvPicPr>
          <p:cNvPr id="16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000240"/>
            <a:ext cx="2232018" cy="1407618"/>
          </a:xfrm>
          <a:prstGeom prst="rect">
            <a:avLst/>
          </a:prstGeom>
          <a:noFill/>
        </p:spPr>
      </p:pic>
      <p:pic>
        <p:nvPicPr>
          <p:cNvPr id="17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1982" y="1142984"/>
            <a:ext cx="2232018" cy="1407618"/>
          </a:xfrm>
          <a:prstGeom prst="rect">
            <a:avLst/>
          </a:prstGeom>
          <a:noFill/>
        </p:spPr>
      </p:pic>
      <p:pic>
        <p:nvPicPr>
          <p:cNvPr id="18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0"/>
            <a:ext cx="2232018" cy="1407618"/>
          </a:xfrm>
          <a:prstGeom prst="rect">
            <a:avLst/>
          </a:prstGeom>
          <a:noFill/>
        </p:spPr>
      </p:pic>
      <p:pic>
        <p:nvPicPr>
          <p:cNvPr id="19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14290"/>
            <a:ext cx="2232018" cy="1407618"/>
          </a:xfrm>
          <a:prstGeom prst="rect">
            <a:avLst/>
          </a:prstGeom>
          <a:noFill/>
        </p:spPr>
      </p:pic>
      <p:pic>
        <p:nvPicPr>
          <p:cNvPr id="20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857364"/>
            <a:ext cx="2232018" cy="1407618"/>
          </a:xfrm>
          <a:prstGeom prst="rect">
            <a:avLst/>
          </a:prstGeom>
          <a:noFill/>
        </p:spPr>
      </p:pic>
      <p:pic>
        <p:nvPicPr>
          <p:cNvPr id="21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928934"/>
            <a:ext cx="2232018" cy="1407618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7715272" y="357166"/>
            <a:ext cx="9286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/>
              <a:t>ка</a:t>
            </a:r>
            <a:endParaRPr lang="ru-RU" sz="48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786182" y="3244334"/>
            <a:ext cx="18359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/>
              <a:t>Яблу</a:t>
            </a:r>
            <a:r>
              <a:rPr lang="uk-UA" sz="4800" b="1" dirty="0" smtClean="0"/>
              <a:t>-</a:t>
            </a:r>
            <a:endParaRPr lang="ru-RU" sz="48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000760" y="2357430"/>
            <a:ext cx="857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ко</a:t>
            </a:r>
            <a:endParaRPr lang="ru-RU" sz="48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714612" y="2214554"/>
            <a:ext cx="1285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/>
              <a:t>Ґуд</a:t>
            </a:r>
            <a:r>
              <a:rPr lang="uk-UA" sz="4800" b="1" dirty="0" smtClean="0"/>
              <a:t>-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143768" y="1428736"/>
            <a:ext cx="1785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/>
              <a:t>зик</a:t>
            </a:r>
            <a:endParaRPr lang="ru-RU" sz="48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286116" y="500042"/>
            <a:ext cx="22860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/>
              <a:t>Опу</a:t>
            </a:r>
            <a:r>
              <a:rPr lang="uk-UA" sz="4800" b="1" dirty="0" smtClean="0"/>
              <a:t>-</a:t>
            </a:r>
            <a:endParaRPr lang="ru-RU" sz="48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500694" y="1071547"/>
            <a:ext cx="1500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дало</a:t>
            </a:r>
            <a:endParaRPr lang="ru-RU" sz="48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71472" y="928670"/>
            <a:ext cx="22860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/>
              <a:t>Акварі</a:t>
            </a:r>
            <a:r>
              <a:rPr lang="ru-RU" sz="4800" b="1" dirty="0" smtClean="0"/>
              <a:t>-</a:t>
            </a:r>
            <a:endParaRPr lang="ru-RU" sz="48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500958" y="2428868"/>
            <a:ext cx="11525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ум</a:t>
            </a:r>
            <a:endParaRPr lang="ru-RU" sz="48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атестация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500438"/>
            <a:ext cx="2232018" cy="1407618"/>
          </a:xfrm>
          <a:prstGeom prst="rect">
            <a:avLst/>
          </a:prstGeom>
          <a:noFill/>
        </p:spPr>
      </p:pic>
      <p:pic>
        <p:nvPicPr>
          <p:cNvPr id="3" name="Picture 2" descr="C:\Users\Елена\Desktop\атестация\урок\pngwing.com 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03785">
            <a:off x="5492760" y="0"/>
            <a:ext cx="3651240" cy="3651240"/>
          </a:xfrm>
          <a:prstGeom prst="rect">
            <a:avLst/>
          </a:prstGeom>
          <a:noFill/>
        </p:spPr>
      </p:pic>
      <p:pic>
        <p:nvPicPr>
          <p:cNvPr id="8194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857232"/>
            <a:ext cx="2232018" cy="1407618"/>
          </a:xfrm>
          <a:prstGeom prst="rect">
            <a:avLst/>
          </a:prstGeom>
          <a:noFill/>
        </p:spPr>
      </p:pic>
      <p:pic>
        <p:nvPicPr>
          <p:cNvPr id="5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00306"/>
            <a:ext cx="2232018" cy="1407618"/>
          </a:xfrm>
          <a:prstGeom prst="rect">
            <a:avLst/>
          </a:prstGeom>
          <a:noFill/>
        </p:spPr>
      </p:pic>
      <p:pic>
        <p:nvPicPr>
          <p:cNvPr id="7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071678"/>
            <a:ext cx="2232018" cy="1407618"/>
          </a:xfrm>
          <a:prstGeom prst="rect">
            <a:avLst/>
          </a:prstGeom>
          <a:noFill/>
        </p:spPr>
      </p:pic>
      <p:pic>
        <p:nvPicPr>
          <p:cNvPr id="8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71480"/>
            <a:ext cx="2232018" cy="140761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643042" y="2500306"/>
            <a:ext cx="2357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5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28794" y="3857628"/>
            <a:ext cx="2571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>
                <a:solidFill>
                  <a:srgbClr val="FF0000"/>
                </a:solidFill>
              </a:rPr>
              <a:t>Аґрус</a:t>
            </a:r>
            <a:endParaRPr lang="ru-RU" sz="4800" dirty="0" smtClean="0">
              <a:solidFill>
                <a:srgbClr val="FF0000"/>
              </a:solidFill>
            </a:endParaRPr>
          </a:p>
          <a:p>
            <a:endParaRPr lang="ru-RU" sz="4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14480" y="5072074"/>
            <a:ext cx="2154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2786058"/>
            <a:ext cx="27146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>
                <a:solidFill>
                  <a:srgbClr val="FF0000"/>
                </a:solidFill>
              </a:rPr>
              <a:t>Цукерка</a:t>
            </a:r>
            <a:endParaRPr lang="ru-RU" sz="4800" dirty="0" smtClean="0">
              <a:solidFill>
                <a:srgbClr val="FF0000"/>
              </a:solidFill>
            </a:endParaRPr>
          </a:p>
          <a:p>
            <a:endParaRPr lang="ru-RU" sz="4800" dirty="0"/>
          </a:p>
        </p:txBody>
      </p:sp>
      <p:pic>
        <p:nvPicPr>
          <p:cNvPr id="16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000240"/>
            <a:ext cx="2232018" cy="1407618"/>
          </a:xfrm>
          <a:prstGeom prst="rect">
            <a:avLst/>
          </a:prstGeom>
          <a:noFill/>
        </p:spPr>
      </p:pic>
      <p:pic>
        <p:nvPicPr>
          <p:cNvPr id="17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1982" y="1142984"/>
            <a:ext cx="2232018" cy="1407618"/>
          </a:xfrm>
          <a:prstGeom prst="rect">
            <a:avLst/>
          </a:prstGeom>
          <a:noFill/>
        </p:spPr>
      </p:pic>
      <p:pic>
        <p:nvPicPr>
          <p:cNvPr id="19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42852"/>
            <a:ext cx="2232018" cy="1407618"/>
          </a:xfrm>
          <a:prstGeom prst="rect">
            <a:avLst/>
          </a:prstGeom>
          <a:noFill/>
        </p:spPr>
      </p:pic>
      <p:pic>
        <p:nvPicPr>
          <p:cNvPr id="20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857364"/>
            <a:ext cx="2232018" cy="1407618"/>
          </a:xfrm>
          <a:prstGeom prst="rect">
            <a:avLst/>
          </a:prstGeom>
          <a:noFill/>
        </p:spPr>
      </p:pic>
      <p:pic>
        <p:nvPicPr>
          <p:cNvPr id="21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928934"/>
            <a:ext cx="2232018" cy="140761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3786182" y="3244334"/>
            <a:ext cx="18359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/>
              <a:t>Яблу</a:t>
            </a:r>
            <a:r>
              <a:rPr lang="uk-UA" sz="4800" b="1" dirty="0" smtClean="0"/>
              <a:t>-</a:t>
            </a:r>
            <a:endParaRPr lang="ru-RU" sz="48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000760" y="2357430"/>
            <a:ext cx="857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ко</a:t>
            </a:r>
            <a:endParaRPr lang="ru-RU" sz="48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714612" y="2214554"/>
            <a:ext cx="1285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/>
              <a:t>Ґуд</a:t>
            </a:r>
            <a:r>
              <a:rPr lang="uk-UA" sz="4800" b="1" dirty="0" smtClean="0"/>
              <a:t>-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143768" y="1428736"/>
            <a:ext cx="1785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/>
              <a:t>зик</a:t>
            </a:r>
            <a:endParaRPr lang="ru-RU" sz="48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286116" y="500042"/>
            <a:ext cx="2071701" cy="857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/>
              <a:t>Опу</a:t>
            </a:r>
            <a:r>
              <a:rPr lang="uk-UA" sz="4800" b="1" dirty="0" smtClean="0"/>
              <a:t>-</a:t>
            </a:r>
            <a:endParaRPr lang="ru-RU" sz="48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500694" y="1071547"/>
            <a:ext cx="1500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дало</a:t>
            </a:r>
            <a:endParaRPr lang="ru-RU" sz="48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71472" y="928670"/>
            <a:ext cx="22860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/>
              <a:t>Акварі</a:t>
            </a:r>
            <a:r>
              <a:rPr lang="ru-RU" sz="4800" b="1" dirty="0" smtClean="0"/>
              <a:t>-</a:t>
            </a:r>
            <a:endParaRPr lang="ru-RU" sz="48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500958" y="2428868"/>
            <a:ext cx="11525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ум</a:t>
            </a:r>
            <a:endParaRPr lang="ru-RU" sz="48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атестация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500438"/>
            <a:ext cx="2232018" cy="1407618"/>
          </a:xfrm>
          <a:prstGeom prst="rect">
            <a:avLst/>
          </a:prstGeom>
          <a:noFill/>
        </p:spPr>
      </p:pic>
      <p:pic>
        <p:nvPicPr>
          <p:cNvPr id="3" name="Picture 2" descr="C:\Users\Елена\Desktop\атестация\урок\pngwing.com 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03785">
            <a:off x="5492760" y="0"/>
            <a:ext cx="3651240" cy="3651240"/>
          </a:xfrm>
          <a:prstGeom prst="rect">
            <a:avLst/>
          </a:prstGeom>
          <a:noFill/>
        </p:spPr>
      </p:pic>
      <p:pic>
        <p:nvPicPr>
          <p:cNvPr id="8194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857232"/>
            <a:ext cx="2232018" cy="1407618"/>
          </a:xfrm>
          <a:prstGeom prst="rect">
            <a:avLst/>
          </a:prstGeom>
          <a:noFill/>
        </p:spPr>
      </p:pic>
      <p:pic>
        <p:nvPicPr>
          <p:cNvPr id="5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00306"/>
            <a:ext cx="2232018" cy="1407618"/>
          </a:xfrm>
          <a:prstGeom prst="rect">
            <a:avLst/>
          </a:prstGeom>
          <a:noFill/>
        </p:spPr>
      </p:pic>
      <p:pic>
        <p:nvPicPr>
          <p:cNvPr id="7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071678"/>
            <a:ext cx="2232018" cy="1407618"/>
          </a:xfrm>
          <a:prstGeom prst="rect">
            <a:avLst/>
          </a:prstGeom>
          <a:noFill/>
        </p:spPr>
      </p:pic>
      <p:pic>
        <p:nvPicPr>
          <p:cNvPr id="8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71480"/>
            <a:ext cx="2232018" cy="140761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643042" y="2500306"/>
            <a:ext cx="2357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5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28794" y="3857628"/>
            <a:ext cx="2571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>
                <a:solidFill>
                  <a:srgbClr val="FF0000"/>
                </a:solidFill>
              </a:rPr>
              <a:t>Аґрус</a:t>
            </a:r>
            <a:endParaRPr lang="ru-RU" sz="4800" dirty="0" smtClean="0">
              <a:solidFill>
                <a:srgbClr val="FF0000"/>
              </a:solidFill>
            </a:endParaRPr>
          </a:p>
          <a:p>
            <a:endParaRPr lang="ru-RU" sz="4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14480" y="5072074"/>
            <a:ext cx="2154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2786058"/>
            <a:ext cx="27146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>
                <a:solidFill>
                  <a:srgbClr val="FF0000"/>
                </a:solidFill>
              </a:rPr>
              <a:t>Цукерка</a:t>
            </a:r>
            <a:endParaRPr lang="ru-RU" sz="4800" dirty="0" smtClean="0">
              <a:solidFill>
                <a:srgbClr val="FF0000"/>
              </a:solidFill>
            </a:endParaRPr>
          </a:p>
          <a:p>
            <a:endParaRPr lang="ru-RU" sz="4800" dirty="0"/>
          </a:p>
        </p:txBody>
      </p:sp>
      <p:pic>
        <p:nvPicPr>
          <p:cNvPr id="17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1982" y="1142984"/>
            <a:ext cx="2232018" cy="1407618"/>
          </a:xfrm>
          <a:prstGeom prst="rect">
            <a:avLst/>
          </a:prstGeom>
          <a:noFill/>
        </p:spPr>
      </p:pic>
      <p:pic>
        <p:nvPicPr>
          <p:cNvPr id="19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42852"/>
            <a:ext cx="2232018" cy="1407618"/>
          </a:xfrm>
          <a:prstGeom prst="rect">
            <a:avLst/>
          </a:prstGeom>
          <a:noFill/>
        </p:spPr>
      </p:pic>
      <p:pic>
        <p:nvPicPr>
          <p:cNvPr id="20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857364"/>
            <a:ext cx="2232018" cy="1407618"/>
          </a:xfrm>
          <a:prstGeom prst="rect">
            <a:avLst/>
          </a:prstGeom>
          <a:noFill/>
        </p:spPr>
      </p:pic>
      <p:pic>
        <p:nvPicPr>
          <p:cNvPr id="21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928934"/>
            <a:ext cx="2232018" cy="140761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3643306" y="3244334"/>
            <a:ext cx="27860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>
                <a:solidFill>
                  <a:srgbClr val="FF0000"/>
                </a:solidFill>
              </a:rPr>
              <a:t>Яблуко</a:t>
            </a:r>
            <a:endParaRPr lang="ru-RU" sz="4800" dirty="0" smtClean="0">
              <a:solidFill>
                <a:srgbClr val="FF0000"/>
              </a:solidFill>
            </a:endParaRPr>
          </a:p>
          <a:p>
            <a:endParaRPr lang="ru-RU" sz="48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714612" y="2214554"/>
            <a:ext cx="1285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/>
              <a:t>Ґуд</a:t>
            </a:r>
            <a:r>
              <a:rPr lang="uk-UA" sz="4800" b="1" dirty="0" smtClean="0"/>
              <a:t>-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143768" y="1428736"/>
            <a:ext cx="1785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/>
              <a:t>зик</a:t>
            </a:r>
            <a:endParaRPr lang="ru-RU" sz="48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286116" y="500042"/>
            <a:ext cx="2071701" cy="857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/>
              <a:t>Опу</a:t>
            </a:r>
            <a:r>
              <a:rPr lang="uk-UA" sz="4800" b="1" dirty="0" smtClean="0"/>
              <a:t>-</a:t>
            </a:r>
            <a:endParaRPr lang="ru-RU" sz="48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500694" y="1071547"/>
            <a:ext cx="1500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дало</a:t>
            </a:r>
            <a:endParaRPr lang="ru-RU" sz="48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71472" y="928670"/>
            <a:ext cx="22860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/>
              <a:t>Акварі</a:t>
            </a:r>
            <a:r>
              <a:rPr lang="ru-RU" sz="4800" b="1" dirty="0" smtClean="0"/>
              <a:t>-</a:t>
            </a:r>
            <a:endParaRPr lang="ru-RU" sz="48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500958" y="2428868"/>
            <a:ext cx="11525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ум</a:t>
            </a:r>
            <a:endParaRPr lang="ru-RU" sz="48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атестация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500438"/>
            <a:ext cx="2232018" cy="1407618"/>
          </a:xfrm>
          <a:prstGeom prst="rect">
            <a:avLst/>
          </a:prstGeom>
          <a:noFill/>
        </p:spPr>
      </p:pic>
      <p:pic>
        <p:nvPicPr>
          <p:cNvPr id="3" name="Picture 2" descr="C:\Users\Елена\Desktop\атестация\урок\pngwing.com 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03785">
            <a:off x="5492760" y="0"/>
            <a:ext cx="3651240" cy="3651240"/>
          </a:xfrm>
          <a:prstGeom prst="rect">
            <a:avLst/>
          </a:prstGeom>
          <a:noFill/>
        </p:spPr>
      </p:pic>
      <p:pic>
        <p:nvPicPr>
          <p:cNvPr id="8194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857232"/>
            <a:ext cx="2232018" cy="1407618"/>
          </a:xfrm>
          <a:prstGeom prst="rect">
            <a:avLst/>
          </a:prstGeom>
          <a:noFill/>
        </p:spPr>
      </p:pic>
      <p:pic>
        <p:nvPicPr>
          <p:cNvPr id="5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00306"/>
            <a:ext cx="2232018" cy="1407618"/>
          </a:xfrm>
          <a:prstGeom prst="rect">
            <a:avLst/>
          </a:prstGeom>
          <a:noFill/>
        </p:spPr>
      </p:pic>
      <p:pic>
        <p:nvPicPr>
          <p:cNvPr id="7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071678"/>
            <a:ext cx="2232018" cy="1407618"/>
          </a:xfrm>
          <a:prstGeom prst="rect">
            <a:avLst/>
          </a:prstGeom>
          <a:noFill/>
        </p:spPr>
      </p:pic>
      <p:pic>
        <p:nvPicPr>
          <p:cNvPr id="8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71480"/>
            <a:ext cx="2232018" cy="140761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643042" y="2500306"/>
            <a:ext cx="2357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5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28794" y="3857628"/>
            <a:ext cx="2571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>
                <a:solidFill>
                  <a:srgbClr val="FF0000"/>
                </a:solidFill>
              </a:rPr>
              <a:t>Аґрус</a:t>
            </a:r>
            <a:endParaRPr lang="ru-RU" sz="4800" dirty="0" smtClean="0">
              <a:solidFill>
                <a:srgbClr val="FF0000"/>
              </a:solidFill>
            </a:endParaRPr>
          </a:p>
          <a:p>
            <a:endParaRPr lang="ru-RU" sz="4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14480" y="5072074"/>
            <a:ext cx="2154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2786058"/>
            <a:ext cx="27146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>
                <a:solidFill>
                  <a:srgbClr val="FF0000"/>
                </a:solidFill>
              </a:rPr>
              <a:t>Цукерка</a:t>
            </a:r>
            <a:endParaRPr lang="ru-RU" sz="4800" dirty="0" smtClean="0">
              <a:solidFill>
                <a:srgbClr val="FF0000"/>
              </a:solidFill>
            </a:endParaRPr>
          </a:p>
          <a:p>
            <a:endParaRPr lang="ru-RU" sz="4800" dirty="0"/>
          </a:p>
        </p:txBody>
      </p:sp>
      <p:pic>
        <p:nvPicPr>
          <p:cNvPr id="19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42852"/>
            <a:ext cx="2232018" cy="1407618"/>
          </a:xfrm>
          <a:prstGeom prst="rect">
            <a:avLst/>
          </a:prstGeom>
          <a:noFill/>
        </p:spPr>
      </p:pic>
      <p:pic>
        <p:nvPicPr>
          <p:cNvPr id="20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857364"/>
            <a:ext cx="2232018" cy="1407618"/>
          </a:xfrm>
          <a:prstGeom prst="rect">
            <a:avLst/>
          </a:prstGeom>
          <a:noFill/>
        </p:spPr>
      </p:pic>
      <p:pic>
        <p:nvPicPr>
          <p:cNvPr id="21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928934"/>
            <a:ext cx="2232018" cy="140761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3643306" y="3244334"/>
            <a:ext cx="27860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>
                <a:solidFill>
                  <a:srgbClr val="FF0000"/>
                </a:solidFill>
              </a:rPr>
              <a:t>Яблуко</a:t>
            </a:r>
            <a:endParaRPr lang="ru-RU" sz="4800" dirty="0" smtClean="0">
              <a:solidFill>
                <a:srgbClr val="FF0000"/>
              </a:solidFill>
            </a:endParaRPr>
          </a:p>
          <a:p>
            <a:endParaRPr lang="ru-RU" sz="48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143108" y="2214554"/>
            <a:ext cx="30718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>
                <a:solidFill>
                  <a:srgbClr val="FF0000"/>
                </a:solidFill>
              </a:rPr>
              <a:t>Ґудзик</a:t>
            </a:r>
            <a:endParaRPr lang="ru-RU" sz="48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286116" y="500042"/>
            <a:ext cx="2071701" cy="857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/>
              <a:t>Опу</a:t>
            </a:r>
            <a:r>
              <a:rPr lang="uk-UA" sz="4800" b="1" dirty="0" smtClean="0"/>
              <a:t>-</a:t>
            </a:r>
            <a:endParaRPr lang="ru-RU" sz="48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500694" y="1071547"/>
            <a:ext cx="1500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дало</a:t>
            </a:r>
            <a:endParaRPr lang="ru-RU" sz="48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71472" y="928670"/>
            <a:ext cx="22860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/>
              <a:t>Акварі</a:t>
            </a:r>
            <a:r>
              <a:rPr lang="ru-RU" sz="4800" b="1" dirty="0" smtClean="0"/>
              <a:t>-</a:t>
            </a:r>
            <a:endParaRPr lang="ru-RU" sz="48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500958" y="2428868"/>
            <a:ext cx="11525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ум</a:t>
            </a:r>
            <a:endParaRPr lang="ru-RU" sz="4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атестация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1571636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928802"/>
            <a:ext cx="8786874" cy="2714644"/>
          </a:xfrm>
        </p:spPr>
        <p:txBody>
          <a:bodyPr/>
          <a:lstStyle/>
          <a:p>
            <a:r>
              <a:rPr lang="uk-UA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Плаекюв</a:t>
            </a:r>
            <a:r>
              <a:rPr lang="uk-UA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гурт</a:t>
            </a:r>
            <a:r>
              <a:rPr lang="uk-UA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еапюлш</a:t>
            </a:r>
            <a:r>
              <a:rPr lang="uk-UA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ключ</a:t>
            </a:r>
            <a:endParaRPr lang="uk-UA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чакузгуелон</a:t>
            </a:r>
            <a:r>
              <a:rPr lang="uk-UA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плюс</a:t>
            </a:r>
            <a:r>
              <a:rPr lang="uk-UA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</a:t>
            </a:r>
            <a:r>
              <a:rPr lang="uk-UA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зубр</a:t>
            </a:r>
            <a:r>
              <a:rPr lang="uk-UA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цу</a:t>
            </a:r>
            <a:endParaRPr lang="ru-RU" sz="4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атестация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500438"/>
            <a:ext cx="2232018" cy="1407618"/>
          </a:xfrm>
          <a:prstGeom prst="rect">
            <a:avLst/>
          </a:prstGeom>
          <a:noFill/>
        </p:spPr>
      </p:pic>
      <p:pic>
        <p:nvPicPr>
          <p:cNvPr id="3" name="Picture 2" descr="C:\Users\Елена\Desktop\атестация\урок\pngwing.com 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03785">
            <a:off x="5492760" y="0"/>
            <a:ext cx="3651240" cy="3651240"/>
          </a:xfrm>
          <a:prstGeom prst="rect">
            <a:avLst/>
          </a:prstGeom>
          <a:noFill/>
        </p:spPr>
      </p:pic>
      <p:pic>
        <p:nvPicPr>
          <p:cNvPr id="5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00306"/>
            <a:ext cx="2232018" cy="1407618"/>
          </a:xfrm>
          <a:prstGeom prst="rect">
            <a:avLst/>
          </a:prstGeom>
          <a:noFill/>
        </p:spPr>
      </p:pic>
      <p:pic>
        <p:nvPicPr>
          <p:cNvPr id="7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071678"/>
            <a:ext cx="2232018" cy="1407618"/>
          </a:xfrm>
          <a:prstGeom prst="rect">
            <a:avLst/>
          </a:prstGeom>
          <a:noFill/>
        </p:spPr>
      </p:pic>
      <p:pic>
        <p:nvPicPr>
          <p:cNvPr id="8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71480"/>
            <a:ext cx="2232018" cy="140761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643042" y="2500306"/>
            <a:ext cx="2357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5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28794" y="3857628"/>
            <a:ext cx="2571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>
                <a:solidFill>
                  <a:srgbClr val="FF0000"/>
                </a:solidFill>
              </a:rPr>
              <a:t>Аґрус</a:t>
            </a:r>
            <a:endParaRPr lang="ru-RU" sz="4800" dirty="0" smtClean="0">
              <a:solidFill>
                <a:srgbClr val="FF0000"/>
              </a:solidFill>
            </a:endParaRPr>
          </a:p>
          <a:p>
            <a:endParaRPr lang="ru-RU" sz="4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14480" y="5072074"/>
            <a:ext cx="2154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2786058"/>
            <a:ext cx="27146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>
                <a:solidFill>
                  <a:srgbClr val="FF0000"/>
                </a:solidFill>
              </a:rPr>
              <a:t>Цукерка</a:t>
            </a:r>
            <a:endParaRPr lang="ru-RU" sz="4800" dirty="0" smtClean="0">
              <a:solidFill>
                <a:srgbClr val="FF0000"/>
              </a:solidFill>
            </a:endParaRPr>
          </a:p>
          <a:p>
            <a:endParaRPr lang="ru-RU" sz="4800" dirty="0"/>
          </a:p>
        </p:txBody>
      </p:sp>
      <p:pic>
        <p:nvPicPr>
          <p:cNvPr id="19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42852"/>
            <a:ext cx="2232018" cy="1407618"/>
          </a:xfrm>
          <a:prstGeom prst="rect">
            <a:avLst/>
          </a:prstGeom>
          <a:noFill/>
        </p:spPr>
      </p:pic>
      <p:pic>
        <p:nvPicPr>
          <p:cNvPr id="20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857364"/>
            <a:ext cx="2232018" cy="1407618"/>
          </a:xfrm>
          <a:prstGeom prst="rect">
            <a:avLst/>
          </a:prstGeom>
          <a:noFill/>
        </p:spPr>
      </p:pic>
      <p:pic>
        <p:nvPicPr>
          <p:cNvPr id="21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928934"/>
            <a:ext cx="2232018" cy="140761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3643306" y="3244334"/>
            <a:ext cx="27860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>
                <a:solidFill>
                  <a:srgbClr val="FF0000"/>
                </a:solidFill>
              </a:rPr>
              <a:t>Яблуко</a:t>
            </a:r>
            <a:endParaRPr lang="ru-RU" sz="4800" dirty="0" smtClean="0">
              <a:solidFill>
                <a:srgbClr val="FF0000"/>
              </a:solidFill>
            </a:endParaRPr>
          </a:p>
          <a:p>
            <a:endParaRPr lang="ru-RU" sz="48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143108" y="2214554"/>
            <a:ext cx="30718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>
                <a:solidFill>
                  <a:srgbClr val="FF0000"/>
                </a:solidFill>
              </a:rPr>
              <a:t>Ґудзик</a:t>
            </a:r>
            <a:endParaRPr lang="ru-RU" sz="48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071802" y="500042"/>
            <a:ext cx="2857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>
                <a:solidFill>
                  <a:srgbClr val="FF0000"/>
                </a:solidFill>
              </a:rPr>
              <a:t>Опудало</a:t>
            </a:r>
            <a:endParaRPr lang="ru-RU" sz="4800" dirty="0" smtClean="0">
              <a:solidFill>
                <a:srgbClr val="FF0000"/>
              </a:solidFill>
            </a:endParaRPr>
          </a:p>
          <a:p>
            <a:endParaRPr lang="ru-RU" sz="48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71472" y="928670"/>
            <a:ext cx="22860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/>
              <a:t>Акварі</a:t>
            </a:r>
            <a:r>
              <a:rPr lang="ru-RU" sz="4800" b="1" dirty="0" smtClean="0"/>
              <a:t>-</a:t>
            </a:r>
            <a:endParaRPr lang="ru-RU" sz="48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500958" y="2428868"/>
            <a:ext cx="11525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ум</a:t>
            </a:r>
            <a:endParaRPr lang="ru-RU" sz="48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атестация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500438"/>
            <a:ext cx="2232018" cy="1407618"/>
          </a:xfrm>
          <a:prstGeom prst="rect">
            <a:avLst/>
          </a:prstGeom>
          <a:noFill/>
        </p:spPr>
      </p:pic>
      <p:pic>
        <p:nvPicPr>
          <p:cNvPr id="3" name="Picture 2" descr="C:\Users\Елена\Desktop\атестация\урок\pngwing.com 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03785">
            <a:off x="5492760" y="0"/>
            <a:ext cx="3651240" cy="3651240"/>
          </a:xfrm>
          <a:prstGeom prst="rect">
            <a:avLst/>
          </a:prstGeom>
          <a:noFill/>
        </p:spPr>
      </p:pic>
      <p:pic>
        <p:nvPicPr>
          <p:cNvPr id="5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00306"/>
            <a:ext cx="2232018" cy="1407618"/>
          </a:xfrm>
          <a:prstGeom prst="rect">
            <a:avLst/>
          </a:prstGeom>
          <a:noFill/>
        </p:spPr>
      </p:pic>
      <p:pic>
        <p:nvPicPr>
          <p:cNvPr id="8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71480"/>
            <a:ext cx="2232018" cy="140761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643042" y="2500306"/>
            <a:ext cx="2357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5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28794" y="3857628"/>
            <a:ext cx="2571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>
                <a:solidFill>
                  <a:srgbClr val="FF0000"/>
                </a:solidFill>
              </a:rPr>
              <a:t>Аґрус</a:t>
            </a:r>
            <a:endParaRPr lang="ru-RU" sz="4800" dirty="0" smtClean="0">
              <a:solidFill>
                <a:srgbClr val="FF0000"/>
              </a:solidFill>
            </a:endParaRPr>
          </a:p>
          <a:p>
            <a:endParaRPr lang="ru-RU" sz="4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14480" y="5072074"/>
            <a:ext cx="2154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2786058"/>
            <a:ext cx="27146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>
                <a:solidFill>
                  <a:srgbClr val="FF0000"/>
                </a:solidFill>
              </a:rPr>
              <a:t>Цукерка</a:t>
            </a:r>
            <a:endParaRPr lang="ru-RU" sz="4800" dirty="0" smtClean="0">
              <a:solidFill>
                <a:srgbClr val="FF0000"/>
              </a:solidFill>
            </a:endParaRPr>
          </a:p>
          <a:p>
            <a:endParaRPr lang="ru-RU" sz="4800" dirty="0"/>
          </a:p>
        </p:txBody>
      </p:sp>
      <p:pic>
        <p:nvPicPr>
          <p:cNvPr id="19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42852"/>
            <a:ext cx="2232018" cy="1407618"/>
          </a:xfrm>
          <a:prstGeom prst="rect">
            <a:avLst/>
          </a:prstGeom>
          <a:noFill/>
        </p:spPr>
      </p:pic>
      <p:pic>
        <p:nvPicPr>
          <p:cNvPr id="20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857364"/>
            <a:ext cx="2232018" cy="1407618"/>
          </a:xfrm>
          <a:prstGeom prst="rect">
            <a:avLst/>
          </a:prstGeom>
          <a:noFill/>
        </p:spPr>
      </p:pic>
      <p:pic>
        <p:nvPicPr>
          <p:cNvPr id="21" name="Picture 2" descr="C:\Users\Елена\Desktop\атестация\урок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928934"/>
            <a:ext cx="2232018" cy="140761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3643306" y="3244334"/>
            <a:ext cx="27860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>
                <a:solidFill>
                  <a:srgbClr val="FF0000"/>
                </a:solidFill>
              </a:rPr>
              <a:t>Яблуко</a:t>
            </a:r>
            <a:endParaRPr lang="ru-RU" sz="4800" dirty="0" smtClean="0">
              <a:solidFill>
                <a:srgbClr val="FF0000"/>
              </a:solidFill>
            </a:endParaRPr>
          </a:p>
          <a:p>
            <a:endParaRPr lang="ru-RU" sz="48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143108" y="2214554"/>
            <a:ext cx="30718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>
                <a:solidFill>
                  <a:srgbClr val="FF0000"/>
                </a:solidFill>
              </a:rPr>
              <a:t>Ґудзик</a:t>
            </a:r>
            <a:endParaRPr lang="ru-RU" sz="48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071802" y="500042"/>
            <a:ext cx="2857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>
                <a:solidFill>
                  <a:srgbClr val="FF0000"/>
                </a:solidFill>
              </a:rPr>
              <a:t>Опудало</a:t>
            </a:r>
            <a:endParaRPr lang="ru-RU" sz="4800" dirty="0" smtClean="0">
              <a:solidFill>
                <a:srgbClr val="FF0000"/>
              </a:solidFill>
            </a:endParaRPr>
          </a:p>
          <a:p>
            <a:endParaRPr lang="ru-RU" sz="48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57158" y="928670"/>
            <a:ext cx="2786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>
                <a:solidFill>
                  <a:srgbClr val="FF0000"/>
                </a:solidFill>
              </a:rPr>
              <a:t>Акваріум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24" name="Picture 2" descr="C:\Users\Елена\Desktop\атестация\урок\pngwing.com 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03785">
            <a:off x="5506299" y="5580"/>
            <a:ext cx="3651240" cy="36512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Елена\Desktop\атестация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Елена\Desktop\атестация\урок\pngwing.com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428604"/>
            <a:ext cx="3651240" cy="36512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00372"/>
            <a:ext cx="8229600" cy="1643074"/>
          </a:xfrm>
        </p:spPr>
        <p:txBody>
          <a:bodyPr>
            <a:normAutofit/>
          </a:bodyPr>
          <a:lstStyle/>
          <a:p>
            <a:r>
              <a:rPr lang="uk-UA" sz="9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Дякую</a:t>
            </a:r>
            <a:endParaRPr lang="ru-RU" sz="9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Елена\Desktop\атестация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/>
          </a:bodyPr>
          <a:lstStyle/>
          <a:p>
            <a:r>
              <a:rPr lang="uk-UA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Молодці, </a:t>
            </a:r>
            <a:br>
              <a:rPr lang="uk-UA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всі добре працювали!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атестация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785794"/>
            <a:ext cx="30003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7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  <a:p>
            <a:r>
              <a:rPr lang="uk-UA" sz="7200" dirty="0" smtClean="0">
                <a:latin typeface="Times New Roman" pitchFamily="18" charset="0"/>
                <a:cs typeface="Times New Roman" pitchFamily="18" charset="0"/>
              </a:rPr>
              <a:t>   гурт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857232"/>
            <a:ext cx="27860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7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</a:p>
          <a:p>
            <a:r>
              <a:rPr lang="uk-UA" sz="7200" dirty="0" smtClean="0">
                <a:latin typeface="Times New Roman" pitchFamily="18" charset="0"/>
                <a:cs typeface="Times New Roman" pitchFamily="18" charset="0"/>
              </a:rPr>
              <a:t>ключ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928934"/>
            <a:ext cx="3786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7200" dirty="0" smtClean="0">
                <a:latin typeface="Times New Roman" pitchFamily="18" charset="0"/>
                <a:cs typeface="Times New Roman" pitchFamily="18" charset="0"/>
              </a:rPr>
              <a:t>плюс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2928934"/>
            <a:ext cx="31974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7200" dirty="0" smtClean="0">
                <a:latin typeface="Times New Roman" pitchFamily="18" charset="0"/>
                <a:cs typeface="Times New Roman" pitchFamily="18" charset="0"/>
              </a:rPr>
              <a:t>зубр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атестация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1357298"/>
            <a:ext cx="2357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7200" dirty="0" smtClean="0">
                <a:latin typeface="Times New Roman" pitchFamily="18" charset="0"/>
                <a:cs typeface="Times New Roman" pitchFamily="18" charset="0"/>
              </a:rPr>
              <a:t>гурт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1357298"/>
            <a:ext cx="2786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7200" dirty="0" smtClean="0">
                <a:latin typeface="Times New Roman" pitchFamily="18" charset="0"/>
                <a:cs typeface="Times New Roman" pitchFamily="18" charset="0"/>
              </a:rPr>
              <a:t>ключ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928934"/>
            <a:ext cx="3786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7200" dirty="0" smtClean="0">
                <a:latin typeface="Times New Roman" pitchFamily="18" charset="0"/>
                <a:cs typeface="Times New Roman" pitchFamily="18" charset="0"/>
              </a:rPr>
              <a:t>плюс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2928934"/>
            <a:ext cx="31974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7200" dirty="0" smtClean="0">
                <a:latin typeface="Times New Roman" pitchFamily="18" charset="0"/>
                <a:cs typeface="Times New Roman" pitchFamily="18" charset="0"/>
              </a:rPr>
              <a:t>зубр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Минус 13"/>
          <p:cNvSpPr/>
          <p:nvPr/>
        </p:nvSpPr>
        <p:spPr>
          <a:xfrm>
            <a:off x="1785918" y="2428868"/>
            <a:ext cx="500066" cy="35719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 14"/>
          <p:cNvSpPr/>
          <p:nvPr/>
        </p:nvSpPr>
        <p:spPr>
          <a:xfrm>
            <a:off x="5072066" y="2428868"/>
            <a:ext cx="500066" cy="28575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Равно 15"/>
          <p:cNvSpPr/>
          <p:nvPr/>
        </p:nvSpPr>
        <p:spPr>
          <a:xfrm>
            <a:off x="5143504" y="4000504"/>
            <a:ext cx="500066" cy="28575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Минус 16"/>
          <p:cNvSpPr/>
          <p:nvPr/>
        </p:nvSpPr>
        <p:spPr>
          <a:xfrm>
            <a:off x="1785918" y="4000504"/>
            <a:ext cx="500066" cy="35719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2285984" y="2500306"/>
            <a:ext cx="214314" cy="21431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2285984" y="4071942"/>
            <a:ext cx="214314" cy="21431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5786446" y="4071942"/>
            <a:ext cx="214314" cy="21431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5715008" y="2428868"/>
            <a:ext cx="214314" cy="21431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Елена\Desktop\атестация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3050"/>
            <a:ext cx="8229600" cy="400052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Звук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буква -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показником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твердості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приголосного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Звук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буква -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показником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м'якості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приголосного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Елена\Desktop\атестация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857628"/>
          </a:xfrm>
        </p:spPr>
        <p:txBody>
          <a:bodyPr>
            <a:normAutofit/>
          </a:bodyPr>
          <a:lstStyle/>
          <a:p>
            <a:r>
              <a:rPr lang="uk-UA" sz="6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Букви </a:t>
            </a:r>
            <a:br>
              <a:rPr lang="uk-UA" sz="6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6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– Ю</a:t>
            </a:r>
            <a:br>
              <a:rPr lang="uk-UA" sz="6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6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після приголосних</a:t>
            </a:r>
            <a:endParaRPr lang="ru-RU" sz="6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Елена\Desktop\атестация\урок\pngwing.com (8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643174" y="3357562"/>
            <a:ext cx="3544424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атестация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785950"/>
          </a:xfrm>
        </p:spPr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Завдання 2 .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Заповніть таблицю складів: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</a:rPr>
              <a:t>У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872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С</a:t>
            </a:r>
            <a:endParaRPr lang="ru-RU" sz="4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14310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П</a:t>
            </a:r>
            <a:endParaRPr lang="ru-RU" sz="48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42872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85748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Д</a:t>
            </a:r>
            <a:endParaRPr lang="ru-RU" sz="48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7186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Л</a:t>
            </a:r>
            <a:endParaRPr lang="ru-RU" sz="4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28624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Р</a:t>
            </a:r>
            <a:endParaRPr lang="ru-RU" sz="48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00062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Б</a:t>
            </a:r>
            <a:endParaRPr lang="ru-RU" sz="48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71500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Т</a:t>
            </a:r>
            <a:endParaRPr lang="ru-RU" sz="48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14310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85748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57186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28624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00062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1434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i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71500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71434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C000"/>
                </a:solidFill>
              </a:rPr>
              <a:t>Ю</a:t>
            </a:r>
            <a:endParaRPr lang="ru-RU" sz="4800" b="1" dirty="0">
              <a:solidFill>
                <a:srgbClr val="FFC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42872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14310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85748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57186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28624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00062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71500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642938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В</a:t>
            </a:r>
            <a:endParaRPr lang="ru-RU" sz="48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7143768" y="2214554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Н</a:t>
            </a:r>
            <a:endParaRPr lang="ru-RU" sz="48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642938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7143768" y="2857496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714376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6429388" y="3500438"/>
            <a:ext cx="7143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373</Words>
  <PresentationFormat>Экран (4:3)</PresentationFormat>
  <Paragraphs>289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   Диференціація голосних  У – Ю, позначення твердості і м’якості приголосних </vt:lpstr>
      <vt:lpstr>Завдання 1.   Серед букв  знайдіть і обведіть слова .  </vt:lpstr>
      <vt:lpstr>Перевір себе</vt:lpstr>
      <vt:lpstr> </vt:lpstr>
      <vt:lpstr>Слайд 5</vt:lpstr>
      <vt:lpstr>Слайд 6</vt:lpstr>
      <vt:lpstr>Звук і буква - у - є показником твердості приголосного. Звук і буква - ю - є показником м'якості приголосного.  </vt:lpstr>
      <vt:lpstr>Букви  У – Ю після приголосних</vt:lpstr>
      <vt:lpstr>Завдання 2 .  Заповніть таблицю складів: </vt:lpstr>
      <vt:lpstr>Завдання 2 .  Заповніть таблицю складів: </vt:lpstr>
      <vt:lpstr>Завдання 2 .  Заповніть таблицю складів: </vt:lpstr>
      <vt:lpstr>Завдання 2 .  Заповніть таблицю складів: </vt:lpstr>
      <vt:lpstr>Завдання 2 .  Заповніть таблицю складів: </vt:lpstr>
      <vt:lpstr>Завдання 2 .  Заповніть таблицю складів: </vt:lpstr>
      <vt:lpstr>Завдання 2 .  Заповніть таблицю складів: </vt:lpstr>
      <vt:lpstr>Завдання 2 .  Заповніть таблицю складів: </vt:lpstr>
      <vt:lpstr>Завдання 2 .  Заповніть таблицю складів: </vt:lpstr>
      <vt:lpstr>Перевір себе</vt:lpstr>
      <vt:lpstr>Завдання 2 .  </vt:lpstr>
      <vt:lpstr>Завдання 3 а)Зашифруйте слова буквами  У або Ю, познач цифрою місце букви в слові.  </vt:lpstr>
      <vt:lpstr>Свійські тварини </vt:lpstr>
      <vt:lpstr>Перевір себе</vt:lpstr>
      <vt:lpstr> У – 2,           У – 2,         Ю - 5 </vt:lpstr>
      <vt:lpstr>  Самостійно б)Зашифруйте слова буквами  У або Ю, познач цифрою місце букви в слові.</vt:lpstr>
      <vt:lpstr>Дикі тварини</vt:lpstr>
      <vt:lpstr>Перевір себе</vt:lpstr>
      <vt:lpstr>У – 2,          У – 5,          У - 2</vt:lpstr>
      <vt:lpstr>Завдання 4.  Вставте букви У або Ю в слова,  з'єднайте слова першого стовпчика з другим так, щоб вийшли словосполучення. Ч__дова                        їж__ Гот__вати                    б__блик    Кр__глий                       х__стка</vt:lpstr>
      <vt:lpstr>Перевір себе</vt:lpstr>
      <vt:lpstr>Чудова                        їжу    Готувати                       бублик Круглий                         хустка</vt:lpstr>
      <vt:lpstr>Завдання 5.  Вставте букви  У або Ю в речення.  Л__ба    г__ляла   в   сад__.   Г__си   плавали  в  ставк__.  К__ри клю__ть   зерна.    Земл__ красить сонце,  а   л__дин__    праця.</vt:lpstr>
      <vt:lpstr>Перевір себе</vt:lpstr>
      <vt:lpstr>Люба    гуляла   в   саду.    Гуси   плавали  в  ставку.   Кури  клюють   зерна.    Землю  красить  сонце,   а   людину    праця.</vt:lpstr>
      <vt:lpstr>Гра  Допоможіть хмаринкам   і сонечку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Дякую</vt:lpstr>
      <vt:lpstr>Молодці,  всі добре працювали!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60</cp:revision>
  <dcterms:created xsi:type="dcterms:W3CDTF">2021-09-25T15:56:53Z</dcterms:created>
  <dcterms:modified xsi:type="dcterms:W3CDTF">2021-11-19T19:35:31Z</dcterms:modified>
</cp:coreProperties>
</file>