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s/slide34.xml" ContentType="application/vnd.openxmlformats-officedocument.presentationml.slide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s/slide36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60" r:id="rId1"/>
  </p:sldMasterIdLst>
  <p:notesMasterIdLst>
    <p:notesMasterId r:id="rId38"/>
  </p:notesMasterIdLst>
  <p:sldIdLst>
    <p:sldId id="479" r:id="rId2"/>
    <p:sldId id="458" r:id="rId3"/>
    <p:sldId id="484" r:id="rId4"/>
    <p:sldId id="412" r:id="rId5"/>
    <p:sldId id="474" r:id="rId6"/>
    <p:sldId id="471" r:id="rId7"/>
    <p:sldId id="467" r:id="rId8"/>
    <p:sldId id="468" r:id="rId9"/>
    <p:sldId id="477" r:id="rId10"/>
    <p:sldId id="482" r:id="rId11"/>
    <p:sldId id="470" r:id="rId12"/>
    <p:sldId id="460" r:id="rId13"/>
    <p:sldId id="461" r:id="rId14"/>
    <p:sldId id="464" r:id="rId15"/>
    <p:sldId id="476" r:id="rId16"/>
    <p:sldId id="429" r:id="rId17"/>
    <p:sldId id="483" r:id="rId18"/>
    <p:sldId id="419" r:id="rId19"/>
    <p:sldId id="490" r:id="rId20"/>
    <p:sldId id="420" r:id="rId21"/>
    <p:sldId id="421" r:id="rId22"/>
    <p:sldId id="423" r:id="rId23"/>
    <p:sldId id="455" r:id="rId24"/>
    <p:sldId id="440" r:id="rId25"/>
    <p:sldId id="451" r:id="rId26"/>
    <p:sldId id="446" r:id="rId27"/>
    <p:sldId id="486" r:id="rId28"/>
    <p:sldId id="487" r:id="rId29"/>
    <p:sldId id="488" r:id="rId30"/>
    <p:sldId id="489" r:id="rId31"/>
    <p:sldId id="485" r:id="rId32"/>
    <p:sldId id="445" r:id="rId33"/>
    <p:sldId id="452" r:id="rId34"/>
    <p:sldId id="411" r:id="rId35"/>
    <p:sldId id="427" r:id="rId36"/>
    <p:sldId id="480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0B99F"/>
    <a:srgbClr val="FFF47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28" y="-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interSettings" Target="printerSettings/printerSettings1.bin"/><Relationship Id="rId40" Type="http://schemas.openxmlformats.org/officeDocument/2006/relationships/presProps" Target="presProps.xml"/><Relationship Id="rId41" Type="http://schemas.openxmlformats.org/officeDocument/2006/relationships/viewProps" Target="viewProps.xml"/><Relationship Id="rId42" Type="http://schemas.openxmlformats.org/officeDocument/2006/relationships/theme" Target="theme/theme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69CD50-9720-CC4A-995F-A49F0D25A22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F80CC0-B5CD-AB49-B0B8-7E01E9A9B7CB}" type="slidenum">
              <a:rPr lang="en-US"/>
              <a:pPr/>
              <a:t>7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B4F150-B545-7441-833E-B303AEFA0A32}" type="slidenum">
              <a:rPr lang="en-US"/>
              <a:pPr/>
              <a:t>8</a:t>
            </a:fld>
            <a:endParaRPr lang="en-US"/>
          </a:p>
        </p:txBody>
      </p:sp>
      <p:sp>
        <p:nvSpPr>
          <p:cNvPr id="2560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ECBE75-B09C-1248-869B-5F56800067B5}" type="slidenum">
              <a:rPr lang="en-US"/>
              <a:pPr/>
              <a:t>9</a:t>
            </a:fld>
            <a:endParaRPr lang="en-US"/>
          </a:p>
        </p:txBody>
      </p:sp>
      <p:sp>
        <p:nvSpPr>
          <p:cNvPr id="2765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48721E-03A6-0141-A320-F16B767F3A74}" type="slidenum">
              <a:rPr lang="en-US"/>
              <a:pPr/>
              <a:t>10</a:t>
            </a:fld>
            <a:endParaRPr lang="en-US"/>
          </a:p>
        </p:txBody>
      </p:sp>
      <p:sp>
        <p:nvSpPr>
          <p:cNvPr id="2969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D49B26-9AF4-774C-9AAF-5C19C4DA390F}" type="slidenum">
              <a:rPr lang="en-US"/>
              <a:pPr/>
              <a:t>11</a:t>
            </a:fld>
            <a:endParaRPr lang="en-US"/>
          </a:p>
        </p:txBody>
      </p:sp>
      <p:sp>
        <p:nvSpPr>
          <p:cNvPr id="31746" name="Rectangle 1026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7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BEB841-1922-2942-9EA8-CD9DC8581814}" type="slidenum">
              <a:rPr lang="en-US"/>
              <a:pPr/>
              <a:t>13</a:t>
            </a:fld>
            <a:endParaRPr lang="en-US"/>
          </a:p>
        </p:txBody>
      </p:sp>
      <p:sp>
        <p:nvSpPr>
          <p:cNvPr id="35842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C876E2-6B24-004A-8CDA-9B1FA1DEAAC8}" type="slidenum">
              <a:rPr lang="en-US"/>
              <a:pPr/>
              <a:t>15</a:t>
            </a:fld>
            <a:endParaRPr lang="en-US"/>
          </a:p>
        </p:txBody>
      </p:sp>
      <p:sp>
        <p:nvSpPr>
          <p:cNvPr id="39938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28738" y="1295400"/>
            <a:ext cx="6486525" cy="3152775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>
            <a:prstTxWarp prst="textNoShape">
              <a:avLst/>
            </a:prstTxWarp>
            <a:normAutofit/>
          </a:bodyPr>
          <a:lstStyle/>
          <a:p>
            <a:pPr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itchFamily="-65" charset="2"/>
              <a:buNone/>
            </a:pPr>
            <a:endParaRPr lang="en-US" sz="3200">
              <a:solidFill>
                <a:srgbClr val="595959"/>
              </a:solidFill>
              <a:latin typeface="News Gothic MT" pitchFamily="-65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rtlCol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EF719-22E9-9A40-8D91-D538598B919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0830C1-B031-5E4D-A5D2-70F1CB72C6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2A85BFAD-75F3-6A40-9FB3-EA8242755B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/>
          <a:lstStyle>
            <a:lvl1pPr algn="ct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ED660-8942-7047-BF97-FA5A2A25B01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845BE5-71E2-AF47-A4C1-0302167651F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0BE414-3A8F-3844-9582-4927AF1C52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F1033D-2A14-6A4E-9E19-2797C04E39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B7C688-AFD9-864E-B744-3485DC24697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D9C6C-89F3-4845-AB48-12B99FC1891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/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  <a:endParaRPr noProof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A9A52-2CD0-D049-BB01-FB7F3FBE395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0A35B-B6C6-5A41-88F3-49D96376443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622DE-0015-A846-9E17-A0EA9DC086F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49275" y="107950"/>
            <a:ext cx="8042275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49275" y="1600200"/>
            <a:ext cx="8042275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275" y="62753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5113" y="6275388"/>
            <a:ext cx="48402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813" y="6275388"/>
            <a:ext cx="990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119D3A3C-610A-FE40-8E5E-CC359FC3F708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accent1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600">
          <a:solidFill>
            <a:schemeClr val="accent1"/>
          </a:solidFill>
          <a:latin typeface="News Gothic MT" charset="0"/>
          <a:ea typeface="ＭＳ Ｐゴシック" charset="0"/>
          <a:cs typeface="ＭＳ Ｐゴシック" charset="0"/>
        </a:defRPr>
      </a:lvl9pPr>
    </p:titleStyle>
    <p:bodyStyle>
      <a:lvl1pPr marL="349250" indent="-349250" algn="l" rtl="0" eaLnBrk="0" fontAlgn="base" hangingPunct="0">
        <a:spcBef>
          <a:spcPts val="2000"/>
        </a:spcBef>
        <a:spcAft>
          <a:spcPct val="0"/>
        </a:spcAft>
        <a:buClr>
          <a:srgbClr val="6FB7D7"/>
        </a:buClr>
        <a:buSzPct val="110000"/>
        <a:buFont typeface="Wingdings 2" pitchFamily="-65" charset="2"/>
        <a:buChar char=""/>
        <a:defRPr sz="2400" kern="1200">
          <a:solidFill>
            <a:srgbClr val="595959"/>
          </a:solidFill>
          <a:latin typeface="+mn-lt"/>
          <a:ea typeface="ＭＳ Ｐゴシック" charset="0"/>
          <a:cs typeface="ＭＳ Ｐゴシック" charset="0"/>
        </a:defRPr>
      </a:lvl1pPr>
      <a:lvl2pPr marL="685800" indent="-336550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-65" charset="2"/>
        <a:buChar char=""/>
        <a:defRPr sz="2200" kern="1200">
          <a:solidFill>
            <a:srgbClr val="595959"/>
          </a:solidFill>
          <a:latin typeface="+mn-lt"/>
          <a:ea typeface="ＭＳ Ｐゴシック" charset="0"/>
          <a:cs typeface="+mn-cs"/>
        </a:defRPr>
      </a:lvl2pPr>
      <a:lvl3pPr marL="96837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-65" charset="2"/>
        <a:buChar char=""/>
        <a:defRPr sz="2000" kern="1200">
          <a:solidFill>
            <a:srgbClr val="595959"/>
          </a:solidFill>
          <a:latin typeface="+mn-lt"/>
          <a:ea typeface="ＭＳ Ｐゴシック" charset="0"/>
          <a:cs typeface="+mn-cs"/>
        </a:defRPr>
      </a:lvl3pPr>
      <a:lvl4pPr marL="1263650" indent="-295275" algn="l" rtl="0" eaLnBrk="0" fontAlgn="base" hangingPunct="0">
        <a:spcBef>
          <a:spcPts val="600"/>
        </a:spcBef>
        <a:spcAft>
          <a:spcPct val="0"/>
        </a:spcAft>
        <a:buClr>
          <a:srgbClr val="215D77"/>
        </a:buClr>
        <a:buSzPct val="110000"/>
        <a:buFont typeface="Wingdings 2" pitchFamily="-65" charset="2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4pPr>
      <a:lvl5pPr marL="1546225" indent="-282575" algn="l" rtl="0" eaLnBrk="0" fontAlgn="base" hangingPunct="0">
        <a:spcBef>
          <a:spcPts val="600"/>
        </a:spcBef>
        <a:spcAft>
          <a:spcPct val="0"/>
        </a:spcAft>
        <a:buClr>
          <a:srgbClr val="6FB7D7"/>
        </a:buClr>
        <a:buSzPct val="110000"/>
        <a:buFont typeface="Wingdings 2" pitchFamily="-65" charset="2"/>
        <a:buChar char=""/>
        <a:defRPr kern="1200">
          <a:solidFill>
            <a:srgbClr val="595959"/>
          </a:solidFill>
          <a:latin typeface="+mn-lt"/>
          <a:ea typeface="ＭＳ Ｐゴシック" charset="0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6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5"/>
          <p:cNvPicPr>
            <a:picLocks noChangeAspect="1"/>
          </p:cNvPicPr>
          <p:nvPr/>
        </p:nvPicPr>
        <p:blipFill>
          <a:blip r:embed="rId2">
            <a:lum bright="-16000"/>
            <a:alphaModFix amt="23000"/>
          </a:blip>
          <a:srcRect/>
          <a:stretch>
            <a:fillRect/>
          </a:stretch>
        </p:blipFill>
        <p:spPr bwMode="auto">
          <a:xfrm>
            <a:off x="0" y="-158750"/>
            <a:ext cx="9144000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2" name="Title 4"/>
          <p:cNvSpPr>
            <a:spLocks noGrp="1"/>
          </p:cNvSpPr>
          <p:nvPr>
            <p:ph type="title"/>
          </p:nvPr>
        </p:nvSpPr>
        <p:spPr>
          <a:xfrm>
            <a:off x="765175" y="1225550"/>
            <a:ext cx="7820025" cy="1908175"/>
          </a:xfrm>
        </p:spPr>
        <p:txBody>
          <a:bodyPr>
            <a:spAutoFit/>
          </a:bodyPr>
          <a:lstStyle/>
          <a:p>
            <a:pPr eaLnBrk="1" hangingPunct="1"/>
            <a:r>
              <a:rPr lang="en-US" sz="4000" b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The Formation of Uranus and Neptune</a:t>
            </a:r>
            <a:br>
              <a:rPr lang="en-US" sz="4000" b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3500" b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(and intermediate-mass planets)</a:t>
            </a:r>
          </a:p>
        </p:txBody>
      </p:sp>
      <p:sp>
        <p:nvSpPr>
          <p:cNvPr id="15363" name="Subtitle 2"/>
          <p:cNvSpPr txBox="1">
            <a:spLocks/>
          </p:cNvSpPr>
          <p:nvPr/>
        </p:nvSpPr>
        <p:spPr bwMode="auto">
          <a:xfrm>
            <a:off x="1854200" y="3338513"/>
            <a:ext cx="5367338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itchFamily="-65" charset="2"/>
              <a:buNone/>
            </a:pPr>
            <a:r>
              <a:rPr lang="en-US" sz="2800" b="1" i="1">
                <a:solidFill>
                  <a:srgbClr val="000000"/>
                </a:solidFill>
                <a:latin typeface="News Gothic MT" pitchFamily="-65" charset="0"/>
              </a:rPr>
              <a:t>R. Helled</a:t>
            </a:r>
          </a:p>
          <a:p>
            <a:pPr algn="ctr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itchFamily="-65" charset="2"/>
              <a:buNone/>
            </a:pPr>
            <a:r>
              <a:rPr lang="en-US" sz="2800" b="1" i="1">
                <a:solidFill>
                  <a:srgbClr val="000000"/>
                </a:solidFill>
                <a:latin typeface="News Gothic MT" pitchFamily="-65" charset="0"/>
              </a:rPr>
              <a:t>Tel-Aviv University </a:t>
            </a:r>
          </a:p>
          <a:p>
            <a:pPr algn="ctr" eaLnBrk="1" hangingPunct="1">
              <a:spcBef>
                <a:spcPts val="2000"/>
              </a:spcBef>
              <a:buClr>
                <a:srgbClr val="6FB7D7"/>
              </a:buClr>
              <a:buSzPct val="110000"/>
              <a:buFont typeface="Wingdings 2" pitchFamily="-65" charset="2"/>
              <a:buNone/>
            </a:pPr>
            <a:r>
              <a:rPr lang="en-US" sz="2800" b="1" i="1">
                <a:solidFill>
                  <a:srgbClr val="000000"/>
                </a:solidFill>
                <a:latin typeface="News Gothic MT" pitchFamily="-65" charset="0"/>
              </a:rPr>
              <a:t>1 Dec. 2013</a:t>
            </a:r>
            <a:endParaRPr lang="en-US" sz="2800" b="1">
              <a:solidFill>
                <a:srgbClr val="000000"/>
              </a:solidFill>
              <a:latin typeface="News Gothic MT" pitchFamily="-65" charset="0"/>
            </a:endParaRPr>
          </a:p>
        </p:txBody>
      </p:sp>
      <p:pic>
        <p:nvPicPr>
          <p:cNvPr id="15364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3200" y="5156200"/>
            <a:ext cx="16510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Picture 7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45463" y="136525"/>
            <a:ext cx="89217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304800" y="3657600"/>
            <a:ext cx="8610600" cy="1828800"/>
          </a:xfrm>
        </p:spPr>
        <p:txBody>
          <a:bodyPr/>
          <a:lstStyle/>
          <a:p>
            <a:pPr eaLnBrk="1" hangingPunct="1"/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Improve our understanding of the origin of our own solar system and low-mass planets</a:t>
            </a:r>
          </a:p>
          <a:p>
            <a:pPr lvl="1" eaLnBrk="1" hangingPunct="1"/>
            <a:r>
              <a:rPr lang="en-US" sz="2000" b="1">
                <a:solidFill>
                  <a:srgbClr val="000000"/>
                </a:solidFill>
                <a:latin typeface="Arial" pitchFamily="-65" charset="0"/>
              </a:rPr>
              <a:t>Planet formation</a:t>
            </a:r>
          </a:p>
          <a:p>
            <a:pPr lvl="1" eaLnBrk="1" hangingPunct="1"/>
            <a:r>
              <a:rPr lang="en-US" sz="2000" b="1">
                <a:solidFill>
                  <a:srgbClr val="000000"/>
                </a:solidFill>
                <a:latin typeface="Arial" pitchFamily="-65" charset="0"/>
              </a:rPr>
              <a:t>Physical and chemical properties of protoplanetary disks</a:t>
            </a:r>
          </a:p>
          <a:p>
            <a:pPr lvl="1" eaLnBrk="1" hangingPunct="1"/>
            <a:endParaRPr lang="en-US" sz="2000">
              <a:solidFill>
                <a:srgbClr val="000000"/>
              </a:solidFill>
              <a:latin typeface="Arial" pitchFamily="-65" charset="0"/>
            </a:endParaRPr>
          </a:p>
          <a:p>
            <a:pPr algn="ctr" eaLnBrk="1" hangingPunct="1">
              <a:buFontTx/>
              <a:buNone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	</a:t>
            </a:r>
            <a:r>
              <a:rPr lang="en-US" sz="2000" b="1" i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 are the Super-Earths/Mini-Neptunes                 of the Solar System </a:t>
            </a:r>
          </a:p>
        </p:txBody>
      </p:sp>
      <p:pic>
        <p:nvPicPr>
          <p:cNvPr id="16387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901700"/>
            <a:ext cx="4038600" cy="210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914400"/>
            <a:ext cx="30734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Box 8"/>
          <p:cNvSpPr txBox="1">
            <a:spLocks noChangeArrowheads="1"/>
          </p:cNvSpPr>
          <p:nvPr/>
        </p:nvSpPr>
        <p:spPr bwMode="auto">
          <a:xfrm>
            <a:off x="4495800" y="1676400"/>
            <a:ext cx="1219200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3300">
                <a:solidFill>
                  <a:srgbClr val="000000"/>
                </a:solidFill>
                <a:latin typeface="Wingdings" pitchFamily="-65" charset="2"/>
                <a:ea typeface="Wingdings" pitchFamily="-65" charset="2"/>
                <a:cs typeface="Wingdings" pitchFamily="-65" charset="2"/>
              </a:rPr>
              <a:t></a:t>
            </a:r>
            <a:endParaRPr lang="en-US" sz="33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395288" y="765175"/>
            <a:ext cx="8439150" cy="561975"/>
          </a:xfrm>
        </p:spPr>
        <p:txBody>
          <a:bodyPr/>
          <a:lstStyle/>
          <a:p>
            <a:pPr marL="0" indent="0" algn="ctr" eaLnBrk="1" hangingPunct="1">
              <a:buFont typeface="Wingdings 2" pitchFamily="-65" charset="2"/>
              <a:buNone/>
            </a:pPr>
            <a:r>
              <a:rPr lang="en-US" sz="27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low/intermediate-mass planets are common</a:t>
            </a:r>
          </a:p>
          <a:p>
            <a:pPr marL="349250" lvl="1" indent="0" algn="ctr" eaLnBrk="1" hangingPunct="1">
              <a:buFont typeface="Wingdings 2" pitchFamily="-65" charset="2"/>
              <a:buNone/>
            </a:pPr>
            <a:r>
              <a:rPr lang="en-US" sz="2500">
                <a:solidFill>
                  <a:srgbClr val="000000"/>
                </a:solidFill>
                <a:latin typeface="Arial" pitchFamily="-65" charset="0"/>
              </a:rPr>
              <a:t>What are they made of? </a:t>
            </a:r>
            <a:r>
              <a:rPr lang="en-US" sz="2700">
                <a:solidFill>
                  <a:srgbClr val="000000"/>
                </a:solidFill>
                <a:latin typeface="Arial" pitchFamily="-65" charset="0"/>
              </a:rPr>
              <a:t>How do they form?      Where do they form?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2997200"/>
            <a:ext cx="4640263" cy="347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05800" cy="1498600"/>
          </a:xfrm>
        </p:spPr>
        <p:txBody>
          <a:bodyPr/>
          <a:lstStyle/>
          <a:p>
            <a:pPr algn="just" eaLnBrk="1" hangingPunct="1"/>
            <a:r>
              <a:rPr lang="en-US" sz="31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How do planets like Uranus/Neptune form?</a:t>
            </a:r>
          </a:p>
          <a:p>
            <a:pPr algn="just" eaLnBrk="1" hangingPunct="1"/>
            <a:r>
              <a:rPr lang="en-US" sz="31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What are Uranus and Neptune made of?</a:t>
            </a:r>
          </a:p>
        </p:txBody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:r="http://schemas.openxmlformats.org/officeDocument/2006/relationships" xmlns:a="http://schemas.openxmlformats.org/drawingml/2006/main" xmlns:p="http://schemas.openxmlformats.org/presentation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971800"/>
            <a:ext cx="4133850" cy="350361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:a="http://schemas.openxmlformats.org/drawingml/2006/main" xmlns:p="http://schemas.openxmlformats.org/presentationml/2006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43663" y="3716338"/>
            <a:ext cx="2700337" cy="283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Rectangle 4"/>
          <p:cNvSpPr>
            <a:spLocks noChangeArrowheads="1"/>
          </p:cNvSpPr>
          <p:nvPr/>
        </p:nvSpPr>
        <p:spPr bwMode="auto">
          <a:xfrm>
            <a:off x="304800" y="2743200"/>
            <a:ext cx="7924800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ja-JP" altLang="en-US" sz="2200" u="sng">
                <a:solidFill>
                  <a:srgbClr val="BBE0E3"/>
                </a:solidFill>
              </a:rPr>
              <a:t>‘</a:t>
            </a:r>
            <a:r>
              <a:rPr lang="en-US" altLang="ja-JP" sz="2200" u="sng">
                <a:solidFill>
                  <a:srgbClr val="000000"/>
                </a:solidFill>
              </a:rPr>
              <a:t>Standard</a:t>
            </a:r>
            <a:r>
              <a:rPr lang="ja-JP" altLang="en-US" sz="2200" u="sng">
                <a:solidFill>
                  <a:srgbClr val="000000"/>
                </a:solidFill>
              </a:rPr>
              <a:t>’</a:t>
            </a:r>
            <a:r>
              <a:rPr lang="en-US" altLang="ja-JP" sz="2200" u="sng">
                <a:solidFill>
                  <a:srgbClr val="000000"/>
                </a:solidFill>
              </a:rPr>
              <a:t> modeling icy planets: 3 layers</a:t>
            </a:r>
          </a:p>
          <a:p>
            <a:pPr>
              <a:lnSpc>
                <a:spcPct val="90000"/>
              </a:lnSpc>
            </a:pPr>
            <a:endParaRPr lang="en-US" sz="2200" u="sng">
              <a:solidFill>
                <a:srgbClr val="000000"/>
              </a:solidFill>
            </a:endParaRPr>
          </a:p>
          <a:p>
            <a:pPr marL="800100" lvl="1" indent="-342900">
              <a:lnSpc>
                <a:spcPct val="90000"/>
              </a:lnSpc>
              <a:buFont typeface="Arial" pitchFamily="-65" charset="0"/>
              <a:buAutoNum type="arabicPeriod"/>
            </a:pPr>
            <a:r>
              <a:rPr lang="en-US" sz="2200">
                <a:solidFill>
                  <a:srgbClr val="000000"/>
                </a:solidFill>
              </a:rPr>
              <a:t>Central Core (rocks)</a:t>
            </a:r>
          </a:p>
          <a:p>
            <a:pPr marL="800100" lvl="1" indent="-342900">
              <a:lnSpc>
                <a:spcPct val="90000"/>
              </a:lnSpc>
              <a:buFont typeface="Arial" pitchFamily="-65" charset="0"/>
              <a:buAutoNum type="arabicPeriod"/>
            </a:pPr>
            <a:r>
              <a:rPr lang="en-US" sz="2200">
                <a:solidFill>
                  <a:srgbClr val="000000"/>
                </a:solidFill>
              </a:rPr>
              <a:t>Inner Envelope (ices) </a:t>
            </a:r>
          </a:p>
          <a:p>
            <a:pPr marL="800100" lvl="1" indent="-342900">
              <a:lnSpc>
                <a:spcPct val="90000"/>
              </a:lnSpc>
              <a:buFont typeface="Arial" pitchFamily="-65" charset="0"/>
              <a:buAutoNum type="arabicPeriod"/>
            </a:pPr>
            <a:r>
              <a:rPr lang="en-US" sz="2200">
                <a:solidFill>
                  <a:srgbClr val="000000"/>
                </a:solidFill>
              </a:rPr>
              <a:t>Outer Envelope (</a:t>
            </a:r>
            <a:r>
              <a:rPr lang="ja-JP" altLang="en-US" sz="2200">
                <a:solidFill>
                  <a:srgbClr val="000000"/>
                </a:solidFill>
              </a:rPr>
              <a:t>‘</a:t>
            </a:r>
            <a:r>
              <a:rPr lang="en-US" altLang="ja-JP" sz="2200">
                <a:solidFill>
                  <a:srgbClr val="000000"/>
                </a:solidFill>
              </a:rPr>
              <a:t>atmosphere</a:t>
            </a:r>
            <a:r>
              <a:rPr lang="ja-JP" altLang="en-US" sz="2200">
                <a:solidFill>
                  <a:srgbClr val="000000"/>
                </a:solidFill>
              </a:rPr>
              <a:t>’</a:t>
            </a:r>
            <a:r>
              <a:rPr lang="en-US" altLang="ja-JP" sz="2200">
                <a:solidFill>
                  <a:srgbClr val="000000"/>
                </a:solidFill>
              </a:rPr>
              <a:t> – H/He)</a:t>
            </a:r>
            <a:endParaRPr lang="en-US" sz="220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371600"/>
            <a:ext cx="8153400" cy="67945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en-US" sz="2000"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Basic idea of interior models: observations as constraints</a:t>
            </a:r>
          </a:p>
          <a:p>
            <a:pPr lvl="1" algn="ctr">
              <a:lnSpc>
                <a:spcPct val="90000"/>
              </a:lnSpc>
              <a:buFont typeface="Wingdings" pitchFamily="-1" charset="2"/>
              <a:buNone/>
              <a:defRPr/>
            </a:pPr>
            <a:r>
              <a:rPr lang="en-US" sz="2200">
                <a:solidFill>
                  <a:schemeClr val="accent2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more accurate measurements </a:t>
            </a:r>
            <a:r>
              <a:rPr lang="en-US" sz="2200">
                <a:solidFill>
                  <a:schemeClr val="accent2"/>
                </a:solidFill>
                <a:latin typeface="Wingdings" pitchFamily="-1" charset="2"/>
                <a:ea typeface="Wingdings" pitchFamily="-1" charset="2"/>
                <a:cs typeface="Wingdings" pitchFamily="-1" charset="2"/>
              </a:rPr>
              <a:t></a:t>
            </a:r>
            <a:r>
              <a:rPr lang="en-US" sz="2200">
                <a:solidFill>
                  <a:schemeClr val="accent2"/>
                </a:soli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 less freedom in modeling  </a:t>
            </a:r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144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Neptune: Internal Structure </a:t>
            </a: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228600" y="457200"/>
            <a:ext cx="8763000" cy="4495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500" b="1" u="sng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Basic Facts:</a:t>
            </a:r>
          </a:p>
          <a:p>
            <a:pPr eaLnBrk="1" hangingPunct="1"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Uranus: 14.5 M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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@ 19.2 AU</a:t>
            </a:r>
          </a:p>
          <a:p>
            <a:pPr eaLnBrk="1" hangingPunct="1"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Neptune: 17.1 M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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@ 30 AU</a:t>
            </a:r>
          </a:p>
          <a:p>
            <a:pPr eaLnBrk="1" hangingPunct="1">
              <a:buFontTx/>
              <a:buNone/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Composition: rocks, ices, H/He atmosphere</a:t>
            </a:r>
            <a:endParaRPr lang="en-US" sz="25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algn="just" eaLnBrk="1" hangingPunct="1">
              <a:buFontTx/>
              <a:buNone/>
            </a:pPr>
            <a:r>
              <a:rPr lang="en-US" sz="25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Wingdings" pitchFamily="-65" charset="2"/>
              </a:rPr>
              <a:t> </a:t>
            </a:r>
            <a:r>
              <a:rPr lang="en-US" sz="2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Wingdings" pitchFamily="-65" charset="2"/>
              </a:rPr>
              <a:t>Composition provides constraints on (1) the conditions in the solar nebula, (2) the planetary formation location and (3) formation timescale.</a:t>
            </a:r>
            <a:endParaRPr lang="en-US" sz="20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/>
            <a:endParaRPr lang="en-US" sz="25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/>
            <a:endParaRPr lang="en-US" sz="25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21507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23075" y="4191000"/>
            <a:ext cx="2320925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4" name="TextBox 4"/>
          <p:cNvSpPr txBox="1">
            <a:spLocks noChangeArrowheads="1"/>
          </p:cNvSpPr>
          <p:nvPr/>
        </p:nvSpPr>
        <p:spPr bwMode="auto">
          <a:xfrm>
            <a:off x="684213" y="4508500"/>
            <a:ext cx="48768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a="http://schemas.openxmlformats.org/drawingml/2006/main" xmlns:p="http://schemas.openxmlformats.org/presentation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a="http://schemas.openxmlformats.org/drawingml/2006/main" xmlns:p="http://schemas.openxmlformats.org/presentation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Similarities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: mass, radius, rotation, radial distance</a:t>
            </a:r>
          </a:p>
          <a:p>
            <a:pPr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defRPr/>
            </a:pPr>
            <a:r>
              <a:rPr lang="en-US" u="sng" dirty="0" smtClean="0">
                <a:solidFill>
                  <a:schemeClr val="accent1">
                    <a:lumMod val="75000"/>
                  </a:schemeClr>
                </a:solidFill>
              </a:rPr>
              <a:t>Differences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: flux, tilt, atmospheric composition, satellite system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963613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Observational Constraints </a:t>
            </a:r>
            <a:endParaRPr lang="en-US">
              <a:solidFill>
                <a:schemeClr val="tx1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5414963" cy="45720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endParaRPr lang="en-US" sz="220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Mass 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Radius (usually equatorial)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Angular velocity </a:t>
            </a: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</a:t>
            </a:r>
            <a:endParaRPr lang="en-US" sz="2200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Gravitational Moments (up to J</a:t>
            </a:r>
            <a:r>
              <a:rPr lang="en-US" sz="2200" baseline="-250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6</a:t>
            </a: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)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1 bar Temperature</a:t>
            </a:r>
          </a:p>
          <a:p>
            <a:pPr eaLnBrk="1" hangingPunct="1">
              <a:lnSpc>
                <a:spcPct val="90000"/>
              </a:lnSpc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Atmospheric composition (only sometimes…)</a:t>
            </a:r>
          </a:p>
          <a:p>
            <a:pPr eaLnBrk="1" hangingPunct="1">
              <a:lnSpc>
                <a:spcPct val="90000"/>
              </a:lnSpc>
              <a:buFont typeface="Wingdings" pitchFamily="-65" charset="2"/>
              <a:buNone/>
            </a:pPr>
            <a:r>
              <a:rPr lang="en-US" sz="22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	(shape, MOI, magnetic fields dynamos)</a:t>
            </a:r>
          </a:p>
        </p:txBody>
      </p:sp>
      <p:sp>
        <p:nvSpPr>
          <p:cNvPr id="24581" name="Text Box 1029"/>
          <p:cNvSpPr txBox="1">
            <a:spLocks noChangeArrowheads="1"/>
          </p:cNvSpPr>
          <p:nvPr/>
        </p:nvSpPr>
        <p:spPr bwMode="auto">
          <a:xfrm>
            <a:off x="1600200" y="2438400"/>
            <a:ext cx="5848350" cy="609600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3400">
                <a:solidFill>
                  <a:srgbClr val="D1D1F0"/>
                </a:solidFill>
              </a:rPr>
              <a:t>How well do we know those?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7086600" cy="9144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Making an interior model</a:t>
            </a: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458200" cy="2562225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Assumptions: spherical symmetry &amp; hydrostatic equilibrium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Interior parameters: density, pressure, temperature, luminosity, EOS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Planetary basic equations: </a:t>
            </a:r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mass conservation, hydrostatic equilibrium, heat transport, energy conservation, EOS</a:t>
            </a:r>
          </a:p>
        </p:txBody>
      </p:sp>
      <p:pic>
        <p:nvPicPr>
          <p:cNvPr id="24580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950" y="4508500"/>
            <a:ext cx="2032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</a:t>
            </a: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2667000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3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	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 Uranus and Neptune only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2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and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4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are available</a:t>
            </a:r>
          </a:p>
          <a:p>
            <a:pPr eaLnBrk="1" hangingPunct="1">
              <a:lnSpc>
                <a:spcPct val="90000"/>
              </a:lnSpc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Why are they different? composition? heat transport?		 formation/evolution?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300">
              <a:solidFill>
                <a:srgbClr val="000000"/>
              </a:solidFill>
              <a:latin typeface="Arial" pitchFamily="-65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large error bars on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2n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allow a large range of possible internal structures.</a:t>
            </a:r>
          </a:p>
        </p:txBody>
      </p:sp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08500"/>
            <a:ext cx="50053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92500" y="3933825"/>
            <a:ext cx="5111750" cy="1398588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</a:t>
            </a: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7270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305800" cy="2667000"/>
          </a:xfrm>
          <a:solidFill>
            <a:schemeClr val="bg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3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	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 Uranus and Neptune only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2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and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4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are available</a:t>
            </a:r>
          </a:p>
          <a:p>
            <a:pPr eaLnBrk="1" hangingPunct="1">
              <a:lnSpc>
                <a:spcPct val="90000"/>
              </a:lnSpc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Why are they different? composition? heat transport?		 formation/evolution?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z="2300">
              <a:solidFill>
                <a:srgbClr val="000000"/>
              </a:solidFill>
              <a:latin typeface="Arial" pitchFamily="-65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large error bars on </a:t>
            </a:r>
            <a:r>
              <a:rPr lang="en-US" sz="2300" i="1">
                <a:solidFill>
                  <a:srgbClr val="000000"/>
                </a:solidFill>
                <a:latin typeface="Times" pitchFamily="-65" charset="0"/>
                <a:ea typeface="Times" pitchFamily="-65" charset="0"/>
                <a:cs typeface="Times" pitchFamily="-65" charset="0"/>
              </a:rPr>
              <a:t>J</a:t>
            </a:r>
            <a:r>
              <a:rPr lang="en-US" sz="2300" baseline="-25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2n</a:t>
            </a:r>
            <a:r>
              <a:rPr lang="en-US" sz="2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allow a large range of possible internal structures.</a:t>
            </a:r>
          </a:p>
        </p:txBody>
      </p:sp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508500"/>
            <a:ext cx="5005388" cy="234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1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86400" y="5160963"/>
            <a:ext cx="3733800" cy="1697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026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458200" cy="3057525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/>
            <a:r>
              <a:rPr lang="en-US" sz="20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Remember (!):</a:t>
            </a:r>
          </a:p>
          <a:p>
            <a:pPr lvl="1" eaLnBrk="1" hangingPunct="1"/>
            <a:r>
              <a:rPr lang="en-US" sz="2000" b="1">
                <a:latin typeface="Arial" pitchFamily="-65" charset="0"/>
              </a:rPr>
              <a:t>Constraints on the </a:t>
            </a:r>
            <a:r>
              <a:rPr lang="en-US" sz="2000" b="1" i="1">
                <a:solidFill>
                  <a:srgbClr val="333399"/>
                </a:solidFill>
                <a:latin typeface="Arial" pitchFamily="-65" charset="0"/>
              </a:rPr>
              <a:t>density profile </a:t>
            </a:r>
            <a:r>
              <a:rPr lang="en-US" sz="2000" b="1">
                <a:latin typeface="Arial" pitchFamily="-65" charset="0"/>
              </a:rPr>
              <a:t>of the planets</a:t>
            </a:r>
          </a:p>
          <a:p>
            <a:pPr lvl="1" eaLnBrk="1" hangingPunct="1"/>
            <a:r>
              <a:rPr lang="en-US" sz="2000" b="1">
                <a:latin typeface="Arial" pitchFamily="-65" charset="0"/>
              </a:rPr>
              <a:t>High-order harmonics provide information on outer regions </a:t>
            </a:r>
          </a:p>
          <a:p>
            <a:pPr lvl="1" eaLnBrk="1" hangingPunct="1"/>
            <a:endParaRPr lang="en-US" sz="2000">
              <a:latin typeface="Arial" pitchFamily="-65" charset="0"/>
            </a:endParaRPr>
          </a:p>
          <a:p>
            <a:pPr eaLnBrk="1" hangingPunct="1"/>
            <a:r>
              <a:rPr lang="en-US" sz="20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Presence of a core is inferred </a:t>
            </a:r>
            <a:r>
              <a:rPr lang="en-US" sz="2000" b="1" i="1">
                <a:solidFill>
                  <a:srgbClr val="333399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indirectly</a:t>
            </a:r>
            <a:r>
              <a:rPr lang="en-US" sz="20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from the model</a:t>
            </a:r>
          </a:p>
          <a:p>
            <a:pPr eaLnBrk="1" hangingPunct="1"/>
            <a:r>
              <a:rPr lang="en-US" sz="2000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core properties (composition, physical state) cannot be determined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9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349500"/>
            <a:ext cx="47498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0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8825" y="2349500"/>
            <a:ext cx="4576763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Title 1"/>
          <p:cNvSpPr>
            <a:spLocks noGrp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Neptune: Composition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285875"/>
            <a:ext cx="7772400" cy="990600"/>
          </a:xfrm>
          <a:solidFill>
            <a:schemeClr val="bg2">
              <a:lumMod val="60000"/>
              <a:lumOff val="4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algn="ctr" eaLnBrk="1" hangingPunct="1">
              <a:buFontTx/>
              <a:buNone/>
            </a:pPr>
            <a:r>
              <a:rPr lang="en-US">
                <a:ea typeface="ＭＳ Ｐゴシック" pitchFamily="-65" charset="-128"/>
                <a:cs typeface="ＭＳ Ｐゴシック" pitchFamily="-65" charset="-128"/>
              </a:rPr>
              <a:t>	</a:t>
            </a:r>
            <a:r>
              <a:rPr lang="en-US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Gravity data is </a:t>
            </a:r>
            <a:r>
              <a:rPr lang="en-US" b="1" i="1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insufficient</a:t>
            </a:r>
            <a:r>
              <a:rPr lang="en-US">
                <a:solidFill>
                  <a:srgbClr val="000000"/>
                </a:solidFill>
                <a:ea typeface="ＭＳ Ｐゴシック" pitchFamily="-65" charset="-128"/>
                <a:cs typeface="ＭＳ Ｐゴシック" pitchFamily="-65" charset="-128"/>
              </a:rPr>
              <a:t> to constrain the planetary composition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39000" y="5486400"/>
            <a:ext cx="2286000" cy="354013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700" dirty="0"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Helled et al., 2011</a:t>
            </a:r>
          </a:p>
        </p:txBody>
      </p:sp>
      <p:sp>
        <p:nvSpPr>
          <p:cNvPr id="2" name="TextBox 7"/>
          <p:cNvSpPr txBox="1">
            <a:spLocks noChangeArrowheads="1"/>
          </p:cNvSpPr>
          <p:nvPr/>
        </p:nvSpPr>
        <p:spPr bwMode="auto">
          <a:xfrm>
            <a:off x="1835150" y="3276600"/>
            <a:ext cx="5976938" cy="6000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300"/>
              <a:t>Are Uranus and Neptune icy?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5562600"/>
            <a:ext cx="87344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Reasons to believe they have water:</a:t>
            </a:r>
          </a:p>
          <a:p>
            <a:pPr marL="457200" indent="-457200">
              <a:buFontTx/>
              <a:buAutoNum type="arabicParenBoth"/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Magnetic fields</a:t>
            </a:r>
          </a:p>
          <a:p>
            <a:pPr marL="457200" indent="-457200">
              <a:buFontTx/>
              <a:buAutoNum type="arabicParenBoth"/>
              <a:defRPr/>
            </a:pPr>
            <a:r>
              <a:rPr lang="en-US" dirty="0">
                <a:solidFill>
                  <a:srgbClr val="000000"/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Water is abundant at these distances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32138" y="5938838"/>
            <a:ext cx="2125662" cy="4619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chemeClr val="accent1">
                    <a:lumMod val="90000"/>
                  </a:schemeClr>
                </a:solidFill>
                <a:latin typeface="Arial" pitchFamily="-108" charset="0"/>
                <a:ea typeface="ＭＳ Ｐゴシック" pitchFamily="-108" charset="-128"/>
                <a:cs typeface="ＭＳ Ｐゴシック" pitchFamily="-108" charset="-128"/>
              </a:rPr>
              <a:t>– is it really?</a:t>
            </a:r>
            <a:endParaRPr lang="en-US" b="1" i="1" dirty="0">
              <a:solidFill>
                <a:schemeClr val="accent1">
                  <a:lumMod val="90000"/>
                </a:schemeClr>
              </a:solidFill>
              <a:latin typeface="Arial" pitchFamily="-1" charset="0"/>
              <a:ea typeface="ＭＳ Ｐゴシック" pitchFamily="-1" charset="-128"/>
              <a:cs typeface="ＭＳ Ｐゴシック" pitchFamily="-1" charset="-128"/>
            </a:endParaRP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5943600" y="6319838"/>
            <a:ext cx="31845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a="http://schemas.openxmlformats.org/drawingml/2006/main" xmlns:p="http://schemas.openxmlformats.org/presentation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a="http://schemas.openxmlformats.org/drawingml/2006/main" xmlns:p="http://schemas.openxmlformats.org/presentation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i="1" dirty="0">
                <a:solidFill>
                  <a:schemeClr val="accent1">
                    <a:lumMod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rPr>
              <a:t>– what about Pluto?</a:t>
            </a:r>
          </a:p>
        </p:txBody>
      </p:sp>
      <p:sp>
        <p:nvSpPr>
          <p:cNvPr id="32778" name="TextBox 12"/>
          <p:cNvSpPr txBox="1">
            <a:spLocks noChangeArrowheads="1"/>
          </p:cNvSpPr>
          <p:nvPr/>
        </p:nvSpPr>
        <p:spPr bwMode="auto">
          <a:xfrm>
            <a:off x="457200" y="2646363"/>
            <a:ext cx="11318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500"/>
              <a:t>gray: H</a:t>
            </a:r>
            <a:r>
              <a:rPr lang="en-US" sz="1500" baseline="-25000"/>
              <a:t>2</a:t>
            </a:r>
            <a:r>
              <a:rPr lang="en-US" sz="1500"/>
              <a:t>O</a:t>
            </a:r>
          </a:p>
          <a:p>
            <a:r>
              <a:rPr lang="en-US" sz="1500"/>
              <a:t>black: SiO</a:t>
            </a:r>
            <a:r>
              <a:rPr lang="en-US" sz="1500" baseline="-25000"/>
              <a:t>2</a:t>
            </a:r>
            <a:r>
              <a:rPr lang="en-US" sz="150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1850" y="304800"/>
            <a:ext cx="7772400" cy="838200"/>
          </a:xfrm>
        </p:spPr>
        <p:txBody>
          <a:bodyPr/>
          <a:lstStyle/>
          <a:p>
            <a:pPr eaLnBrk="1" hangingPunct="1"/>
            <a:r>
              <a:rPr lang="en-US" sz="290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Rotation Periods of Uranus and Neptune 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idx="1"/>
          </p:nvPr>
        </p:nvSpPr>
        <p:spPr>
          <a:xfrm>
            <a:off x="539750" y="2057400"/>
            <a:ext cx="8135938" cy="1447800"/>
          </a:xfrm>
          <a:solidFill>
            <a:schemeClr val="bg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What are the rotation rates of Uranus and Neptune? 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sz="2100">
                <a:solidFill>
                  <a:srgbClr val="000000"/>
                </a:solidFill>
                <a:latin typeface="Arial" pitchFamily="-65" charset="0"/>
              </a:rPr>
              <a:t>Complex multipolar nature of magnetic fields 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sz="2100">
                <a:solidFill>
                  <a:srgbClr val="000000"/>
                </a:solidFill>
                <a:latin typeface="Arial" pitchFamily="-65" charset="0"/>
              </a:rPr>
              <a:t>Where are the magnetic fields generated?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endParaRPr lang="en-US" sz="2000">
              <a:solidFill>
                <a:srgbClr val="000000"/>
              </a:solidFill>
              <a:latin typeface="Arial" pitchFamily="-65" charset="0"/>
            </a:endParaRPr>
          </a:p>
        </p:txBody>
      </p:sp>
      <p:pic>
        <p:nvPicPr>
          <p:cNvPr id="34820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419600"/>
            <a:ext cx="5364163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6" descr="pw140107fp"/>
          <p:cNvPicPr>
            <a:picLocks noChangeAspect="1" noChangeArrowheads="1"/>
          </p:cNvPicPr>
          <p:nvPr/>
        </p:nvPicPr>
        <p:blipFill>
          <a:blip r:embed="rId3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838200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200" dirty="0">
                <a:solidFill>
                  <a:schemeClr val="accent1">
                    <a:lumMod val="90000"/>
                  </a:schemeClr>
                </a:solidFill>
                <a:ea typeface="+mj-ea"/>
                <a:cs typeface="+mj-cs"/>
              </a:rPr>
              <a:t>Interior models with modified rotation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>
          <a:xfrm>
            <a:off x="76200" y="2157413"/>
            <a:ext cx="2590800" cy="814387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700">
                <a:solidFill>
                  <a:srgbClr val="215D77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black/gray - Voyager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1700">
                <a:solidFill>
                  <a:srgbClr val="215D77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blue/turquoise  - new P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1905000" y="5664200"/>
            <a:ext cx="6165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>
                <a:solidFill>
                  <a:srgbClr val="000000"/>
                </a:solidFill>
              </a:rPr>
              <a:t>Mass fraction of metals in the outer envelope (Z</a:t>
            </a:r>
            <a:r>
              <a:rPr lang="en-US" sz="1600" b="1" baseline="-25000">
                <a:solidFill>
                  <a:srgbClr val="000000"/>
                </a:solidFill>
              </a:rPr>
              <a:t>1</a:t>
            </a:r>
            <a:r>
              <a:rPr lang="en-US" sz="1600" b="1">
                <a:solidFill>
                  <a:srgbClr val="000000"/>
                </a:solidFill>
              </a:rPr>
              <a:t>) and in the inner envelope (Z</a:t>
            </a:r>
            <a:r>
              <a:rPr lang="en-US" sz="1600" b="1" baseline="-25000">
                <a:solidFill>
                  <a:srgbClr val="000000"/>
                </a:solidFill>
              </a:rPr>
              <a:t>2</a:t>
            </a:r>
            <a:r>
              <a:rPr lang="en-US" sz="1600" b="1">
                <a:solidFill>
                  <a:srgbClr val="000000"/>
                </a:solidFill>
              </a:rPr>
              <a:t>) 3-layer models of Uranus and Neptune</a:t>
            </a:r>
          </a:p>
        </p:txBody>
      </p:sp>
      <p:pic>
        <p:nvPicPr>
          <p:cNvPr id="36869" name="Picture 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1071563"/>
            <a:ext cx="3960813" cy="466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0" name="TextBox 10"/>
          <p:cNvSpPr txBox="1">
            <a:spLocks noChangeArrowheads="1"/>
          </p:cNvSpPr>
          <p:nvPr/>
        </p:nvSpPr>
        <p:spPr bwMode="auto">
          <a:xfrm>
            <a:off x="7385050" y="1143000"/>
            <a:ext cx="14541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7575D1"/>
                </a:solidFill>
              </a:rPr>
              <a:t>Transition pressure (Gpa)</a:t>
            </a:r>
          </a:p>
        </p:txBody>
      </p:sp>
      <p:sp>
        <p:nvSpPr>
          <p:cNvPr id="36871" name="TextBox 11"/>
          <p:cNvSpPr txBox="1">
            <a:spLocks noChangeArrowheads="1"/>
          </p:cNvSpPr>
          <p:nvPr/>
        </p:nvSpPr>
        <p:spPr bwMode="auto">
          <a:xfrm>
            <a:off x="7162800" y="3544888"/>
            <a:ext cx="19812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7575D1"/>
                </a:solidFill>
              </a:rPr>
              <a:t>T</a:t>
            </a:r>
            <a:r>
              <a:rPr lang="en-US" sz="1800" baseline="-25000">
                <a:solidFill>
                  <a:srgbClr val="7575D1"/>
                </a:solidFill>
              </a:rPr>
              <a:t>c</a:t>
            </a:r>
            <a:r>
              <a:rPr lang="en-US" sz="1800">
                <a:solidFill>
                  <a:srgbClr val="7575D1"/>
                </a:solidFill>
              </a:rPr>
              <a:t> (K), P</a:t>
            </a:r>
            <a:r>
              <a:rPr lang="en-US" sz="1800" baseline="-25000">
                <a:solidFill>
                  <a:srgbClr val="7575D1"/>
                </a:solidFill>
              </a:rPr>
              <a:t>c</a:t>
            </a:r>
            <a:r>
              <a:rPr lang="en-US" sz="1800">
                <a:solidFill>
                  <a:srgbClr val="7575D1"/>
                </a:solidFill>
              </a:rPr>
              <a:t> (Mbar), M</a:t>
            </a:r>
            <a:r>
              <a:rPr lang="en-US" sz="1800" baseline="-25000">
                <a:solidFill>
                  <a:srgbClr val="7575D1"/>
                </a:solidFill>
              </a:rPr>
              <a:t>core </a:t>
            </a:r>
            <a:r>
              <a:rPr lang="en-US" sz="1800">
                <a:solidFill>
                  <a:srgbClr val="7575D1"/>
                </a:solidFill>
              </a:rPr>
              <a:t> /M</a:t>
            </a:r>
            <a:r>
              <a:rPr lang="en-US" sz="1800" baseline="-25000">
                <a:solidFill>
                  <a:srgbClr val="7575D1"/>
                </a:solidFill>
              </a:rPr>
              <a:t>Earth</a:t>
            </a:r>
            <a:endParaRPr lang="en-US" sz="1800">
              <a:solidFill>
                <a:srgbClr val="7575D1"/>
              </a:solidFill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:r="http://schemas.openxmlformats.org/officeDocument/2006/relationships" xmlns:a="http://schemas.openxmlformats.org/drawingml/2006/main" xmlns:p="http://schemas.openxmlformats.org/presentationml/2006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22563" y="990600"/>
            <a:ext cx="4440237" cy="4724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cxnSp>
        <p:nvCxnSpPr>
          <p:cNvPr id="13" name="Straight Arrow Connector 12"/>
          <p:cNvCxnSpPr>
            <a:stCxn id="36871" idx="1"/>
          </p:cNvCxnSpPr>
          <p:nvPr/>
        </p:nvCxnSpPr>
        <p:spPr>
          <a:xfrm rot="10800000" flipV="1">
            <a:off x="4953000" y="3867150"/>
            <a:ext cx="2209800" cy="781050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36870" idx="1"/>
          </p:cNvCxnSpPr>
          <p:nvPr/>
        </p:nvCxnSpPr>
        <p:spPr>
          <a:xfrm rot="10800000" flipV="1">
            <a:off x="6019800" y="1604963"/>
            <a:ext cx="1365250" cy="658812"/>
          </a:xfrm>
          <a:prstGeom prst="straightConnector1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75" name="Rectangle 11"/>
          <p:cNvSpPr>
            <a:spLocks noChangeArrowheads="1"/>
          </p:cNvSpPr>
          <p:nvPr/>
        </p:nvSpPr>
        <p:spPr bwMode="auto">
          <a:xfrm>
            <a:off x="76200" y="6273800"/>
            <a:ext cx="3810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 b="1" i="1">
                <a:solidFill>
                  <a:schemeClr val="accent1"/>
                </a:solidFill>
              </a:rPr>
              <a:t>Nettelmann, Helled, Fortney &amp;</a:t>
            </a:r>
          </a:p>
          <a:p>
            <a:r>
              <a:rPr lang="en-US" sz="1600" b="1" i="1">
                <a:solidFill>
                  <a:schemeClr val="accent1"/>
                </a:solidFill>
              </a:rPr>
              <a:t>Redmer, 2013.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914400"/>
            <a:ext cx="8915400" cy="1981200"/>
          </a:xfrm>
        </p:spPr>
        <p:txBody>
          <a:bodyPr/>
          <a:lstStyle/>
          <a:p>
            <a:pPr eaLnBrk="1" hangingPunct="1"/>
            <a:r>
              <a:rPr lang="en-US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Maybe Uranus and Neptune are not </a:t>
            </a:r>
            <a:r>
              <a:rPr lang="ja-JP" altLang="en-US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“</a:t>
            </a:r>
            <a: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icy</a:t>
            </a:r>
            <a:r>
              <a:rPr lang="ja-JP" altLang="en-US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”</a:t>
            </a:r>
            <a: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</a:t>
            </a:r>
            <a:b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/>
            </a:r>
            <a:b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 might not be </a:t>
            </a:r>
            <a:r>
              <a:rPr lang="ja-JP" altLang="en-US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“</a:t>
            </a:r>
            <a:r>
              <a:rPr lang="en-US" altLang="ja-JP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twin planets</a:t>
            </a:r>
            <a:r>
              <a:rPr lang="ja-JP" altLang="en-US" sz="2600" b="1">
                <a:solidFill>
                  <a:srgbClr val="DAEDEF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”</a:t>
            </a:r>
            <a:endParaRPr lang="en-US" sz="2600" b="1">
              <a:solidFill>
                <a:srgbClr val="DAEDEF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740150"/>
            <a:ext cx="6858000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3048000" y="3581400"/>
            <a:ext cx="685800" cy="32766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8917" name="Picture 6" descr="j0304877.pict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4724400"/>
            <a:ext cx="962025" cy="87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7" descr="j0304877.pict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495800"/>
            <a:ext cx="11858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685800" y="1828800"/>
            <a:ext cx="7772400" cy="4267200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sz="2600" b="1">
                <a:solidFill>
                  <a:srgbClr val="FFFFFF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	</a:t>
            </a:r>
            <a:r>
              <a:rPr lang="en-US" sz="3300" b="1" u="sng">
                <a:solidFill>
                  <a:srgbClr val="215D77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Planet Formation</a:t>
            </a:r>
          </a:p>
          <a:p>
            <a:pPr algn="just" eaLnBrk="1" hangingPunct="1">
              <a:buFontTx/>
              <a:buNone/>
            </a:pPr>
            <a:endParaRPr lang="en-US" sz="3300" b="1" u="sng">
              <a:solidFill>
                <a:srgbClr val="D1D1F0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algn="just" eaLnBrk="1" hangingPunct="1"/>
            <a:r>
              <a:rPr lang="en-US" sz="2600" b="1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Disk mass and lifetime:</a:t>
            </a:r>
          </a:p>
          <a:p>
            <a:pPr lvl="1" algn="just" eaLnBrk="1" hangingPunct="1"/>
            <a:r>
              <a:rPr lang="en-US" b="1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Typical disk mass 0.01 - 0.1 M</a:t>
            </a:r>
            <a:r>
              <a:rPr lang="en-US" b="1" baseline="-25000">
                <a:solidFill>
                  <a:schemeClr val="tx1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pitchFamily="-65" charset="0"/>
                <a:ea typeface="Arial" pitchFamily="-65" charset="0"/>
                <a:cs typeface="Arial" pitchFamily="-65" charset="0"/>
                <a:sym typeface="Wingdings 2" pitchFamily="-65" charset="2"/>
              </a:rPr>
              <a:t></a:t>
            </a:r>
            <a:endParaRPr lang="en-US" b="1">
              <a:solidFill>
                <a:schemeClr val="tx1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lvl="1" algn="just" eaLnBrk="1" hangingPunct="1"/>
            <a:r>
              <a:rPr lang="en-US" b="1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Disk observations: disk lifetime &lt; 10 Myrs</a:t>
            </a:r>
          </a:p>
          <a:p>
            <a:pPr lvl="1" algn="just" eaLnBrk="1" hangingPunct="1"/>
            <a:endParaRPr lang="en-US" b="1">
              <a:solidFill>
                <a:schemeClr val="tx1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  <a:p>
            <a:pPr algn="just" eaLnBrk="1" hangingPunct="1"/>
            <a:r>
              <a:rPr lang="en-US" sz="2600" b="1">
                <a:solidFill>
                  <a:schemeClr val="tx1"/>
                </a:solidFill>
                <a:latin typeface="Arial" pitchFamily="-65" charset="0"/>
                <a:ea typeface="Arial" pitchFamily="-65" charset="0"/>
                <a:cs typeface="Arial" pitchFamily="-65" charset="0"/>
              </a:rPr>
              <a:t>Density decreases with radial distance… </a:t>
            </a:r>
          </a:p>
          <a:p>
            <a:pPr algn="just" eaLnBrk="1" hangingPunct="1"/>
            <a:endParaRPr lang="en-US" sz="2600" b="1">
              <a:solidFill>
                <a:srgbClr val="FFFFFF"/>
              </a:solidFill>
              <a:latin typeface="Arial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40963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>
                <a:solidFill>
                  <a:srgbClr val="000000"/>
                </a:solidFill>
              </a:rPr>
              <a:t>Uranus and Neptune: Formation</a:t>
            </a:r>
            <a:endParaRPr lang="en-US" sz="440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5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986" name="Rectangle 2"/>
          <p:cNvSpPr txBox="1">
            <a:spLocks noChangeArrowheads="1"/>
          </p:cNvSpPr>
          <p:nvPr/>
        </p:nvSpPr>
        <p:spPr bwMode="auto">
          <a:xfrm>
            <a:off x="685800" y="3048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en-US" sz="3200">
                <a:solidFill>
                  <a:srgbClr val="000000"/>
                </a:solidFill>
              </a:rPr>
              <a:t>A typical protoplanetary disk</a:t>
            </a:r>
            <a:endParaRPr lang="en-US" sz="4400">
              <a:solidFill>
                <a:srgbClr val="000000"/>
              </a:solidFill>
            </a:endParaRPr>
          </a:p>
        </p:txBody>
      </p:sp>
      <p:pic>
        <p:nvPicPr>
          <p:cNvPr id="41987" name="Picture 3" descr="solarnebul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6013" y="1700213"/>
            <a:ext cx="7221537" cy="403225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0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Formation of “Icy” Planets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algn="just" eaLnBrk="1" hangingPunct="1"/>
            <a:r>
              <a:rPr lang="en-US" sz="26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Standard Formation Model: </a:t>
            </a:r>
          </a:p>
          <a:p>
            <a:pPr lvl="1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</a:rPr>
              <a:t>Core accretion </a:t>
            </a:r>
            <a:r>
              <a:rPr lang="en-US" sz="2000">
                <a:solidFill>
                  <a:srgbClr val="000000"/>
                </a:solidFill>
                <a:latin typeface="Arial" pitchFamily="-65" charset="0"/>
              </a:rPr>
              <a:t>(Pollack et al. 1996)</a:t>
            </a:r>
          </a:p>
          <a:p>
            <a:pPr lvl="1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</a:rPr>
              <a:t>dMc/dt goes like ΣΩ</a:t>
            </a:r>
          </a:p>
          <a:p>
            <a:pPr lvl="1" algn="just" eaLnBrk="1" hangingPunct="1">
              <a:buFontTx/>
              <a:buNone/>
            </a:pPr>
            <a:endParaRPr lang="en-US">
              <a:solidFill>
                <a:srgbClr val="000000"/>
              </a:solidFill>
              <a:latin typeface="Arial" pitchFamily="-65" charset="0"/>
            </a:endParaRPr>
          </a:p>
          <a:p>
            <a:pPr algn="just" eaLnBrk="1" hangingPunct="1"/>
            <a:r>
              <a:rPr lang="en-US" sz="26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Similar formation process like J&amp;S but slower: </a:t>
            </a:r>
            <a:r>
              <a:rPr lang="ja-JP" altLang="en-US" sz="26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“</a:t>
            </a:r>
            <a:r>
              <a:rPr lang="en-US" altLang="ja-JP" sz="26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failed giant planets</a:t>
            </a:r>
            <a:r>
              <a:rPr lang="ja-JP" altLang="en-US" sz="26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”</a:t>
            </a:r>
            <a:endParaRPr lang="en-US" altLang="ja-JP" sz="2600" b="1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lvl="1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</a:rPr>
              <a:t>On one hand have to form before the gas dissipates. </a:t>
            </a:r>
          </a:p>
          <a:p>
            <a:pPr lvl="1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</a:rPr>
              <a:t>On the other hand, should not become gas giant planets.</a:t>
            </a:r>
          </a:p>
          <a:p>
            <a:pPr algn="just" eaLnBrk="1" hangingPunct="1"/>
            <a:endParaRPr lang="en-US" sz="22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3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4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30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Formation via core accretion</a:t>
            </a:r>
          </a:p>
        </p:txBody>
      </p:sp>
      <p:sp>
        <p:nvSpPr>
          <p:cNvPr id="20484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8534400" cy="4114800"/>
          </a:xfrm>
        </p:spPr>
        <p:txBody>
          <a:bodyPr>
            <a:normAutofit/>
          </a:bodyPr>
          <a:lstStyle/>
          <a:p>
            <a:pPr marL="0" indent="0" algn="just" eaLnBrk="1" hangingPunct="1">
              <a:buFontTx/>
              <a:buNone/>
            </a:pPr>
            <a:r>
              <a:rPr lang="en-US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Giant planet formation in three steps:</a:t>
            </a:r>
          </a:p>
          <a:p>
            <a:pPr marL="0" indent="0" algn="just" eaLnBrk="1" hangingPunct="1">
              <a:buFontTx/>
              <a:buNone/>
            </a:pPr>
            <a:endParaRPr lang="en-US" dirty="0">
              <a:solidFill>
                <a:schemeClr val="tx1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457200" indent="-457200" algn="just" eaLnBrk="1" hangingPunct="1">
              <a:buFont typeface="+mj-lt"/>
              <a:buAutoNum type="arabicPeriod"/>
            </a:pP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Accretion of dust particles and </a:t>
            </a:r>
            <a:r>
              <a:rPr lang="en-US" sz="2200" dirty="0" err="1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planetesimals</a:t>
            </a: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: build a core of a few M</a:t>
            </a:r>
            <a:r>
              <a:rPr lang="en-US" sz="2200" baseline="-250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</a:t>
            </a: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 and </a:t>
            </a: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 low-mass gaseous </a:t>
            </a:r>
            <a:r>
              <a:rPr lang="en-US" sz="2200" dirty="0" smtClean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envelope.</a:t>
            </a:r>
          </a:p>
          <a:p>
            <a:pPr marL="457200" indent="-457200" algn="just" eaLnBrk="1" hangingPunct="1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Further </a:t>
            </a: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accretion of gas and solids: the envelope grows faster than the core until the crossover mass is </a:t>
            </a:r>
            <a:r>
              <a:rPr lang="en-US" sz="2200" dirty="0" smtClean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reached.</a:t>
            </a:r>
          </a:p>
          <a:p>
            <a:pPr marL="457200" indent="-457200" algn="just" eaLnBrk="1" hangingPunct="1">
              <a:buFont typeface="+mj-lt"/>
              <a:buAutoNum type="arabicPeriod"/>
            </a:pPr>
            <a:r>
              <a:rPr lang="en-US" sz="2200" dirty="0" smtClean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Runaway </a:t>
            </a:r>
            <a:r>
              <a:rPr lang="en-US" sz="2200" dirty="0">
                <a:solidFill>
                  <a:schemeClr val="tx1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gas accretion with relatively small accretion of solids.</a:t>
            </a:r>
          </a:p>
          <a:p>
            <a:pPr marL="0" indent="0" algn="just" eaLnBrk="1" hangingPunct="1">
              <a:buFontTx/>
              <a:buAutoNum type="arabicPeriod"/>
            </a:pPr>
            <a:endParaRPr lang="en-US" dirty="0">
              <a:solidFill>
                <a:schemeClr val="tx1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4036" name="TextBox 4"/>
          <p:cNvSpPr txBox="1">
            <a:spLocks noChangeArrowheads="1"/>
          </p:cNvSpPr>
          <p:nvPr/>
        </p:nvSpPr>
        <p:spPr bwMode="auto">
          <a:xfrm>
            <a:off x="5281613" y="6275388"/>
            <a:ext cx="3530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see e.g. D</a:t>
            </a:r>
            <a:r>
              <a:rPr lang="ja-JP" altLang="en-US" sz="2000"/>
              <a:t>’</a:t>
            </a:r>
            <a:r>
              <a:rPr lang="en-US" altLang="ja-JP" sz="2000"/>
              <a:t>Angelo et al. 2011</a:t>
            </a:r>
            <a:endParaRPr lang="en-US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3"/>
          <p:cNvPicPr>
            <a:picLocks noChangeAspect="1"/>
          </p:cNvPicPr>
          <p:nvPr/>
        </p:nvPicPr>
        <p:blipFill>
          <a:blip r:embed="rId2">
            <a:alphaModFix amt="70000"/>
          </a:blip>
          <a:srcRect/>
          <a:stretch>
            <a:fillRect/>
          </a:stretch>
        </p:blipFill>
        <p:spPr bwMode="auto">
          <a:xfrm>
            <a:off x="8077200" y="5791200"/>
            <a:ext cx="1084263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8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785813"/>
            <a:ext cx="7240588" cy="508793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45059" name="Rectangle 1032"/>
          <p:cNvSpPr>
            <a:spLocks noChangeArrowheads="1"/>
          </p:cNvSpPr>
          <p:nvPr/>
        </p:nvSpPr>
        <p:spPr bwMode="auto">
          <a:xfrm>
            <a:off x="769938" y="5867400"/>
            <a:ext cx="3878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b="1">
                <a:solidFill>
                  <a:srgbClr val="0D0D0D"/>
                </a:solidFill>
                <a:latin typeface="Candara" pitchFamily="-65" charset="0"/>
                <a:ea typeface="Candara" pitchFamily="-65" charset="0"/>
                <a:cs typeface="Candara" pitchFamily="-65" charset="0"/>
              </a:rPr>
              <a:t>Pollack et al., 1996. </a:t>
            </a:r>
          </a:p>
        </p:txBody>
      </p:sp>
      <p:sp>
        <p:nvSpPr>
          <p:cNvPr id="45060" name="Rectangle 1030"/>
          <p:cNvSpPr>
            <a:spLocks noChangeArrowheads="1"/>
          </p:cNvSpPr>
          <p:nvPr/>
        </p:nvSpPr>
        <p:spPr bwMode="auto">
          <a:xfrm>
            <a:off x="1323975" y="3721100"/>
            <a:ext cx="132556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Arial" pitchFamily="-65" charset="0"/>
                <a:cs typeface="Arial" pitchFamily="-65" charset="0"/>
              </a:rPr>
              <a:t>phase 1</a:t>
            </a:r>
          </a:p>
          <a:p>
            <a:pPr algn="ctr"/>
            <a:r>
              <a:rPr lang="en-US" sz="1200">
                <a:ea typeface="Arial" pitchFamily="-65" charset="0"/>
                <a:cs typeface="Arial" pitchFamily="-65" charset="0"/>
              </a:rPr>
              <a:t>isolation mass reached</a:t>
            </a:r>
          </a:p>
        </p:txBody>
      </p:sp>
      <p:sp>
        <p:nvSpPr>
          <p:cNvPr id="45061" name="Rectangle 1030"/>
          <p:cNvSpPr>
            <a:spLocks noChangeArrowheads="1"/>
          </p:cNvSpPr>
          <p:nvPr/>
        </p:nvSpPr>
        <p:spPr bwMode="auto">
          <a:xfrm>
            <a:off x="3984625" y="3089275"/>
            <a:ext cx="13271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Arial" pitchFamily="-65" charset="0"/>
                <a:cs typeface="Arial" pitchFamily="-65" charset="0"/>
              </a:rPr>
              <a:t>phase 2</a:t>
            </a:r>
          </a:p>
        </p:txBody>
      </p:sp>
      <p:sp>
        <p:nvSpPr>
          <p:cNvPr id="45062" name="Rectangle 1030"/>
          <p:cNvSpPr>
            <a:spLocks noChangeArrowheads="1"/>
          </p:cNvSpPr>
          <p:nvPr/>
        </p:nvSpPr>
        <p:spPr bwMode="auto">
          <a:xfrm>
            <a:off x="5462588" y="993775"/>
            <a:ext cx="1325562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>
                <a:ea typeface="Arial" pitchFamily="-65" charset="0"/>
                <a:cs typeface="Arial" pitchFamily="-65" charset="0"/>
              </a:rPr>
              <a:t>phase 3</a:t>
            </a:r>
          </a:p>
          <a:p>
            <a:pPr algn="ctr"/>
            <a:r>
              <a:rPr lang="en-US" sz="1200">
                <a:ea typeface="Arial" pitchFamily="-65" charset="0"/>
                <a:cs typeface="Arial" pitchFamily="-65" charset="0"/>
              </a:rPr>
              <a:t>runaway gas accretion</a:t>
            </a:r>
          </a:p>
        </p:txBody>
      </p:sp>
      <p:sp>
        <p:nvSpPr>
          <p:cNvPr id="45063" name="Rectangle 1034"/>
          <p:cNvSpPr>
            <a:spLocks noChangeArrowheads="1"/>
          </p:cNvSpPr>
          <p:nvPr/>
        </p:nvSpPr>
        <p:spPr bwMode="auto">
          <a:xfrm>
            <a:off x="228600" y="152400"/>
            <a:ext cx="861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/>
            <a:r>
              <a:rPr lang="en-US" b="1">
                <a:solidFill>
                  <a:srgbClr val="FFFFFF"/>
                </a:solidFill>
              </a:rPr>
              <a:t>A standard core accretion model for Jupiter</a:t>
            </a:r>
            <a:r>
              <a:rPr lang="ja-JP" altLang="en-US" b="1">
                <a:solidFill>
                  <a:srgbClr val="FFFFFF"/>
                </a:solidFill>
              </a:rPr>
              <a:t>’</a:t>
            </a:r>
            <a:r>
              <a:rPr lang="en-US" altLang="ja-JP" b="1">
                <a:solidFill>
                  <a:srgbClr val="FFFFFF"/>
                </a:solidFill>
              </a:rPr>
              <a:t>s formation</a:t>
            </a:r>
            <a:endParaRPr lang="en-US" b="1">
              <a:solidFill>
                <a:srgbClr val="FFFFFF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323975" y="4841875"/>
            <a:ext cx="5740400" cy="1058863"/>
          </a:xfrm>
          <a:prstGeom prst="ellipse">
            <a:avLst/>
          </a:prstGeom>
          <a:noFill/>
          <a:ln w="57150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5065" name="Text Box 20"/>
          <p:cNvSpPr txBox="1">
            <a:spLocks noChangeArrowheads="1"/>
          </p:cNvSpPr>
          <p:nvPr/>
        </p:nvSpPr>
        <p:spPr bwMode="auto">
          <a:xfrm>
            <a:off x="6761163" y="974725"/>
            <a:ext cx="901700" cy="493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>
              <a:tabLst>
                <a:tab pos="838200" algn="l"/>
              </a:tabLst>
            </a:pPr>
            <a:r>
              <a:rPr lang="en-US" sz="1600">
                <a:solidFill>
                  <a:schemeClr val="tx2"/>
                </a:solidFill>
                <a:latin typeface="Candara (Body)" charset="0"/>
                <a:ea typeface="Candara (Body)" charset="0"/>
                <a:cs typeface="Candara (Body)" charset="0"/>
              </a:rPr>
              <a:t>Total Mass</a:t>
            </a:r>
          </a:p>
        </p:txBody>
      </p:sp>
      <p:sp>
        <p:nvSpPr>
          <p:cNvPr id="45066" name="Text Box 20"/>
          <p:cNvSpPr txBox="1">
            <a:spLocks noChangeArrowheads="1"/>
          </p:cNvSpPr>
          <p:nvPr/>
        </p:nvSpPr>
        <p:spPr bwMode="auto">
          <a:xfrm>
            <a:off x="6731000" y="3168650"/>
            <a:ext cx="903288" cy="492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>
              <a:tabLst>
                <a:tab pos="838200" algn="l"/>
              </a:tabLst>
            </a:pPr>
            <a:r>
              <a:rPr lang="en-US" sz="1600">
                <a:solidFill>
                  <a:schemeClr val="tx2"/>
                </a:solidFill>
                <a:latin typeface="Candara (Body)" charset="0"/>
                <a:ea typeface="Candara (Body)" charset="0"/>
                <a:cs typeface="Candara (Body)" charset="0"/>
              </a:rPr>
              <a:t>Gas Mass</a:t>
            </a:r>
          </a:p>
        </p:txBody>
      </p:sp>
      <p:sp>
        <p:nvSpPr>
          <p:cNvPr id="45067" name="Text Box 20"/>
          <p:cNvSpPr txBox="1">
            <a:spLocks noChangeArrowheads="1"/>
          </p:cNvSpPr>
          <p:nvPr/>
        </p:nvSpPr>
        <p:spPr bwMode="auto">
          <a:xfrm>
            <a:off x="6689725" y="3937000"/>
            <a:ext cx="903288" cy="4921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  <a:spAutoFit/>
          </a:bodyPr>
          <a:lstStyle/>
          <a:p>
            <a:pPr>
              <a:tabLst>
                <a:tab pos="838200" algn="l"/>
              </a:tabLst>
            </a:pPr>
            <a:r>
              <a:rPr lang="en-US" sz="1600">
                <a:solidFill>
                  <a:schemeClr val="tx2"/>
                </a:solidFill>
                <a:latin typeface="Candara (Body)" charset="0"/>
                <a:ea typeface="Candara (Body)" charset="0"/>
                <a:cs typeface="Candara (Body)" charset="0"/>
              </a:rPr>
              <a:t>Core Mass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752600" y="1038225"/>
            <a:ext cx="3160713" cy="10953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@</a:t>
            </a:r>
          </a:p>
        </p:txBody>
      </p:sp>
      <p:sp>
        <p:nvSpPr>
          <p:cNvPr id="45069" name="TextBox 22"/>
          <p:cNvSpPr txBox="1">
            <a:spLocks noChangeArrowheads="1"/>
          </p:cNvSpPr>
          <p:nvPr/>
        </p:nvSpPr>
        <p:spPr bwMode="auto">
          <a:xfrm>
            <a:off x="3048000" y="1468438"/>
            <a:ext cx="3556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45070" name="TextBox 22"/>
          <p:cNvSpPr txBox="1">
            <a:spLocks noChangeArrowheads="1"/>
          </p:cNvSpPr>
          <p:nvPr/>
        </p:nvSpPr>
        <p:spPr bwMode="auto">
          <a:xfrm>
            <a:off x="1600200" y="1017588"/>
            <a:ext cx="3189288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200"/>
              <a:t>@ 5.2 AU, Σ</a:t>
            </a:r>
            <a:r>
              <a:rPr lang="en-US" sz="2200" baseline="-25000"/>
              <a:t>S</a:t>
            </a:r>
            <a:r>
              <a:rPr lang="en-US" sz="2200"/>
              <a:t>=10 g cm</a:t>
            </a:r>
            <a:r>
              <a:rPr lang="en-US" sz="2200" baseline="30000"/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0"/>
            <a:ext cx="4953000" cy="344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2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3600" y="3429000"/>
            <a:ext cx="4953000" cy="346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Box 6"/>
          <p:cNvSpPr txBox="1">
            <a:spLocks noChangeArrowheads="1"/>
          </p:cNvSpPr>
          <p:nvPr/>
        </p:nvSpPr>
        <p:spPr bwMode="auto">
          <a:xfrm>
            <a:off x="76200" y="6400800"/>
            <a:ext cx="20716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FFFFFF"/>
                </a:solidFill>
              </a:rPr>
              <a:t>Pollack et al. 1996</a:t>
            </a:r>
          </a:p>
        </p:txBody>
      </p:sp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76200" y="2133600"/>
            <a:ext cx="3429000" cy="2678113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2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b="1"/>
              <a:t>Note that:</a:t>
            </a:r>
          </a:p>
          <a:p>
            <a:pPr algn="ctr">
              <a:buFontTx/>
              <a:buAutoNum type="arabicParenBoth"/>
            </a:pPr>
            <a:r>
              <a:rPr lang="en-US" b="1"/>
              <a:t>formation timescale is long</a:t>
            </a:r>
          </a:p>
          <a:p>
            <a:pPr algn="ctr">
              <a:buFontTx/>
              <a:buAutoNum type="arabicParenBoth"/>
            </a:pPr>
            <a:r>
              <a:rPr lang="en-US" b="1"/>
              <a:t>M</a:t>
            </a:r>
            <a:r>
              <a:rPr lang="en-US" b="1" baseline="-25000"/>
              <a:t>core</a:t>
            </a:r>
            <a:r>
              <a:rPr lang="en-US" b="1"/>
              <a:t> is 10 M</a:t>
            </a:r>
            <a:r>
              <a:rPr lang="en-US" baseline="-25000">
                <a:sym typeface="Symbol" pitchFamily="-65" charset="2"/>
              </a:rPr>
              <a:t></a:t>
            </a:r>
            <a:r>
              <a:rPr lang="en-US" b="1"/>
              <a:t>,</a:t>
            </a:r>
          </a:p>
          <a:p>
            <a:pPr algn="ctr">
              <a:buFontTx/>
              <a:buAutoNum type="arabicParenBoth"/>
            </a:pPr>
            <a:r>
              <a:rPr lang="en-US" b="1"/>
              <a:t>Planetesimal size</a:t>
            </a:r>
          </a:p>
          <a:p>
            <a:pPr algn="ctr">
              <a:buFontTx/>
              <a:buAutoNum type="arabicParenBoth"/>
            </a:pPr>
            <a:r>
              <a:rPr lang="en-US" b="1"/>
              <a:t>we don</a:t>
            </a:r>
            <a:r>
              <a:rPr lang="ja-JP" altLang="en-US" b="1"/>
              <a:t>’</a:t>
            </a:r>
            <a:r>
              <a:rPr lang="en-US" altLang="ja-JP" b="1"/>
              <a:t>t get the correct final mass</a:t>
            </a:r>
            <a:endParaRPr lang="en-US" b="1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 rot="-1741735">
            <a:off x="1071563" y="2984500"/>
            <a:ext cx="7658100" cy="4619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/>
              <a:t>Final mass depends on the time of gas dissipation!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5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5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Content Placeholder 2"/>
          <p:cNvSpPr>
            <a:spLocks noGrp="1"/>
          </p:cNvSpPr>
          <p:nvPr>
            <p:ph idx="1"/>
          </p:nvPr>
        </p:nvSpPr>
        <p:spPr>
          <a:xfrm>
            <a:off x="611188" y="765175"/>
            <a:ext cx="8153400" cy="4114800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 typeface="Wingdings 2" pitchFamily="-65" charset="2"/>
              <a:buNone/>
            </a:pPr>
            <a:r>
              <a:rPr lang="en-US" b="1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Problems/Challenges:</a:t>
            </a:r>
          </a:p>
          <a:p>
            <a:pPr marL="0" indent="0" eaLnBrk="1" hangingPunct="1">
              <a:spcBef>
                <a:spcPct val="0"/>
              </a:spcBef>
              <a:buFont typeface="Wingdings 2" pitchFamily="-65" charset="2"/>
              <a:buNone/>
            </a:pPr>
            <a:endParaRPr lang="en-US" b="1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Formation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timescale for in situ formation</a:t>
            </a:r>
            <a:endParaRPr lang="en-US" sz="2200" baseline="-25000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Symbol" pitchFamily="-65" charset="2"/>
            </a:endParaRPr>
          </a:p>
          <a:p>
            <a:pPr marL="0" indent="0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  Getting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Symbol" pitchFamily="-65" charset="2"/>
              </a:rPr>
              <a:t>Uranus-like final composition</a:t>
            </a:r>
          </a:p>
          <a:p>
            <a:pPr marL="0" indent="0" eaLnBrk="1" hangingPunct="1">
              <a:spcBef>
                <a:spcPct val="0"/>
              </a:spcBef>
              <a:buFont typeface="Wingdings 2" pitchFamily="-65" charset="2"/>
              <a:buNone/>
            </a:pPr>
            <a:endParaRPr lang="en-US" sz="2200" dirty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Symbol" pitchFamily="-65" charset="2"/>
            </a:endParaRPr>
          </a:p>
          <a:p>
            <a:pPr marL="0" indent="0" eaLnBrk="1" hangingPunct="1">
              <a:spcBef>
                <a:spcPct val="0"/>
              </a:spcBef>
              <a:buFont typeface="Wingdings 2" pitchFamily="-65" charset="2"/>
              <a:buNone/>
            </a:pPr>
            <a:r>
              <a:rPr lang="en-US" b="1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Possible Solutions:</a:t>
            </a:r>
          </a:p>
          <a:p>
            <a:pPr marL="0" indent="0" eaLnBrk="1" hangingPunct="1">
              <a:spcBef>
                <a:spcPct val="0"/>
              </a:spcBef>
              <a:buFont typeface="Wingdings 2" pitchFamily="-65" charset="2"/>
              <a:buNone/>
            </a:pPr>
            <a:endParaRPr lang="en-US" b="1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Formation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closer to the sun (Nice Model)</a:t>
            </a:r>
            <a:endParaRPr lang="en-US" sz="2200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Disk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physics/chemistry – disk evolution, enhancing the solids  </a:t>
            </a:r>
            <a:endParaRPr lang="en-US" sz="2200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High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accretion rates: dynamically cold </a:t>
            </a:r>
            <a:r>
              <a:rPr lang="en-US" sz="2200" dirty="0" err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planetesimal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disk</a:t>
            </a:r>
            <a:endParaRPr lang="en-US" sz="2200" dirty="0" smtClean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algn="just" eaLnBrk="1" hangingPunct="1">
              <a:spcBef>
                <a:spcPct val="0"/>
              </a:spcBef>
              <a:buFontTx/>
              <a:buAutoNum type="arabicPeriod"/>
            </a:pPr>
            <a:r>
              <a:rPr lang="en-US" sz="2200" dirty="0" smtClean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 A </a:t>
            </a:r>
            <a:r>
              <a:rPr lang="en-US" sz="2200" dirty="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combination…</a:t>
            </a:r>
            <a:endParaRPr lang="en-US" sz="2200" b="1" dirty="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U&amp;N Formation: The Nice Model</a:t>
            </a:r>
          </a:p>
        </p:txBody>
      </p:sp>
      <p:sp>
        <p:nvSpPr>
          <p:cNvPr id="27652" name="Content Placeholder 2"/>
          <p:cNvSpPr>
            <a:spLocks noGrp="1"/>
          </p:cNvSpPr>
          <p:nvPr>
            <p:ph idx="1"/>
          </p:nvPr>
        </p:nvSpPr>
        <p:spPr>
          <a:xfrm>
            <a:off x="228600" y="1981200"/>
            <a:ext cx="8610600" cy="4114800"/>
          </a:xfrm>
        </p:spPr>
        <p:txBody>
          <a:bodyPr/>
          <a:lstStyle/>
          <a:p>
            <a:pPr marL="514350" indent="-514350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Formation at smaller radial distances </a:t>
            </a:r>
            <a:r>
              <a:rPr lang="en-US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Wingdings" pitchFamily="-65" charset="2"/>
              </a:rPr>
              <a:t> solves the timescale problem &amp; consistent with some features of the solar-system</a:t>
            </a:r>
          </a:p>
          <a:p>
            <a:pPr marL="514350" indent="-514350" algn="just" eaLnBrk="1" hangingPunct="1">
              <a:buFontTx/>
              <a:buNone/>
            </a:pP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Wingdings" pitchFamily="-65" charset="2"/>
            </a:endParaRPr>
          </a:p>
          <a:p>
            <a:pPr marL="514350" indent="-514350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  <a:sym typeface="Wingdings" pitchFamily="-65" charset="2"/>
              </a:rPr>
              <a:t>Difficulties:</a:t>
            </a:r>
          </a:p>
          <a:p>
            <a:pPr marL="914400" lvl="1" indent="-514350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  <a:sym typeface="Wingdings" pitchFamily="-65" charset="2"/>
              </a:rPr>
              <a:t>Cannot distinguish between Uranus and Neptune </a:t>
            </a:r>
          </a:p>
          <a:p>
            <a:pPr marL="914400" lvl="1" indent="-514350" algn="just" eaLnBrk="1" hangingPunct="1"/>
            <a:r>
              <a:rPr lang="en-US">
                <a:solidFill>
                  <a:srgbClr val="000000"/>
                </a:solidFill>
                <a:latin typeface="Arial" pitchFamily="-65" charset="0"/>
                <a:sym typeface="Wingdings" pitchFamily="-65" charset="2"/>
              </a:rPr>
              <a:t>In many of the simulations the properties of the two outer planets (U, N) cannot be reconstructed </a:t>
            </a:r>
          </a:p>
          <a:p>
            <a:pPr marL="514350" indent="-514350" algn="just" eaLnBrk="1" hangingPunct="1"/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Wingdings" pitchFamily="-65" charset="2"/>
            </a:endParaRPr>
          </a:p>
          <a:p>
            <a:pPr marL="514350" indent="-514350" algn="just" eaLnBrk="1" hangingPunct="1">
              <a:buFontTx/>
              <a:buNone/>
            </a:pP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  <a:sym typeface="Wingdings" pitchFamily="-65" charset="2"/>
            </a:endParaRPr>
          </a:p>
          <a:p>
            <a:pPr marL="514350" indent="-514350" algn="just" eaLnBrk="1" hangingPunct="1">
              <a:buFontTx/>
              <a:buNone/>
            </a:pPr>
            <a:endParaRPr lang="en-US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3253" name="TextBox 4"/>
          <p:cNvSpPr txBox="1">
            <a:spLocks noChangeArrowheads="1"/>
          </p:cNvSpPr>
          <p:nvPr/>
        </p:nvSpPr>
        <p:spPr bwMode="auto">
          <a:xfrm>
            <a:off x="28575" y="6324600"/>
            <a:ext cx="89630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a="http://schemas.openxmlformats.org/drawingml/2006/main" xmlns:p="http://schemas.openxmlformats.org/presentationml/2006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a="http://schemas.openxmlformats.org/drawingml/2006/main" xmlns:p="http://schemas.openxmlformats.org/presentationml/2006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1B3742"/>
                </a:solidFill>
              </a:rPr>
              <a:t>see e.g . Thomess et al. 1999; 2002; Morbidelli et al. 2005; Tsiganis et al. 2005 </a:t>
            </a:r>
          </a:p>
          <a:p>
            <a:endParaRPr lang="en-US" sz="1800">
              <a:solidFill>
                <a:srgbClr val="1B3742"/>
              </a:solidFill>
            </a:endParaRPr>
          </a:p>
          <a:p>
            <a:endParaRPr lang="en-US" sz="1800">
              <a:solidFill>
                <a:srgbClr val="1B374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3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Formation at shorter radial distances 				+ solid-rich disk</a:t>
            </a:r>
          </a:p>
        </p:txBody>
      </p:sp>
      <p:sp>
        <p:nvSpPr>
          <p:cNvPr id="49155" name="TextBox 4"/>
          <p:cNvSpPr txBox="1">
            <a:spLocks noChangeArrowheads="1"/>
          </p:cNvSpPr>
          <p:nvPr/>
        </p:nvSpPr>
        <p:spPr bwMode="auto">
          <a:xfrm>
            <a:off x="152400" y="6305550"/>
            <a:ext cx="47752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000"/>
              <a:t>Dodson-Robinson &amp; Bodenheimer, 2010</a:t>
            </a:r>
          </a:p>
        </p:txBody>
      </p:sp>
      <p:sp>
        <p:nvSpPr>
          <p:cNvPr id="49156" name="TextBox 7"/>
          <p:cNvSpPr txBox="1">
            <a:spLocks noChangeArrowheads="1"/>
          </p:cNvSpPr>
          <p:nvPr/>
        </p:nvSpPr>
        <p:spPr bwMode="auto">
          <a:xfrm>
            <a:off x="2868613" y="4868863"/>
            <a:ext cx="38639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215D77"/>
                </a:solidFill>
              </a:rPr>
              <a:t>Formation at 12 and 15 AU</a:t>
            </a:r>
          </a:p>
        </p:txBody>
      </p:sp>
      <p:pic>
        <p:nvPicPr>
          <p:cNvPr id="49157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575" y="1600200"/>
            <a:ext cx="4340225" cy="313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10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06938" y="1612900"/>
            <a:ext cx="4360862" cy="311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844577" y="2967335"/>
            <a:ext cx="7454860" cy="769441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rial" pitchFamily="-1" charset="0"/>
                <a:ea typeface="ＭＳ Ｐゴシック" pitchFamily="-1" charset="-128"/>
                <a:cs typeface="ＭＳ Ｐゴシック" pitchFamily="-1" charset="-128"/>
              </a:rPr>
              <a:t>Formation during phase 1!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7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200">
                <a:solidFill>
                  <a:srgbClr val="1B3742"/>
                </a:solidFill>
                <a:ea typeface="ＭＳ Ｐゴシック" pitchFamily="-65" charset="-128"/>
                <a:cs typeface="ＭＳ Ｐゴシック" pitchFamily="-65" charset="-128"/>
              </a:rPr>
              <a:t>Formation in a “dynamically cold” disk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458200" cy="411480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Fast growth if planetesimals are small.</a:t>
            </a:r>
          </a:p>
          <a:p>
            <a:pPr marL="0" indent="0" algn="just" eaLnBrk="1" hangingPunct="1">
              <a:buFontTx/>
              <a:buNone/>
            </a:pPr>
            <a:endParaRPr lang="en-US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marL="0" indent="0" algn="just" eaLnBrk="1" hangingPunct="1">
              <a:buFontTx/>
              <a:buNone/>
            </a:pPr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R. Rafikov </a:t>
            </a:r>
            <a:r>
              <a:rPr lang="en-US" sz="200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(but see also Goldreich et al. 2003; 2004)</a:t>
            </a:r>
          </a:p>
          <a:p>
            <a:pPr marL="0" indent="0" algn="just" eaLnBrk="1" hangingPunct="1">
              <a:buFontTx/>
              <a:buNone/>
            </a:pPr>
            <a:r>
              <a:rPr lang="en-US" sz="220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initially large planetesimals are unaffected by gas drag and beak into small planetesimals which can easily be accreted by a growing core </a:t>
            </a:r>
            <a:r>
              <a:rPr lang="en-US" sz="2200">
                <a:solidFill>
                  <a:srgbClr val="1B3742"/>
                </a:solidFill>
                <a:latin typeface="Wingdings" pitchFamily="-65" charset="2"/>
                <a:ea typeface="Wingdings" pitchFamily="-65" charset="2"/>
                <a:cs typeface="Wingdings" pitchFamily="-65" charset="2"/>
              </a:rPr>
              <a:t></a:t>
            </a:r>
            <a:r>
              <a:rPr lang="en-US" sz="220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high accretion rates also at large radial distances.</a:t>
            </a:r>
          </a:p>
          <a:p>
            <a:pPr marL="0" indent="0" algn="just" eaLnBrk="1" hangingPunct="1">
              <a:buFontTx/>
              <a:buNone/>
            </a:pPr>
            <a:endParaRPr lang="en-US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1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Content Placeholder 5"/>
          <p:cNvSpPr>
            <a:spLocks noGrp="1"/>
          </p:cNvSpPr>
          <p:nvPr>
            <p:ph idx="1"/>
          </p:nvPr>
        </p:nvSpPr>
        <p:spPr>
          <a:xfrm>
            <a:off x="685800" y="2514600"/>
            <a:ext cx="7772400" cy="2819400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b="1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If accretion rates are high** can Uranus and Neptune form </a:t>
            </a:r>
            <a:r>
              <a:rPr lang="en-US" sz="2800" b="1" i="1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 situ</a:t>
            </a:r>
            <a:r>
              <a:rPr lang="en-US" sz="2800" b="1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?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Explore various disk densities, accretion </a:t>
            </a:r>
            <a:r>
              <a:rPr lang="en-US" sz="2800" dirty="0" smtClean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rates. 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dirty="0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dirty="0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</a:pPr>
            <a:endParaRPr lang="en-US" sz="2800" dirty="0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**</a:t>
            </a:r>
            <a:r>
              <a:rPr lang="en-US" sz="1800" dirty="0" err="1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Rafikov</a:t>
            </a:r>
            <a:r>
              <a:rPr lang="en-US" sz="1800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, 2011; </a:t>
            </a:r>
            <a:r>
              <a:rPr lang="en-US" sz="1800" dirty="0" err="1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Lambrechts</a:t>
            </a:r>
            <a:r>
              <a:rPr lang="en-US" sz="1800" dirty="0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&amp; Johansen,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5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5088" y="-1588"/>
            <a:ext cx="8610600" cy="838201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Preliminary </a:t>
            </a:r>
            <a: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results: 20 AU</a:t>
            </a:r>
            <a:b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</a:b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Helled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&amp;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Bodenheimer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in prep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.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pic>
        <p:nvPicPr>
          <p:cNvPr id="52227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2" y="1166112"/>
            <a:ext cx="3417888" cy="229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8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3998223"/>
            <a:ext cx="3429000" cy="225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29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53000" y="1243852"/>
            <a:ext cx="3252376" cy="2185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0" y="4045857"/>
            <a:ext cx="3492964" cy="22787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457200" y="3471446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=0.35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533400" y="6248400"/>
            <a:ext cx="1408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=3.5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10" name="TextBox 9"/>
          <p:cNvSpPr txBox="1"/>
          <p:nvPr/>
        </p:nvSpPr>
        <p:spPr>
          <a:xfrm>
            <a:off x="4954862" y="3429000"/>
            <a:ext cx="1408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=0.7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11" name="TextBox 10"/>
          <p:cNvSpPr txBox="1"/>
          <p:nvPr/>
        </p:nvSpPr>
        <p:spPr>
          <a:xfrm>
            <a:off x="4800600" y="6324600"/>
            <a:ext cx="25598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=1.6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r>
              <a:rPr lang="en-US" sz="1600" dirty="0" smtClean="0"/>
              <a:t>; (dMc/dt)/20</a:t>
            </a:r>
            <a:endParaRPr lang="en-US" sz="16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49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5088" y="-1588"/>
            <a:ext cx="8610600" cy="838201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Preliminary </a:t>
            </a:r>
            <a: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results: 15 AU</a:t>
            </a: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/>
            </a:r>
            <a:b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</a:b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Helled &amp;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Bodenheimer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in prep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.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pic>
        <p:nvPicPr>
          <p:cNvPr id="53251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1844675"/>
            <a:ext cx="4032250" cy="268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5400" y="1814691"/>
            <a:ext cx="3889375" cy="2720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105400" y="4572000"/>
            <a:ext cx="14082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=5.5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" y="4572000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=0.55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3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5088" y="-1588"/>
            <a:ext cx="8610600" cy="838201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Preliminary </a:t>
            </a:r>
            <a: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results: 12 AU</a:t>
            </a: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/>
            </a:r>
            <a:b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</a:b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Helled &amp;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Bodenheimer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in prep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.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pic>
        <p:nvPicPr>
          <p:cNvPr id="54275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143000"/>
            <a:ext cx="3818874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3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1143000"/>
            <a:ext cx="3886200" cy="2610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62200" y="4038600"/>
            <a:ext cx="3792537" cy="253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8600" y="3700046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=0.35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8" name="TextBox 7"/>
          <p:cNvSpPr txBox="1"/>
          <p:nvPr/>
        </p:nvSpPr>
        <p:spPr>
          <a:xfrm>
            <a:off x="2362200" y="6519446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=0.35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3657600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=0.35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7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65088" y="-1588"/>
            <a:ext cx="8610600" cy="838201"/>
          </a:xfrm>
        </p:spPr>
        <p:txBody>
          <a:bodyPr/>
          <a:lstStyle/>
          <a:p>
            <a:pPr algn="l" eaLnBrk="1" hangingPunct="1">
              <a:defRPr/>
            </a:pP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Preliminary </a:t>
            </a:r>
            <a:r>
              <a:rPr lang="en-US" sz="2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results: 30 AU</a:t>
            </a:r>
            <a: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/>
            </a:r>
            <a:br>
              <a:rPr lang="en-US" sz="2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</a:b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Helled &amp; </a:t>
            </a:r>
            <a:r>
              <a:rPr lang="en-US" sz="18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Bodenheimer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, in prep</a:t>
            </a:r>
            <a:r>
              <a:rPr lang="en-US" sz="1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charset="0"/>
              </a:rPr>
              <a:t>.</a:t>
            </a:r>
            <a:endParaRPr lang="en-US" sz="1800" dirty="0">
              <a:solidFill>
                <a:schemeClr val="tx1">
                  <a:lumMod val="95000"/>
                  <a:lumOff val="5000"/>
                </a:schemeClr>
              </a:solidFill>
              <a:latin typeface="Arial" charset="0"/>
            </a:endParaRPr>
          </a:p>
        </p:txBody>
      </p:sp>
      <p:pic>
        <p:nvPicPr>
          <p:cNvPr id="55299" name="Picture 1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1600200"/>
            <a:ext cx="4385380" cy="2963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66800" y="4648200"/>
            <a:ext cx="15221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σ</a:t>
            </a:r>
            <a:r>
              <a:rPr lang="en-US" sz="1600" baseline="-25000" dirty="0" err="1" smtClean="0"/>
              <a:t>s</a:t>
            </a:r>
            <a:r>
              <a:rPr lang="en-US" sz="1600" dirty="0" smtClean="0"/>
              <a:t>=0.35 </a:t>
            </a:r>
            <a:r>
              <a:rPr lang="en-US" sz="1600" dirty="0" err="1" smtClean="0"/>
              <a:t>g</a:t>
            </a:r>
            <a:r>
              <a:rPr lang="en-US" sz="1600" dirty="0" smtClean="0"/>
              <a:t> cm</a:t>
            </a:r>
            <a:r>
              <a:rPr lang="en-US" sz="1600" baseline="30000" dirty="0" smtClean="0"/>
              <a:t>-2</a:t>
            </a:r>
            <a:endParaRPr lang="en-US" sz="1600" baseline="30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610600" cy="1143000"/>
          </a:xfrm>
        </p:spPr>
        <p:txBody>
          <a:bodyPr rtlCol="0">
            <a:no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3000" dirty="0" smtClean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(Preliminary) </a:t>
            </a:r>
            <a:r>
              <a:rPr lang="en-US" sz="3000" dirty="0">
                <a:solidFill>
                  <a:schemeClr val="accent1">
                    <a:lumMod val="75000"/>
                  </a:schemeClr>
                </a:solidFill>
                <a:latin typeface="Arial" charset="0"/>
              </a:rPr>
              <a:t>Conclusions</a:t>
            </a:r>
          </a:p>
        </p:txBody>
      </p:sp>
      <p:sp>
        <p:nvSpPr>
          <p:cNvPr id="56323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Uranus and Neptune could form in situ - the old </a:t>
            </a:r>
            <a:r>
              <a:rPr lang="en-US" i="1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timescale problem</a:t>
            </a:r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disappears!</a:t>
            </a:r>
          </a:p>
          <a:p>
            <a:pPr algn="just" eaLnBrk="1" hangingPunct="1"/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The challenge is to keep Uranus and Neptune small and from accreting too much gas and/or solids. </a:t>
            </a:r>
          </a:p>
          <a:p>
            <a:pPr algn="just" eaLnBrk="1" hangingPunct="1"/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Getting the correct gas-to-solid ratio is not trivial</a:t>
            </a:r>
          </a:p>
          <a:p>
            <a:pPr algn="just" eaLnBrk="1" hangingPunct="1"/>
            <a:r>
              <a:rPr lang="en-US">
                <a:solidFill>
                  <a:srgbClr val="1B3742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Explains the diversity of intermediate-mass exoplanets</a:t>
            </a:r>
          </a:p>
          <a:p>
            <a:pPr algn="just" eaLnBrk="1" hangingPunct="1"/>
            <a:endParaRPr lang="en-US">
              <a:solidFill>
                <a:srgbClr val="1B3742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56324" name="TextBox 4"/>
          <p:cNvSpPr txBox="1">
            <a:spLocks noChangeArrowheads="1"/>
          </p:cNvSpPr>
          <p:nvPr/>
        </p:nvSpPr>
        <p:spPr bwMode="auto">
          <a:xfrm>
            <a:off x="5586413" y="6319838"/>
            <a:ext cx="3557587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900"/>
              <a:t>Helled &amp; Bodenheimer, in prep.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5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6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An alternative model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610600" cy="4114800"/>
          </a:xfrm>
        </p:spPr>
        <p:txBody>
          <a:bodyPr/>
          <a:lstStyle/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Formation by disk instability at large radial distance followed by core formation and gas removal </a:t>
            </a:r>
            <a:r>
              <a:rPr lang="en-US" sz="18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(e.g., Boss et al. 2002; Nayakshin, 2011;  Boley et al., 2011)</a:t>
            </a:r>
          </a:p>
          <a:p>
            <a:pPr algn="just" eaLnBrk="1" hangingPunct="1"/>
            <a:endParaRPr lang="en-US" sz="26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However </a:t>
            </a:r>
          </a:p>
          <a:p>
            <a:pPr marL="800100" lvl="1" indent="-342900" algn="just" eaLnBrk="1" hangingPunct="1">
              <a:buFontTx/>
              <a:buAutoNum type="arabicPeriod"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</a:rPr>
              <a:t>Ice grains might not settle all the way to the center and in addition</a:t>
            </a:r>
            <a:endParaRPr lang="en-US" sz="1800">
              <a:solidFill>
                <a:srgbClr val="000000"/>
              </a:solidFill>
              <a:latin typeface="Arial" pitchFamily="-65" charset="0"/>
            </a:endParaRPr>
          </a:p>
          <a:p>
            <a:pPr marL="800100" lvl="1" indent="-342900" algn="just" eaLnBrk="1" hangingPunct="1">
              <a:buFontTx/>
              <a:buAutoNum type="arabicPeriod"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</a:rPr>
              <a:t>Strongly depends on grain size and the removal of the envelope</a:t>
            </a:r>
          </a:p>
          <a:p>
            <a:pPr marL="800100" lvl="1" indent="-342900" algn="just" eaLnBrk="1" hangingPunct="1">
              <a:buFontTx/>
              <a:buAutoNum type="arabicPeriod"/>
            </a:pPr>
            <a:r>
              <a:rPr lang="en-US" sz="2000">
                <a:solidFill>
                  <a:srgbClr val="000000"/>
                </a:solidFill>
                <a:latin typeface="Arial" pitchFamily="-65" charset="0"/>
              </a:rPr>
              <a:t>Still work in progress…</a:t>
            </a:r>
          </a:p>
        </p:txBody>
      </p:sp>
      <p:pic>
        <p:nvPicPr>
          <p:cNvPr id="57348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9113" y="4648200"/>
            <a:ext cx="354488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49" name="TextBox 5"/>
          <p:cNvSpPr txBox="1">
            <a:spLocks noChangeArrowheads="1"/>
          </p:cNvSpPr>
          <p:nvPr/>
        </p:nvSpPr>
        <p:spPr bwMode="auto">
          <a:xfrm>
            <a:off x="8218488" y="6577013"/>
            <a:ext cx="890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400">
                <a:solidFill>
                  <a:srgbClr val="DAEDEF"/>
                </a:solidFill>
              </a:rPr>
              <a:t>L. Mayer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69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0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3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Connect Internal Structure with Origin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>
          <a:xfrm>
            <a:off x="304800" y="1981200"/>
            <a:ext cx="8458200" cy="4114800"/>
          </a:xfrm>
        </p:spPr>
        <p:txBody>
          <a:bodyPr/>
          <a:lstStyle/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Despite the similar masses Uranus and Neptune they differ in other physical properties.</a:t>
            </a:r>
          </a:p>
          <a:p>
            <a:pPr algn="just" eaLnBrk="1" hangingPunct="1"/>
            <a:endParaRPr lang="en-US" sz="2200">
              <a:solidFill>
                <a:srgbClr val="000000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What are the causes for these differences?</a:t>
            </a:r>
          </a:p>
          <a:p>
            <a:pPr lvl="2" algn="just" eaLnBrk="1" hangingPunct="1"/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</a:rPr>
              <a:t>The difference </a:t>
            </a:r>
            <a:r>
              <a:rPr lang="en-US" sz="2200" b="1" i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</a:rPr>
              <a:t>could</a:t>
            </a:r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</a:rPr>
              <a:t> be a result of post formation events such as giant impacts.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Curved Right Arrow 52"/>
          <p:cNvSpPr>
            <a:spLocks noChangeArrowheads="1"/>
          </p:cNvSpPr>
          <p:nvPr/>
        </p:nvSpPr>
        <p:spPr bwMode="auto">
          <a:xfrm>
            <a:off x="1143000" y="3505200"/>
            <a:ext cx="457200" cy="3048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4" name="Title 1"/>
          <p:cNvSpPr>
            <a:spLocks noGrp="1"/>
          </p:cNvSpPr>
          <p:nvPr>
            <p:ph type="title"/>
          </p:nvPr>
        </p:nvSpPr>
        <p:spPr>
          <a:xfrm>
            <a:off x="1066800" y="914400"/>
            <a:ext cx="7391400" cy="762000"/>
          </a:xfrm>
        </p:spPr>
        <p:txBody>
          <a:bodyPr/>
          <a:lstStyle/>
          <a:p>
            <a:pPr eaLnBrk="1" hangingPunct="1"/>
            <a:r>
              <a:rPr lang="en-US" sz="3200">
                <a:solidFill>
                  <a:srgbClr val="0D0D0D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Giant impacts: </a:t>
            </a:r>
            <a:br>
              <a:rPr lang="en-US" sz="3200">
                <a:solidFill>
                  <a:srgbClr val="0D0D0D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r>
              <a:rPr lang="en-US" sz="2400" i="1">
                <a:solidFill>
                  <a:srgbClr val="0D0D0D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tilt, internal flux and atmospheric composition, satellite formation</a:t>
            </a:r>
            <a:br>
              <a:rPr lang="en-US" sz="2400" i="1">
                <a:solidFill>
                  <a:srgbClr val="0D0D0D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</a:br>
            <a:endParaRPr lang="en-US" sz="2400" i="1">
              <a:solidFill>
                <a:srgbClr val="0D0D0D"/>
              </a:solidFill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grpSp>
        <p:nvGrpSpPr>
          <p:cNvPr id="59395" name="Group 37"/>
          <p:cNvGrpSpPr>
            <a:grpSpLocks/>
          </p:cNvGrpSpPr>
          <p:nvPr/>
        </p:nvGrpSpPr>
        <p:grpSpPr bwMode="auto">
          <a:xfrm>
            <a:off x="762000" y="3810000"/>
            <a:ext cx="1295400" cy="1143000"/>
            <a:chOff x="1447800" y="3810000"/>
            <a:chExt cx="1295400" cy="1143000"/>
          </a:xfrm>
        </p:grpSpPr>
        <p:sp>
          <p:nvSpPr>
            <p:cNvPr id="59430" name="Oval 4"/>
            <p:cNvSpPr>
              <a:spLocks noChangeArrowheads="1"/>
            </p:cNvSpPr>
            <p:nvPr/>
          </p:nvSpPr>
          <p:spPr bwMode="auto">
            <a:xfrm>
              <a:off x="1447800" y="3810000"/>
              <a:ext cx="1295400" cy="1143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31" name="Oval 6"/>
            <p:cNvSpPr>
              <a:spLocks noChangeArrowheads="1"/>
            </p:cNvSpPr>
            <p:nvPr/>
          </p:nvSpPr>
          <p:spPr bwMode="auto">
            <a:xfrm>
              <a:off x="1905000" y="4191000"/>
              <a:ext cx="381000" cy="381000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396" name="Oval 7"/>
          <p:cNvSpPr>
            <a:spLocks noChangeArrowheads="1"/>
          </p:cNvSpPr>
          <p:nvPr/>
        </p:nvSpPr>
        <p:spPr bwMode="auto">
          <a:xfrm>
            <a:off x="152400" y="4191000"/>
            <a:ext cx="3810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9397" name="Group 38"/>
          <p:cNvGrpSpPr>
            <a:grpSpLocks/>
          </p:cNvGrpSpPr>
          <p:nvPr/>
        </p:nvGrpSpPr>
        <p:grpSpPr bwMode="auto">
          <a:xfrm>
            <a:off x="2971800" y="3810000"/>
            <a:ext cx="1219200" cy="1143000"/>
            <a:chOff x="3200400" y="3810000"/>
            <a:chExt cx="1219200" cy="1143000"/>
          </a:xfrm>
        </p:grpSpPr>
        <p:sp>
          <p:nvSpPr>
            <p:cNvPr id="59421" name="Oval 5"/>
            <p:cNvSpPr>
              <a:spLocks noChangeArrowheads="1"/>
            </p:cNvSpPr>
            <p:nvPr/>
          </p:nvSpPr>
          <p:spPr bwMode="auto">
            <a:xfrm>
              <a:off x="3200400" y="3810000"/>
              <a:ext cx="1219200" cy="1143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Cloud 17"/>
            <p:cNvSpPr/>
            <p:nvPr/>
          </p:nvSpPr>
          <p:spPr bwMode="auto">
            <a:xfrm>
              <a:off x="3581400" y="4191000"/>
              <a:ext cx="457200" cy="457200"/>
            </a:xfrm>
            <a:prstGeom prst="cloud">
              <a:avLst/>
            </a:prstGeom>
            <a:solidFill>
              <a:srgbClr val="8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-128"/>
                <a:cs typeface="ＭＳ Ｐゴシック" charset="-128"/>
              </a:endParaRPr>
            </a:p>
          </p:txBody>
        </p:sp>
        <p:cxnSp>
          <p:nvCxnSpPr>
            <p:cNvPr id="59423" name="Straight Arrow Connector 12"/>
            <p:cNvCxnSpPr>
              <a:cxnSpLocks noChangeShapeType="1"/>
              <a:stCxn id="18" idx="3"/>
            </p:cNvCxnSpPr>
            <p:nvPr/>
          </p:nvCxnSpPr>
          <p:spPr bwMode="auto">
            <a:xfrm rot="5400000" flipH="1" flipV="1">
              <a:off x="3720730" y="4051671"/>
              <a:ext cx="254741" cy="76200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4" name="Straight Arrow Connector 14"/>
            <p:cNvCxnSpPr>
              <a:cxnSpLocks noChangeShapeType="1"/>
              <a:stCxn id="18" idx="0"/>
            </p:cNvCxnSpPr>
            <p:nvPr/>
          </p:nvCxnSpPr>
          <p:spPr bwMode="auto">
            <a:xfrm>
              <a:off x="4038219" y="4419600"/>
              <a:ext cx="228981" cy="76200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5" name="Straight Arrow Connector 16"/>
            <p:cNvCxnSpPr>
              <a:cxnSpLocks noChangeShapeType="1"/>
            </p:cNvCxnSpPr>
            <p:nvPr/>
          </p:nvCxnSpPr>
          <p:spPr bwMode="auto">
            <a:xfrm rot="5400000">
              <a:off x="3504958" y="4572244"/>
              <a:ext cx="229085" cy="228600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6" name="Straight Arrow Connector 19"/>
            <p:cNvCxnSpPr>
              <a:cxnSpLocks noChangeShapeType="1"/>
              <a:stCxn id="18" idx="2"/>
            </p:cNvCxnSpPr>
            <p:nvPr/>
          </p:nvCxnSpPr>
          <p:spPr bwMode="auto">
            <a:xfrm rot="10800000">
              <a:off x="3352800" y="4419600"/>
              <a:ext cx="230018" cy="1588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7" name="Straight Arrow Connector 21"/>
            <p:cNvCxnSpPr>
              <a:cxnSpLocks noChangeShapeType="1"/>
            </p:cNvCxnSpPr>
            <p:nvPr/>
          </p:nvCxnSpPr>
          <p:spPr bwMode="auto">
            <a:xfrm rot="16200000" flipV="1">
              <a:off x="3505202" y="4038600"/>
              <a:ext cx="228599" cy="228599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8" name="Straight Arrow Connector 24"/>
            <p:cNvCxnSpPr>
              <a:cxnSpLocks noChangeShapeType="1"/>
            </p:cNvCxnSpPr>
            <p:nvPr/>
          </p:nvCxnSpPr>
          <p:spPr bwMode="auto">
            <a:xfrm rot="16200000" flipH="1">
              <a:off x="3848100" y="4610100"/>
              <a:ext cx="228600" cy="152400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  <p:cxnSp>
          <p:nvCxnSpPr>
            <p:cNvPr id="59429" name="Straight Arrow Connector 26"/>
            <p:cNvCxnSpPr>
              <a:cxnSpLocks noChangeShapeType="1"/>
            </p:cNvCxnSpPr>
            <p:nvPr/>
          </p:nvCxnSpPr>
          <p:spPr bwMode="auto">
            <a:xfrm flipV="1">
              <a:off x="3886200" y="4191000"/>
              <a:ext cx="304800" cy="152400"/>
            </a:xfrm>
            <a:prstGeom prst="straightConnector1">
              <a:avLst/>
            </a:prstGeom>
            <a:noFill/>
            <a:ln w="9525">
              <a:solidFill>
                <a:srgbClr val="800000"/>
              </a:solidFill>
              <a:round/>
              <a:headEnd/>
              <a:tailEnd type="arrow" w="med" len="med"/>
            </a:ln>
          </p:spPr>
        </p:cxnSp>
      </p:grpSp>
      <p:sp>
        <p:nvSpPr>
          <p:cNvPr id="59398" name="Oval 7"/>
          <p:cNvSpPr>
            <a:spLocks noChangeArrowheads="1"/>
          </p:cNvSpPr>
          <p:nvPr/>
        </p:nvSpPr>
        <p:spPr bwMode="auto">
          <a:xfrm>
            <a:off x="4876800" y="3733800"/>
            <a:ext cx="3810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9399" name="Group 40"/>
          <p:cNvGrpSpPr>
            <a:grpSpLocks/>
          </p:cNvGrpSpPr>
          <p:nvPr/>
        </p:nvGrpSpPr>
        <p:grpSpPr bwMode="auto">
          <a:xfrm>
            <a:off x="5638800" y="3733800"/>
            <a:ext cx="1295400" cy="1143000"/>
            <a:chOff x="6172200" y="3733800"/>
            <a:chExt cx="1295400" cy="1143000"/>
          </a:xfrm>
        </p:grpSpPr>
        <p:sp>
          <p:nvSpPr>
            <p:cNvPr id="59419" name="Oval 4"/>
            <p:cNvSpPr>
              <a:spLocks noChangeArrowheads="1"/>
            </p:cNvSpPr>
            <p:nvPr/>
          </p:nvSpPr>
          <p:spPr bwMode="auto">
            <a:xfrm>
              <a:off x="6172200" y="3733800"/>
              <a:ext cx="1295400" cy="1143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20" name="Oval 6"/>
            <p:cNvSpPr>
              <a:spLocks noChangeArrowheads="1"/>
            </p:cNvSpPr>
            <p:nvPr/>
          </p:nvSpPr>
          <p:spPr bwMode="auto">
            <a:xfrm>
              <a:off x="6629400" y="4114800"/>
              <a:ext cx="381000" cy="381000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400" name="Right Arrow 39"/>
          <p:cNvSpPr>
            <a:spLocks noChangeArrowheads="1"/>
          </p:cNvSpPr>
          <p:nvPr/>
        </p:nvSpPr>
        <p:spPr bwMode="auto">
          <a:xfrm>
            <a:off x="2590800" y="4191000"/>
            <a:ext cx="304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Right Arrow 41"/>
          <p:cNvSpPr>
            <a:spLocks noChangeArrowheads="1"/>
          </p:cNvSpPr>
          <p:nvPr/>
        </p:nvSpPr>
        <p:spPr bwMode="auto">
          <a:xfrm>
            <a:off x="7086600" y="4191000"/>
            <a:ext cx="304800" cy="228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59402" name="Group 45"/>
          <p:cNvGrpSpPr>
            <a:grpSpLocks/>
          </p:cNvGrpSpPr>
          <p:nvPr/>
        </p:nvGrpSpPr>
        <p:grpSpPr bwMode="auto">
          <a:xfrm>
            <a:off x="7467600" y="3733800"/>
            <a:ext cx="1295400" cy="1143000"/>
            <a:chOff x="1447800" y="3810000"/>
            <a:chExt cx="1295400" cy="1143000"/>
          </a:xfrm>
        </p:grpSpPr>
        <p:sp>
          <p:nvSpPr>
            <p:cNvPr id="59417" name="Oval 4"/>
            <p:cNvSpPr>
              <a:spLocks noChangeArrowheads="1"/>
            </p:cNvSpPr>
            <p:nvPr/>
          </p:nvSpPr>
          <p:spPr bwMode="auto">
            <a:xfrm>
              <a:off x="1447800" y="3810000"/>
              <a:ext cx="1295400" cy="11430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9418" name="Oval 6"/>
            <p:cNvSpPr>
              <a:spLocks noChangeArrowheads="1"/>
            </p:cNvSpPr>
            <p:nvPr/>
          </p:nvSpPr>
          <p:spPr bwMode="auto">
            <a:xfrm>
              <a:off x="1905000" y="4191000"/>
              <a:ext cx="381000" cy="381000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9403" name="Up Arrow 51"/>
          <p:cNvSpPr>
            <a:spLocks noChangeArrowheads="1"/>
          </p:cNvSpPr>
          <p:nvPr/>
        </p:nvSpPr>
        <p:spPr bwMode="auto">
          <a:xfrm>
            <a:off x="1371600" y="35052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Curved Right Arrow 53"/>
          <p:cNvSpPr>
            <a:spLocks noChangeArrowheads="1"/>
          </p:cNvSpPr>
          <p:nvPr/>
        </p:nvSpPr>
        <p:spPr bwMode="auto">
          <a:xfrm>
            <a:off x="3352800" y="3505200"/>
            <a:ext cx="457200" cy="3048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Up Arrow 54"/>
          <p:cNvSpPr>
            <a:spLocks noChangeArrowheads="1"/>
          </p:cNvSpPr>
          <p:nvPr/>
        </p:nvSpPr>
        <p:spPr bwMode="auto">
          <a:xfrm>
            <a:off x="3505200" y="35052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Curved Right Arrow 55"/>
          <p:cNvSpPr>
            <a:spLocks noChangeArrowheads="1"/>
          </p:cNvSpPr>
          <p:nvPr/>
        </p:nvSpPr>
        <p:spPr bwMode="auto">
          <a:xfrm>
            <a:off x="6019800" y="3429000"/>
            <a:ext cx="457200" cy="304800"/>
          </a:xfrm>
          <a:prstGeom prst="curvedRigh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Up Arrow 56"/>
          <p:cNvSpPr>
            <a:spLocks noChangeArrowheads="1"/>
          </p:cNvSpPr>
          <p:nvPr/>
        </p:nvSpPr>
        <p:spPr bwMode="auto">
          <a:xfrm>
            <a:off x="6172200" y="3429000"/>
            <a:ext cx="152400" cy="304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ight Arrow 58"/>
          <p:cNvSpPr>
            <a:spLocks noChangeArrowheads="1"/>
          </p:cNvSpPr>
          <p:nvPr/>
        </p:nvSpPr>
        <p:spPr bwMode="auto">
          <a:xfrm>
            <a:off x="8610600" y="4114800"/>
            <a:ext cx="457200" cy="1524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Curved Down Arrow 59"/>
          <p:cNvSpPr>
            <a:spLocks noChangeArrowheads="1"/>
          </p:cNvSpPr>
          <p:nvPr/>
        </p:nvSpPr>
        <p:spPr bwMode="auto">
          <a:xfrm>
            <a:off x="8610600" y="4038600"/>
            <a:ext cx="381000" cy="304800"/>
          </a:xfrm>
          <a:prstGeom prst="curvedDown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10" name="TextBox 63"/>
          <p:cNvSpPr txBox="1">
            <a:spLocks noChangeArrowheads="1"/>
          </p:cNvSpPr>
          <p:nvPr/>
        </p:nvSpPr>
        <p:spPr bwMode="auto">
          <a:xfrm>
            <a:off x="533400" y="2209800"/>
            <a:ext cx="3708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D0D0D"/>
                </a:solidFill>
              </a:rPr>
              <a:t>Neptune</a:t>
            </a:r>
            <a:r>
              <a:rPr lang="en-US">
                <a:solidFill>
                  <a:srgbClr val="0D0D0D"/>
                </a:solidFill>
              </a:rPr>
              <a:t>: Radial Collision</a:t>
            </a:r>
          </a:p>
        </p:txBody>
      </p:sp>
      <p:sp>
        <p:nvSpPr>
          <p:cNvPr id="59411" name="TextBox 64"/>
          <p:cNvSpPr txBox="1">
            <a:spLocks noChangeArrowheads="1"/>
          </p:cNvSpPr>
          <p:nvPr/>
        </p:nvSpPr>
        <p:spPr bwMode="auto">
          <a:xfrm>
            <a:off x="5181600" y="2209800"/>
            <a:ext cx="37258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0D0D0D"/>
                </a:solidFill>
              </a:rPr>
              <a:t>Uranus</a:t>
            </a:r>
            <a:r>
              <a:rPr lang="en-US">
                <a:solidFill>
                  <a:srgbClr val="0D0D0D"/>
                </a:solidFill>
              </a:rPr>
              <a:t>: Oblique Collision</a:t>
            </a:r>
          </a:p>
        </p:txBody>
      </p:sp>
      <p:cxnSp>
        <p:nvCxnSpPr>
          <p:cNvPr id="59412" name="Straight Arrow Connector 31"/>
          <p:cNvCxnSpPr>
            <a:cxnSpLocks noChangeShapeType="1"/>
          </p:cNvCxnSpPr>
          <p:nvPr/>
        </p:nvCxnSpPr>
        <p:spPr bwMode="auto">
          <a:xfrm>
            <a:off x="533400" y="4343400"/>
            <a:ext cx="1905000" cy="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prstDash val="sysDash"/>
            <a:round/>
            <a:headEnd/>
            <a:tailEnd type="arrow" w="med" len="med"/>
          </a:ln>
        </p:spPr>
      </p:cxnSp>
      <p:sp>
        <p:nvSpPr>
          <p:cNvPr id="59413" name="TextBox 46"/>
          <p:cNvSpPr txBox="1">
            <a:spLocks noChangeArrowheads="1"/>
          </p:cNvSpPr>
          <p:nvPr/>
        </p:nvSpPr>
        <p:spPr bwMode="auto">
          <a:xfrm>
            <a:off x="76200" y="5221288"/>
            <a:ext cx="4419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00">
                <a:solidFill>
                  <a:srgbClr val="0D0D0D"/>
                </a:solidFill>
              </a:rPr>
              <a:t>Enough energy to mix the Core: Mixed and adiabatic interior, efficient cooling</a:t>
            </a:r>
          </a:p>
        </p:txBody>
      </p:sp>
      <p:sp>
        <p:nvSpPr>
          <p:cNvPr id="59414" name="TextBox 48"/>
          <p:cNvSpPr txBox="1">
            <a:spLocks noChangeArrowheads="1"/>
          </p:cNvSpPr>
          <p:nvPr/>
        </p:nvSpPr>
        <p:spPr bwMode="auto">
          <a:xfrm>
            <a:off x="4648200" y="5221288"/>
            <a:ext cx="4495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800">
                <a:solidFill>
                  <a:srgbClr val="0D0D0D"/>
                </a:solidFill>
              </a:rPr>
              <a:t>Angular momentum deposition: Core (MOI) convection is inhibited </a:t>
            </a:r>
            <a:r>
              <a:rPr lang="en-US" sz="1800">
                <a:solidFill>
                  <a:srgbClr val="0D0D0D"/>
                </a:solidFill>
                <a:latin typeface="Wingdings" pitchFamily="-65" charset="2"/>
                <a:ea typeface="Wingdings" pitchFamily="-65" charset="2"/>
                <a:cs typeface="Wingdings" pitchFamily="-65" charset="2"/>
              </a:rPr>
              <a:t></a:t>
            </a:r>
            <a:r>
              <a:rPr lang="en-US" sz="1800">
                <a:solidFill>
                  <a:srgbClr val="0D0D0D"/>
                </a:solidFill>
              </a:rPr>
              <a:t> slow cooling, tilt</a:t>
            </a:r>
          </a:p>
        </p:txBody>
      </p:sp>
      <p:sp>
        <p:nvSpPr>
          <p:cNvPr id="59415" name="Rectangle 49"/>
          <p:cNvSpPr>
            <a:spLocks noChangeArrowheads="1"/>
          </p:cNvSpPr>
          <p:nvPr/>
        </p:nvSpPr>
        <p:spPr bwMode="auto">
          <a:xfrm>
            <a:off x="76200" y="6107113"/>
            <a:ext cx="81534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800">
                <a:solidFill>
                  <a:srgbClr val="0D0D0D"/>
                </a:solidFill>
              </a:rPr>
              <a:t>Podolak &amp; Helled, 2012</a:t>
            </a:r>
          </a:p>
          <a:p>
            <a:r>
              <a:rPr lang="en-US" sz="1800">
                <a:solidFill>
                  <a:srgbClr val="0D0D0D"/>
                </a:solidFill>
              </a:rPr>
              <a:t>Stevenson, 1986</a:t>
            </a:r>
            <a:endParaRPr lang="en-US" sz="1500">
              <a:solidFill>
                <a:srgbClr val="0D0D0D"/>
              </a:solidFill>
            </a:endParaRPr>
          </a:p>
        </p:txBody>
      </p:sp>
      <p:cxnSp>
        <p:nvCxnSpPr>
          <p:cNvPr id="59416" name="Straight Arrow Connector 31"/>
          <p:cNvCxnSpPr>
            <a:cxnSpLocks noChangeShapeType="1"/>
            <a:stCxn id="59398" idx="6"/>
          </p:cNvCxnSpPr>
          <p:nvPr/>
        </p:nvCxnSpPr>
        <p:spPr bwMode="auto">
          <a:xfrm>
            <a:off x="5257800" y="3886200"/>
            <a:ext cx="1905000" cy="76200"/>
          </a:xfrm>
          <a:prstGeom prst="straightConnector1">
            <a:avLst/>
          </a:prstGeom>
          <a:noFill/>
          <a:ln w="28575">
            <a:solidFill>
              <a:schemeClr val="accent1"/>
            </a:solidFill>
            <a:prstDash val="sysDash"/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7" name="Picture 6" descr="pw140107fp"/>
          <p:cNvPicPr>
            <a:picLocks noChangeAspect="1" noChangeArrowheads="1"/>
          </p:cNvPicPr>
          <p:nvPr/>
        </p:nvPicPr>
        <p:blipFill>
          <a:blip r:embed="rId2">
            <a:lum bright="36000" contrast="12000"/>
            <a:alphaModFix amt="17000"/>
          </a:blip>
          <a:srcRect/>
          <a:stretch>
            <a:fillRect/>
          </a:stretch>
        </p:blipFill>
        <p:spPr bwMode="auto">
          <a:xfrm>
            <a:off x="0" y="-120650"/>
            <a:ext cx="9144000" cy="697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8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sz="30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Summary &amp; Future Research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76200" y="1447800"/>
            <a:ext cx="8915400" cy="2590800"/>
          </a:xfrm>
        </p:spPr>
        <p:txBody>
          <a:bodyPr/>
          <a:lstStyle/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How do icy planets form? What are the compositions and internal structures of Uranus and Neptune?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Improved understanding of planetesimal formation and their properties; disk evolution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Connect </a:t>
            </a:r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interior models </a:t>
            </a:r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with </a:t>
            </a:r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planetary formation</a:t>
            </a:r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 and </a:t>
            </a:r>
            <a:r>
              <a:rPr lang="en-US" sz="2200" b="1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evolution models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Space mission to Uranus and/or Neptune</a:t>
            </a:r>
          </a:p>
          <a:p>
            <a:pPr algn="just" eaLnBrk="1" hangingPunct="1"/>
            <a:r>
              <a:rPr lang="en-US" sz="2200">
                <a:solidFill>
                  <a:srgbClr val="000000"/>
                </a:solidFill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t>Characterization of low-mass extrasolar planets</a:t>
            </a:r>
          </a:p>
        </p:txBody>
      </p:sp>
      <p:pic>
        <p:nvPicPr>
          <p:cNvPr id="60420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15200" y="4495800"/>
            <a:ext cx="1600200" cy="213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5" name="Picture 5"/>
          <p:cNvPicPr>
            <a:picLocks noChangeAspect="1"/>
          </p:cNvPicPr>
          <p:nvPr/>
        </p:nvPicPr>
        <p:blipFill>
          <a:blip r:embed="rId2">
            <a:lum bright="-16000"/>
            <a:alphaModFix amt="23000"/>
          </a:blip>
          <a:srcRect/>
          <a:stretch>
            <a:fillRect/>
          </a:stretch>
        </p:blipFill>
        <p:spPr bwMode="auto">
          <a:xfrm>
            <a:off x="0" y="-158750"/>
            <a:ext cx="9144000" cy="713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6" name="Title 1"/>
          <p:cNvSpPr>
            <a:spLocks noGrp="1"/>
          </p:cNvSpPr>
          <p:nvPr>
            <p:ph type="title"/>
          </p:nvPr>
        </p:nvSpPr>
        <p:spPr>
          <a:xfrm>
            <a:off x="276225" y="2197100"/>
            <a:ext cx="8591550" cy="471488"/>
          </a:xfrm>
        </p:spPr>
        <p:txBody>
          <a:bodyPr/>
          <a:lstStyle/>
          <a:p>
            <a:pPr eaLnBrk="1" hangingPunct="1"/>
            <a:r>
              <a:rPr lang="en-US" sz="5500" b="1">
                <a:solidFill>
                  <a:schemeClr val="tx1"/>
                </a:solidFill>
                <a:ea typeface="ＭＳ Ｐゴシック" pitchFamily="-65" charset="-128"/>
                <a:cs typeface="ＭＳ Ｐゴシック" pitchFamily="-65" charset="-128"/>
              </a:rPr>
              <a:t>Thank You!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40186</TotalTime>
  <Words>1601</Words>
  <Application>Microsoft Macintosh PowerPoint</Application>
  <PresentationFormat>On-screen Show (4:3)</PresentationFormat>
  <Paragraphs>215</Paragraphs>
  <Slides>36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6" baseType="lpstr">
      <vt:lpstr>Arial</vt:lpstr>
      <vt:lpstr>ＭＳ Ｐゴシック</vt:lpstr>
      <vt:lpstr>News Gothic MT</vt:lpstr>
      <vt:lpstr>Wingdings 2</vt:lpstr>
      <vt:lpstr>Wingdings</vt:lpstr>
      <vt:lpstr>Symbol</vt:lpstr>
      <vt:lpstr>Times</vt:lpstr>
      <vt:lpstr>Candara</vt:lpstr>
      <vt:lpstr>Candara (Body)</vt:lpstr>
      <vt:lpstr>Breeze</vt:lpstr>
      <vt:lpstr>The Formation of Uranus and Neptune (and intermediate-mass planets)</vt:lpstr>
      <vt:lpstr>Slide 2</vt:lpstr>
      <vt:lpstr>Slide 3</vt:lpstr>
      <vt:lpstr>Slide 4</vt:lpstr>
      <vt:lpstr>Uranus and Neptune: Internal Structure </vt:lpstr>
      <vt:lpstr>Slide 6</vt:lpstr>
      <vt:lpstr>Observational Constraints </vt:lpstr>
      <vt:lpstr>Making an interior model</vt:lpstr>
      <vt:lpstr>Uranus and Neptune</vt:lpstr>
      <vt:lpstr>Uranus and Neptune</vt:lpstr>
      <vt:lpstr>Slide 11</vt:lpstr>
      <vt:lpstr>Uranus and Neptune: Composition</vt:lpstr>
      <vt:lpstr>The Rotation Periods of Uranus and Neptune </vt:lpstr>
      <vt:lpstr>Interior models with modified rotation</vt:lpstr>
      <vt:lpstr>Maybe Uranus and Neptune are not “icy”   Uranus and Neptune might not be “twin planets”</vt:lpstr>
      <vt:lpstr>Slide 16</vt:lpstr>
      <vt:lpstr>Slide 17</vt:lpstr>
      <vt:lpstr>Formation of “Icy” Planets</vt:lpstr>
      <vt:lpstr>Formation via core accretion</vt:lpstr>
      <vt:lpstr>Slide 20</vt:lpstr>
      <vt:lpstr>Slide 21</vt:lpstr>
      <vt:lpstr>Slide 22</vt:lpstr>
      <vt:lpstr>U&amp;N Formation: The Nice Model</vt:lpstr>
      <vt:lpstr>Formation at shorter radial distances     + solid-rich disk</vt:lpstr>
      <vt:lpstr>Formation in a “dynamically cold” disk</vt:lpstr>
      <vt:lpstr>Slide 26</vt:lpstr>
      <vt:lpstr>Preliminary results: 20 AU Helled &amp; Bodenheimer, in prep.</vt:lpstr>
      <vt:lpstr>Preliminary results: 15 AU Helled &amp; Bodenheimer, in prep.</vt:lpstr>
      <vt:lpstr>Preliminary results: 12 AU Helled &amp; Bodenheimer, in prep.</vt:lpstr>
      <vt:lpstr>Preliminary results: 30 AU Helled &amp; Bodenheimer, in prep.</vt:lpstr>
      <vt:lpstr>(Preliminary) Conclusions</vt:lpstr>
      <vt:lpstr>An alternative model</vt:lpstr>
      <vt:lpstr>Connect Internal Structure with Origin</vt:lpstr>
      <vt:lpstr>Giant impacts:  tilt, internal flux and atmospheric composition, satellite formation </vt:lpstr>
      <vt:lpstr>Summary &amp; Future Research</vt:lpstr>
      <vt:lpstr>Thank You!</vt:lpstr>
    </vt:vector>
  </TitlesOfParts>
  <Company>Office 2004 Test Drive User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Jupiter: moment of inertia, the shape-rotation relation, and the connection to JUNO</dc:title>
  <dc:creator>Office 2004 Test Drive User</dc:creator>
  <cp:lastModifiedBy>Ravit  Helled</cp:lastModifiedBy>
  <cp:revision>445</cp:revision>
  <dcterms:created xsi:type="dcterms:W3CDTF">2013-11-30T17:59:12Z</dcterms:created>
  <dcterms:modified xsi:type="dcterms:W3CDTF">2013-11-30T18:17:39Z</dcterms:modified>
</cp:coreProperties>
</file>