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71" r:id="rId4"/>
    <p:sldId id="257" r:id="rId5"/>
    <p:sldId id="260" r:id="rId6"/>
    <p:sldId id="272" r:id="rId7"/>
    <p:sldId id="263" r:id="rId8"/>
    <p:sldId id="262" r:id="rId9"/>
    <p:sldId id="269" r:id="rId10"/>
    <p:sldId id="258" r:id="rId11"/>
    <p:sldId id="274" r:id="rId12"/>
    <p:sldId id="275" r:id="rId13"/>
    <p:sldId id="265" r:id="rId14"/>
    <p:sldId id="276" r:id="rId15"/>
    <p:sldId id="266" r:id="rId16"/>
    <p:sldId id="261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4823E-9773-463D-974E-F7AE1966CF74}" type="datetimeFigureOut">
              <a:rPr lang="en-US" smtClean="0"/>
              <a:pPr/>
              <a:t>12/1/2013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31915-38E1-40BA-BFDA-7F8C8C0254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mex.ihmc.us/vikingcd/puzzle/Evolife.htm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mex.ihmc.us/vikingcd/puzzle/Evolife.htm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mex.ihmc.us/vikingcd/puzzle/Evolife.htm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mex.ihmc.us/vikingcd/puzzle/EvoLif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8" y="1157450"/>
            <a:ext cx="8964488" cy="522928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6453336"/>
            <a:ext cx="957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NASA </a:t>
            </a:r>
            <a:r>
              <a:rPr lang="fr-FR" dirty="0" smtClean="0"/>
              <a:t>Center for Mars Exploration 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http://cmex.ihmc.us/vikingcd/puzzle/Evolife.htm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829" y="55419"/>
            <a:ext cx="1238250" cy="1123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91680" y="260648"/>
            <a:ext cx="67225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Perspectives on ILASOL     Doron Lancet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cmex.ihmc.us/vikingcd/puzzle/EvoLif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8" y="1157450"/>
            <a:ext cx="8964488" cy="522928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6453336"/>
            <a:ext cx="5399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NASA </a:t>
            </a:r>
            <a:r>
              <a:rPr lang="en-US" dirty="0" smtClean="0">
                <a:hlinkClick r:id="rId3"/>
              </a:rPr>
              <a:t>http://cmex.ihmc.us/vikingcd/puzzle/Evolife.htm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829" y="55419"/>
            <a:ext cx="1238250" cy="1123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91680" y="260648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Perspectives on ILASOL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2060848"/>
            <a:ext cx="139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Astrobiology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126876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Comets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2636912"/>
            <a:ext cx="1356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Reducing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Atmosphere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5662989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Monomers</a:t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07704" y="47878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networks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91680" y="55892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Homochirality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55976" y="1268760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Extrasolar planets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29001" y="4725144"/>
            <a:ext cx="1126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Protocells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64088" y="5733256"/>
            <a:ext cx="688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LUCA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19672" y="594928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Peptides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43808" y="501317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RNA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81401" y="4365104"/>
            <a:ext cx="1473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Stromatolites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552" y="47251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Catalysis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9512" y="51571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Lipids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71800" y="3707740"/>
            <a:ext cx="179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Oxygen emission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67944" y="5805264"/>
            <a:ext cx="1126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Protocells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28184" y="5877272"/>
            <a:ext cx="2354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Comparative genomics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19872" y="5435932"/>
            <a:ext cx="1684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Proto-ribosome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51720" y="44371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Metabolism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08104" y="4787860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Multicellularity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55976" y="4653136"/>
            <a:ext cx="968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Bacteria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08304" y="3573016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ILASOL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5576" y="4077072"/>
            <a:ext cx="581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Clay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cmex.ihmc.us/vikingcd/puzzle/EvoLif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8" y="1157450"/>
            <a:ext cx="8964488" cy="522928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1520" y="6453336"/>
            <a:ext cx="5399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NASA </a:t>
            </a:r>
            <a:r>
              <a:rPr lang="en-US" dirty="0" smtClean="0">
                <a:hlinkClick r:id="rId3"/>
              </a:rPr>
              <a:t>http://cmex.ihmc.us/vikingcd/puzzle/Evolife.htm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829" y="55419"/>
            <a:ext cx="1238250" cy="1123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91680" y="260648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Perspectives on ILASOL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2060848"/>
            <a:ext cx="139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Astrobiology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126876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Comets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3528" y="2636912"/>
            <a:ext cx="13563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Reducing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Atmosphere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504" y="5662989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Monomers</a:t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07704" y="478786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networks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91680" y="558924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Homochirality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55976" y="1268760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Extrasolar planets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29001" y="4725144"/>
            <a:ext cx="1126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Protocells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64088" y="5733256"/>
            <a:ext cx="688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LUCA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19672" y="5949280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Peptides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43808" y="5013176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RNA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381401" y="4365104"/>
            <a:ext cx="1473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Stromatolites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9552" y="472514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Catalysis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9512" y="515719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Lipids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71800" y="3707740"/>
            <a:ext cx="179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Oxygen emission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67944" y="5805264"/>
            <a:ext cx="1126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Protocells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28184" y="5877272"/>
            <a:ext cx="2354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Comparative genomics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19872" y="5435932"/>
            <a:ext cx="1684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Proto-ribosome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51720" y="44371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Metabolism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08104" y="4787860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Multicellularity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55976" y="4653136"/>
            <a:ext cx="968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Bacteria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08304" y="3573016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ILASOL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5576" y="4077072"/>
            <a:ext cx="581249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Clay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2" name="Right Arrow 31"/>
          <p:cNvSpPr/>
          <p:nvPr/>
        </p:nvSpPr>
        <p:spPr>
          <a:xfrm rot="2866804">
            <a:off x="236195" y="3381068"/>
            <a:ext cx="936104" cy="504056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829" y="55419"/>
            <a:ext cx="1238250" cy="1123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91680" y="260648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Perspectives on ILASOL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51520" y="1268760"/>
            <a:ext cx="8640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ILASOL founded &amp; chaired 1987-2000 by Prof. Noam Lahav</a:t>
            </a:r>
          </a:p>
          <a:p>
            <a:r>
              <a:rPr lang="en-US" sz="2800" dirty="0" smtClean="0"/>
              <a:t>Dept of soil and water sciences </a:t>
            </a:r>
          </a:p>
          <a:p>
            <a:r>
              <a:rPr lang="en-US" sz="2800" dirty="0" smtClean="0"/>
              <a:t>Faculty of Agriculture, Food and Environment</a:t>
            </a:r>
          </a:p>
          <a:p>
            <a:r>
              <a:rPr lang="en-US" sz="2800" dirty="0" smtClean="0"/>
              <a:t>Hebrew University</a:t>
            </a:r>
          </a:p>
          <a:p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9" name="Picture 5" descr="http://ecx.images-amazon.com/images/I/41G08JKQTB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284984"/>
            <a:ext cx="2108542" cy="3372247"/>
          </a:xfrm>
          <a:prstGeom prst="rect">
            <a:avLst/>
          </a:prstGeom>
          <a:noFill/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 cstate="print"/>
          <a:srcRect l="24506" t="29295" r="26235" b="24401"/>
          <a:stretch>
            <a:fillRect/>
          </a:stretch>
        </p:blipFill>
        <p:spPr bwMode="auto">
          <a:xfrm>
            <a:off x="3059832" y="3284984"/>
            <a:ext cx="576064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mex.ihmc.us/vikingcd/puzzle/EvoLife.GIF"/>
          <p:cNvPicPr>
            <a:picLocks noChangeAspect="1" noChangeArrowheads="1"/>
          </p:cNvPicPr>
          <p:nvPr/>
        </p:nvPicPr>
        <p:blipFill>
          <a:blip r:embed="rId2" cstate="print"/>
          <a:srcRect l="61444" b="44918"/>
          <a:stretch>
            <a:fillRect/>
          </a:stretch>
        </p:blipFill>
        <p:spPr bwMode="auto">
          <a:xfrm>
            <a:off x="5652120" y="68558"/>
            <a:ext cx="2520280" cy="21002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03648" y="643335"/>
            <a:ext cx="35654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ILSOL</a:t>
            </a:r>
            <a:r>
              <a:rPr lang="en-US" sz="4400" dirty="0" smtClean="0">
                <a:sym typeface="Wingdings" pitchFamily="2" charset="2"/>
              </a:rPr>
              <a:t>IL</a:t>
            </a:r>
            <a:r>
              <a:rPr lang="en-US" sz="4400" dirty="0" smtClean="0">
                <a:solidFill>
                  <a:srgbClr val="FF0000"/>
                </a:solidFill>
                <a:sym typeface="Wingdings" pitchFamily="2" charset="2"/>
              </a:rPr>
              <a:t>A</a:t>
            </a:r>
            <a:r>
              <a:rPr lang="en-US" sz="4400" dirty="0" smtClean="0">
                <a:sym typeface="Wingdings" pitchFamily="2" charset="2"/>
              </a:rPr>
              <a:t>SOL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764704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2004</a:t>
            </a:r>
            <a:endParaRPr lang="en-US" sz="32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l="12693" t="17010" r="13479" b="21566"/>
          <a:stretch>
            <a:fillRect/>
          </a:stretch>
        </p:blipFill>
        <p:spPr bwMode="auto">
          <a:xfrm>
            <a:off x="107504" y="2060848"/>
            <a:ext cx="90010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724128" y="620688"/>
            <a:ext cx="139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Astrobiology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1628800"/>
            <a:ext cx="2656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Joe Gale and Amri </a:t>
            </a:r>
            <a:r>
              <a:rPr lang="en-US" dirty="0" err="1" smtClean="0"/>
              <a:t>Wandel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mex.ihmc.us/vikingcd/puzzle/EvoLife.GIF"/>
          <p:cNvPicPr>
            <a:picLocks noChangeAspect="1" noChangeArrowheads="1"/>
          </p:cNvPicPr>
          <p:nvPr/>
        </p:nvPicPr>
        <p:blipFill>
          <a:blip r:embed="rId2" cstate="print"/>
          <a:srcRect l="61444" b="44918"/>
          <a:stretch>
            <a:fillRect/>
          </a:stretch>
        </p:blipFill>
        <p:spPr bwMode="auto">
          <a:xfrm>
            <a:off x="5652120" y="68558"/>
            <a:ext cx="2520280" cy="21002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03648" y="643335"/>
            <a:ext cx="35654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ILSOL</a:t>
            </a:r>
            <a:r>
              <a:rPr lang="en-US" sz="4400" dirty="0" smtClean="0">
                <a:sym typeface="Wingdings" pitchFamily="2" charset="2"/>
              </a:rPr>
              <a:t>IL</a:t>
            </a:r>
            <a:r>
              <a:rPr lang="en-US" sz="4400" dirty="0" smtClean="0">
                <a:solidFill>
                  <a:srgbClr val="FF0000"/>
                </a:solidFill>
                <a:sym typeface="Wingdings" pitchFamily="2" charset="2"/>
              </a:rPr>
              <a:t>A</a:t>
            </a:r>
            <a:r>
              <a:rPr lang="en-US" sz="4400" dirty="0" smtClean="0">
                <a:sym typeface="Wingdings" pitchFamily="2" charset="2"/>
              </a:rPr>
              <a:t>SOL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764704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2004</a:t>
            </a:r>
            <a:endParaRPr lang="en-US" sz="32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l="12693" t="17010" r="13479" b="21566"/>
          <a:stretch>
            <a:fillRect/>
          </a:stretch>
        </p:blipFill>
        <p:spPr bwMode="auto">
          <a:xfrm>
            <a:off x="107504" y="2060848"/>
            <a:ext cx="90010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724128" y="620688"/>
            <a:ext cx="139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Astrobiology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1628800"/>
            <a:ext cx="2656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Joe Gale and Amri </a:t>
            </a:r>
            <a:r>
              <a:rPr lang="en-US" dirty="0" err="1" smtClean="0"/>
              <a:t>Wandel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87541" y="4309686"/>
            <a:ext cx="1872208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31840" y="4365104"/>
            <a:ext cx="14863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dirty="0" smtClean="0"/>
              <a:t>Daniel Zajfman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56400" t="17955" r="13232" b="52751"/>
          <a:stretch>
            <a:fillRect/>
          </a:stretch>
        </p:blipFill>
        <p:spPr bwMode="auto">
          <a:xfrm>
            <a:off x="3491880" y="188640"/>
            <a:ext cx="5358680" cy="323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 l="28350" t="28935" r="57475" b="57835"/>
          <a:stretch>
            <a:fillRect/>
          </a:stretch>
        </p:blipFill>
        <p:spPr bwMode="auto">
          <a:xfrm>
            <a:off x="395536" y="1916832"/>
            <a:ext cx="271573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536" y="3789040"/>
            <a:ext cx="55697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Daniel Zajfman: Life’s origin in the Universe</a:t>
            </a:r>
          </a:p>
          <a:p>
            <a:endParaRPr lang="en-US" sz="2400" dirty="0" smtClean="0"/>
          </a:p>
          <a:p>
            <a:r>
              <a:rPr lang="en-US" sz="2400" dirty="0" smtClean="0"/>
              <a:t>Doron Lancet:  Lipid Origins of life</a:t>
            </a:r>
            <a:endParaRPr lang="en-US" sz="2400" dirty="0"/>
          </a:p>
        </p:txBody>
      </p:sp>
      <p:sp>
        <p:nvSpPr>
          <p:cNvPr id="18437" name="AutoShape 5" descr="data:image/jpeg;base64,/9j/4AAQSkZJRgABAQAAAQABAAD/2wCEAAkGBhQSERUUExQVFRUWFxoaGRgYGR0ZHxoZGBocHB0ZHBkYHSYeHB0lHxgcHy8gIycpLSwsGh8xNTAqNSYrLCkBCQoKDgwOGg8PGiwlHyQsKSkpLCwsLCwsLCwsLCksLCksLCwsLCwsKSwsLCkpLCksLCksLCwsKSwsLCksLCwsKf/AABEIALUBFgMBIgACEQEDEQH/xAAcAAABBQEBAQAAAAAAAAAAAAAFAAMEBgcCAQj/xABCEAACAQIEBAQDBgQDBwQDAAABAhEDIQAEEjEFBkFREyJhcQcygRQjQpGhsVLB0fAVYvEWM3KCkrLhJFOiwhdz0v/EABoBAAMBAQEBAAAAAAAAAAAAAAECAwAEBQb/xAAsEQACAgICAQMDAwQDAAAAAAAAAQIRAyESMQQTQVEiYZEUcYEFMkLRobHB/9oADAMBAAIRAxEAPwAxVqIW8hZVudDgSt+jDcX2jpuZxyUOI7aQdRIktpMN/EQo2sRJgT1jEo1xBEmDYXv0k/p1/nj3seVwVHnzxKW0NRjyMcZeuST+IXiI83TbffD1FwwDDYqG+hBIJ7TGOqOaLISwyQ3GPMGMhwPxjCVqJb+HUZ/KJxzneXatOSV1AdVv+fUYK8jG3XIX0p1dAqMeYL8vcFOZcEWpqRLQYaDdVO04sec5HpG6MyenzD9b/riWTzcUJcWPHx5yjZRSceTixHlB2Yik6uAYMgrH7z9MC3yATUKjaSCQFA1ElTB7QPXFY+Rjl0xHikvYgzhTgqeAOafiU4qL10/MPQob/lPfA40zh4ZIz/tYsoOPYxVaFJ7An8hhvLNKKe6qfzAx5xclcvWbtTf/ALce8OH3NM/5F/YY3L66+wK1Y5hRjsrj3Tiog1GFGHNOPRjBoag4UYe8PsDjzwTjWChmMKMPjLeo/PHvgj+IY1hojEY9jEg0x3xyQMY1DMYWHIwsY1HAGERjsLiPmc2FUkQSLf69sazU2O6fTHq0+nW9tthOC3AXRigChrQ5LQGnYAFheQQBB2npg8/J61kdlqABtUKirDbx5u3fa89scOTzYwlxZ0x8dyWilBZEi479PzwgMHeJcN8DwlYOVgllPygNIkGwZwY3/bAyjwisykohI0ypMAb9bi24nDw8uMlbBLA10MjHj1gov+WHeG5I11KIdGYAY6WiGi4UAwQ3S9uvpgUeE1Na+KwTUxXUTYaTBDAGRB3BjcYp60G69wRxS7Z3WzzE7x7YWDD8uZWnavm4boKYLW7kDafXCxP9VD4f4Zb0hniPCmoQKq/MGClZvBBG9wQbjERczIJLaSNxMwQ2/wBRB+uNb4pw0VlAkqw+VgYKzYn1t0OKjzLy/pqJUemXpaIqPRX7yVV90AhgZW8fh6Y8ePkX2dbgUemU8I6QyguPl3En1v8Ahj3nEjKZtgimZBA9PSDFth+WJVfl/XTqGhNQU4LW0sCGJPlMTaCQCdyMDKzPpCHfqpGkgoDFt7t0jFVK9iE1aaVamofOLCZW3zSY3339cEeHcYrrZmMBlJQkzJm4ab9NjgLk6+g6LdyexFut9sEskWaoUGmbm5AXewDE76fzj1w9r3BRY8jzVWnSCm8Q4iCYO4N9/XFhPMOgfe02EASVgi/XeYxnem8P5WiJizz0G0iFYSOwxZeD8delTXxE8SkRC1N5ExGr67HEskIv2/8ABk38lr4dxCnWBen3IuI/TFT5jyRFdmA8nTsCYJH53+uDuRzeWquGVhJMhSRvbaPYWwVzeWVx5hNwben9xiOPL6OS0gyjzjTKuTUWnQNIgHUygxuI3b9d+wwRy6U8wWFWkJUhdYtJi+1xB/cYJvlgFKgQDJnoDhrJcPKato1ErHqOvrjPKmr6ft8gUWn9ik/ELlkUclXqI0roghtxqIFj1398BeCpOWpf/rH6YJfE7jbJw40HGl2rIoPdQ5br10qPzwd5D4fSr8NyxZQSqlZ/4WO8b4vDypY53k3onLDGa+krbUceeDjU3yymxVT7gHFf4hlFy9Rqir8yELpWdJEzbbsfocdMP6hy1x2Tl4tbspfhY88HF4/winmaWtUFKp+kxNwIsZ98cf7Koo8wLwpJIMSw6Aevv0xT9fDqV2J+ml7FJNPHGjGjVOWMuw+T/pJH874D5fldHYMh+6uG1TqkE7EQI2GNH+oY38gfizRUNOFpxes1yRTK+RmVvW4/rircS4TUomHWJ2YXB+v8t8WxeViyuovYk8E49g3ThaceZvMJTEswUev8hucAs3zYu1IT/maw/Lc46eaRKMG+g3VrqgLMQANycCTzASRpUaSYEySexgWHfFczeeaofM2qb9gvoBj2jnmsqi/5/wCmJPKrOmOH5DlXNFiNbavrH/xFseM0+Udt+35YD0waYknzHZY9euH6fEAQNRAv0/WR9cGWRJbG4fBY+BZumJUlx5khlIUhgR5mEzpHa+5O5jGr8LzSilTDsksBDBrPaZU2N429MYlw/iuXQjxJIM7BvSCCpubmxgSBfBfJ880KNRNILBS2lyIKySNIvdSI3FtRx5OfH6j0dEHxNkzmRSqIcTG3Qg+4xAyvBxSMiSArKqlpCybFZjSdPlN/64oPFPi6zCKIWlAvq8xn06R9MVXPfEbNPtWqfmFH5KL/AFxGPiz4/U0ijmm9IsPM3Efs9fS1PzqVZKotbfUQWbWDfe4PcYrHEuY6jv5mlQfkAGkCLdLwIEnpvgBmeIPUJZ2LE3v/ACGw9hhktjtUlFff5I8dhFuImZE/UzhYh0aBb097/thYdTmHR9Qnodow1SYkurGOoI7EfluDh509SL4jvVAeZEEgexiRPvYR648I6QHneXqeqvWUsjMokqTIYGSSJ0sL7EdMSK3Ci7OKqUa8QZ06KgPS8x0BsRvhZ7NBKkMwUVSq6ZF3lYnqPLIj0wXNTyEgjUQYJ21dPpOHbaAqMyy3J0NTFVmpVH8RVpEShKtIAqzZivQ3OkxiPW4a6lw7JTKsoIq+UkNa28iO1tr9r7xDmlcv4a16dQlhdlXUuoWgbE7Tta2Hs/wulnqKOVDK6hgKinYgxaxQjVNoOKxzSXYrgvYr/LHAabI61mpVKdcIVQPqIIBYRHykCSCDO5thvivJ1TLrOXLOg3UE6rC1hZrgbXx6OQHyrLVyrsdIkoCNXywQjONJsTGr6nrgxwXiNXS4q1HV0qxpqooJRmCr8oG/cE4zm75JmS9mjKclxttToXutQ2PbYj3AE32xbuX+dKgAvrCzKE3IuzMpO+kAiMW7McDy2corUqooaogl18rXG09fYzincX+GromuhVDDSxKuVUm1oYQvSOnzG+H9SM9MHFoveR5koVgNLiSPlMT22n9sTadUEjSRpj3EXiD/AHtjDMvnMxlqjUauX1SsFSrAr8w1alk3kibg/TDXCqdSpUCUnIYGPm0jYnSDIi1hMYCwRfvRnNotfx7zIWjlBYHxmabbKhXr6uMG/g9m9WQKdUqsPoQrfuT+WMc5s4pmPHprULipRBgE6imv5ouegv0tOCHAuJVKdKKVRqcPIgxJA9OsGML6Vz9NP+TcqXKj6Hquy3A1DqOvuO8dseazOxYE+lrfqJximU+JGdpmDW19w4E/nF/zxKo/E3M6vKyhpmHWzb+VoItex3sJnFf0OT5QPVRrgyoVtSwpO67TB394/YY6zNZlGqJG0b9d7CcZdmPibUasCKalI81GpvNrq4J2ixA+nXE3h3xcIeKtKUkDyHzKD1Oo+ePT0wH4mZbas3qRNLgEeh+mGcwygeawF/yHYb+2K9k+e8lXMpmPDMT94CgPp5oBPpM4pfMvxXq1HKZZKYpzGqqmot6hdUAdQTfuMShgm3VDOSSsu2b59ytOdTkJHzQRHQi4kn2GM85t+Ibs7LlGenSPVokxbygzCkdDe5xXa1ckipWIOmegm59P06DHZ+83AC/rHv0x6uLxYROeWRvsCPUJMlifczjnX2xL4lmBOlQIFvqD/wCMQJ9cabp0h4rQ5SIm/Tp/5xMZwQALBbtA/QY4yqmCWMLG2I+YqifLYdsUTUI2xe2OZjMz332nEVqmPUpsxhRJPbElMgBJdwI3AucQbnN6GVIhY9GHqlFQbEkd9r+xw8mXkHSJPSe/fCelKxnJDdHJO/ptc+uI5F47YerLV/FOGQh7jAkq1TAt9imMd0E6nfDtLKyfT9MSkphbkThoQd20ByQ3Rozdj06XP1/LCxP8RjGiF9P7HthY6OUF2J2fQXEZZPK4UEQ14IBG6nYETN+2AR4/TZAy+KyaRLrMVCwE6AYL2AIZbbwemMyynxOWgaiCkKqMVaTNNhFyYBIBnYiRt7DvJ/F/Ngii6UFp6dM1FIAGmNTkbjqYF5x4ek6R0s0biIp1aSqyCEdRAJmZDK4Y3+Ri0nYyZkYI53iwpllIlV0lmH+awMkQDr3M23tjJslzt4nhu9ZVqZfWupx928qAAGSD5lGkMwPX0Ik8G55qU6bMcuoo6KaaqiaF8UQWE3hNKkzck3Nr4atAs07xstnqPhVArA79IciZSbncjUOxxCLZvI5YIB4606iKrbk0ixnUoEggQsyehwGyvxdVaaeJk6wcwCiaDHl1AiSBBBtfqMPcW+LNFFQCjUqeMGA8F0LJBC+YkgK0naTsZwnXsMW3/aCmKqU31Uy6gjWCoJMQgY2LXiMR8/x/LAoCyuagJTSQSQrA29jBj09MAeWeNVs2BTaqAyFdSuisKiKRqhljS8b7gbjEjjHIFJitXLLpqUyYTxGRL3IkBipknYRfDJRTqRndaAvEOe0yaLSoqKlJIHmJ1aI/CejAzv6YB8T+MzulVBQQMYFPUNY0liTrU2nTpFu57Yr/ADHwrNU6tTy61VpmmTUCiYC/xbrFx0OKxUqAySJYgEEGLzP1tI6YvkUP8UTi2ywVufsz4iO3zIsTdSVZi8Fh5gJYWFoAw83M9PM1Sz/+leJFTxHqhmEFVfUNSkCRrBPci2KlVp7wdom9+gt3wzrviVtDUFuO5J1dmVgWSoUZqb6lINMNqDg+ZYkfU4PvwkUOH0qzBmetUkLsFSGUDVe7GDEbA9sLg3AfHytTKtCtWTWjRMVVhgPYqXEegxpXM3K2vhFSn5pXTUBPzAUyBEXjyA/nhm+Mk/c1WtmTUci1ZHenB0MNSEyyhgSpggTsbj+E2xE8b8Djbr1HpHbDbcKqqpNNg4gfId7GLfU/niFmM5UeNRJK99x79cdzzSh/cv8ARJRT6CMtpDAyFNr3GFVragCbN16fXAXxSMOpmj1vGAvL+w3AJ02npM9P5nEmlWpoJJ1NvA2+vtgbTr6pjHjHFVlpWheJJNYsxJiTf39MEHzgFMgDzEbD1wHLWwlrN0Yj64KzUBwsk0+HVDeAPfHRyqpd2Ei+kdcRWrsepM+uEtPvc4XnH/FfkOxVXJNtrxhUxBkiR2kj9sIiMNk4k+7Y9D5zFoEAdhaffv8AXHIOOadKT3OHTTUC5v2A2xT6mLpDZftviVQyzdwPXDNOqF2UE9zM4fbipt5Rb9Y98NBxTuTFlb6Gcy0GNRa2GUH9+mHa+bLnoBhgj1xOcldoaK1TCeXzekDb+z2wq+YL/wBO5/lgepw+jYPrNqvYXgiTTp+g/M4WLBwHlNqyCrUfw0YeW4k+t+mPMbYKRU8vw2jVIphyXiSxEIIgaV/E5IMjYTbpe/5fIUa0Lmvva2SU1KHhSauZo0RKJo0nyllDR5o1EWDHGecMlKqkC4YQDbzSIH5gYtmQ4zVzFRyAVqVFANVKcwKZDqi6RqUtcFhJiMeZFqmdD0wFxvKJmc275dbVT4zZdRHhRAqq5tpIYEmw+fFp5N5e+1GtRSrUd1lT4hJp06eqqgKKrLq1Kvh72824EY949m6a0sxrNKtn80reLoIVKKKVUoCI11iAqmAD820Qefh5x3N/bKlOm1NnemtMeIogCiKjIIQrAGtlMSbixwLro1Bqh8MWeo1NvJTSwKsWIt8pLAArF4AsQowRHwwy2Xou1SpUeQCYIGjzTrFpIg3mdsXHi/HUyeXVqzIrsNKgTpaqELaR1jynGHp8TqozLZhqitrXQyOwYKusuFG0iZEwD32w6bewUkaRwnhRyjzRqo6VE+5DkLUk3Yqv47DoMXLM8QWiNdUhEMSez7Rbv/LFE5T4pksyj5gJS+0qcwPu7AKpmQoOmdDjzASb4LLl6uYR9NUABwQYB0xET0nexHXB48ts10Es7lKNVqTjyszFSwMEaqbMJ02mQP64zXmrkM09dQsrkaQTEMWYsFuLX8u/eOmFnuMVPtaPTrM4LHSJACsgI0lNrE+2+2rDXF+YarNQIbVKjWoaCfDc2YtcGXKiDsBe+Hjcf2B2U5+DOPlS141WLA9ZG+1sTE4Iq+YKJ2hrgard7ROLu/DPtRJ8uXYMxZS1o/CNheOvX9cAOJUTSbQYPmAJBkHzC4ItjqxRxcW32Tm5WccIzh+06FYFqNRN1JFmG0udif2xtj8bpHM/ZC33pp69Og6dBkfNt02xjWQ4eKdYuG/3lUMRGxZkG/soxtLcEofahmSv3+jSG1N8vbTOnr2x52a+WzpjXE+buYszpzlc06YoharqEUmPKzLqUHYHeBYTbBChVp5hAHALEfUXOx3G2LPxflo1K1Ut4ZBqORM9WJ7YFHkiDqVghHUMf2Ix62GDhtO010zklt9FW4pwwU7Kyt1hvmFj12OBbDFuq8guSZrqf+Un+eGm5DP/AL4/6D//AFjly4pTlcY0UjKlsD8JoAlhqGphYQYt3Pth3M5N0+YRIsbXntGCg5Jjavf/AII/+2JnNXCH4ecvMuj5emrGIIqKXcypFtSta5PlYW0xh19CUZqvuD7oq4nfpjxRO1h3/pidUrUipZgD5gJWxiPTcjEdGBMIZM2FgTb1wXBJ9mTtHdNAN9+3f3wmbrYYiVMyfbcflvhK07nA9ddJGofNScJRho1AMcmt2xnkXY1DxqxtbHBqYjyT1x0lNj/f74k8rZqHAcdLhlnFr364dSY2PvjJ7CeuYwwN8c1aknHqnCSlyYUOq+HPHkR2/niOHx4HOFU6DSJWYzDVAodiwUAKGJIAHYbDHuIofCxmzUHcnTL020KPDRA9Ws1PUUIm06j8zEJbeAYF8HOCZjLFMtGYrUKygtWqwGppMgoRp2aSwcyFg3AgYmv8Oa7LKVqaKVp6FVSykgAElmYBjdiI6wLC+AvMHKdbJaTUZa1FzAZB4c6T5gVJMG50m4JJxOnHs2mReKU1Ri1Coz5cVDTp6wdQVlc+aQIP3ZF9xBk4k8O5gzFMDw6jLAJt/KPfD3A8kcxSpaNZrVcxKF0JRKdAmQ7wUY+YXPaO4BVOGJTpA1ss34iGGnSzVGiBUVQNC6GMAHSD2vhJQ59DRnx7NN5QyXiZSk9ZjWaooeKnmCzPygi2+DY4bS/9un/0j+mM8ynHWyy0nCMaRWKaq5YBdMhngDUqzB7WECMWXgvxAytcCa1NWibsFBEx+IiD/lNxjODijWmHf8Lo/wDtU9o+UbdtsVPmTM/Y1enSbwx9ndkYhYXSwApoRfVDEgX2G2JHH/iXlssVVZrMy6vuyCFB21Gbd4ufTEPP8do8QoiaOumDr82ki2pbgg9bAb+mKQjJgbRlQ5gFJ1VPvESpUfWVh3LgCSST0AMG0jDnDs+yeFI1r5zTKzAcv4zLET5T0ggjv0tXGuB0PGlaNOmBRdoKhlZkMlWMQrBQTILbxHljFbbhjIaVSmpVnVmqwk+EKmmomgzAiQgfpq64dxfyTs44dzLVNOqxZWYldWpVMjSVsP4vl6d8KnxJWQLUoqHj51JUl9QjVJIIjpA69cO8Z4DQ8MmnqRhOykiQY0tp+UX+YTe53xBfg9RdLPWpoalMVCKh8NtyCoDES0ifXfG2nQbQcy9Tzp6Ov6OMaVxnn6lTUijFVoJB/D7zufp+eM9/2RzLqBTZCWnSwqqD6MCp8p9RscGH5FzWnSAnygDzAfh9AeuKuEZSuXwDlSpEejnmfzswJYAwBF2AJ6nrhVqtsTMhyDmlAB8OwA+c9BH8OJFXkzM9qZ/5v6jHX6sK7J7ATVwcR2q+uOuI8DzVJPEakdKzJUho9wCTH9cB8pVeqwRAWdmhQPX9h1npfDerFB4sunJnBftFbUw+7pwT6n8K/wAz6D1wT+IfDkz+UqNQcl8tUIcISJ0fMhtcqDqH1HU4tfL/AAhctQWmIJ3Y/wATHc/30AxLp0ESQqqusliAANRO5Pc9zjy8uZznyRaMaVHyjmMpJmnJWdiZMxc2+l8N5nI1KYllta4uO4v9P0xdefuVWyOfYoo8Cr56dpAn5kI9CLehXFc4rqs0AbjTtAiQIM/xGDjalsDtaAbzt22+t8OK1jI+uCDZMQGXvabwBvI9j/8AHHNXgzaQUKsYkgbx3HcYKhJ9Gte5FokH8RHYRP7HHrrB0yZMAgjbriMwKkyCD62OLFkEUU1qneJkmLi25xbDj9R8ehZSrZC4flhOpgQAYPrNoHrJFsGvAXaBEbeh745dFcT8wsRHvYgj+7Y4oU2vMEx1HXp6HHqYsSxqkrIN8tjYo0lJOkSP7sMc118UMoMCxM7/AOmG6phjrfRMe0kAWJ9sN03ooY1EkmJn+nvhHJLWkvwFDH+GMR5SpB2vjqnw1jI1KI3O/wCWOGr0QSAHttBse/thyo1IgFW0bTuY6RH1xy8cXevyUuVHlbhZGzE/8pP/AGjHi8LAIDVBfpB/nhv/ABR4ZdRj8JMd/baJw2meqAQGYyQbb2wjngTugpSCx4Qnc/T/AEwsQ6WbenSk6pLdYvMmcLHWngrcSb5GnIy5Txc0zl0JamgB1GlU0HyFH0/hgwBOkkjfEDg2YHEKNWlUrCrmNcUlqLCU9XlLrYGAJJXU0EKTvgPQMHXVqt4uvxVpINatVphQGqAXhgpBYENAmb4l8rcGq5s5jM1M4cmodmJUKATUMsSrGVuRcjzXnufIu2XS0N58ZlalHwdD08qmh6YkKpoNUDMwYkEMpDahvIkGMA+I8yZgU2y0mklNw5pM2szqsoJJGkFxMe/XF64XyVlKWbTL1a32unm6dUBpjTVGliF0k3ZdR1dCvcjGdcdLpVr0yzR45JDaWZmQFJNRREgAiBA9MBvQUSKfNuaZlU1TpggagIUMAGMxIBgTviBxCprctrFRj8zAaQbD8MfTAypU83vIPpGJGUXUSW+RILjUFJBYCASLE+xxMNE7Ikxq06lHl3uCQSDEiSYidt8WHhHGGy5COSFsXAg92HlInZhb1wKzlYUnCqYLUgAw82oNA2gEKdMbSdIPrhmqp0U6rROoLF5gXDE7RAAj2xSM+JqLXzeC1GnLGoztDMrBtFVirG2rSNSJUGw3BjAStm6lTN+UFBU8MLT1SLkGILWUkTBncYayPE0bMURWCrSUyWAgfeA0wx7gXb9hNi5xnPJUqu6+FamKYXoSojWCd2IB6dVw3JMWiZkeK620ouk6AAu/zSCQJMHaw2AtGLhwvNMaagiQRHmVbGLAswmwEz/5xR8jxqj9oRyoCrZlH4iqEhoG9xpPvNt8GqHMCU6iEaCWl2SRpYtfRqv+ExM4pGaFo1ng0FZ0gCbEiPXeL264KU3mIHl7/wB9MUTJc55c1kp+ItTVqaoGqKUXVcQxtYWj6Wwb4bz7l6lZqWumgUG5dehjpYDsZxKdvY6oslWpAxX85xko5sRIt77X9bH8sccyc206NIOjI8NBOoFQIvMHYgwD9emA+Y5ry1VEUOi1Kousg6NQBMwNxBMeuGxpLsEjurxI+IVMhKy0zpt5XBIIInY+X6T2xUl4I4rUczl2NKmxVKyiDBg66g1KRpnTI/zTa+CvFuY6Ts9OQSqgmYN9LmDsTBCGbEavcYAUeYkpZPS2pn8R5AI0iGcgMYsdRvBvB22xSVNUKrTNbWqVUvUzBVF+ZmCKBcASdMD8+uMn4t8Tq/2yBU0rSquk+GjHQGKl5ZDG0nSbqRG1zvMHMqZjIaAwp0633ba2H3R1BwrRMkgNeeh6i+Z8Uo5V6qlcyRZA33R0eRQgCkHVsAS8MJk2xzcK2VbNg+KRP+Hq5hyXTT5YIDbx9L+4B6Yx6jwiuaQPhVGXUGnSxtBG6/TGk8xccGYyGXp5aoteovzCmW8oURJNQ6iBsSbk3jpigcUqZ2lRIp0MylNgdVQI9wpg/KIUep36HFIUo2xJbaOv9jc8wLLlKxBBIIghgbg7n22xxT4Hm6dzlMzMGfuna3QWXv17YK/D/wCKr0CKdd5UkBWNwfR42PZ/z741PmDn9KWTr1qGl6lKmrlGIEB9j/m9hvjKVfVEXjfZjlLJmsNLUnZh8wKGd9o3B9MRqnBKq66aiokeXSyMdx3iRvjV+QfihTzY01SBUhdRiIJ79wTsfzxoYOLvyWltfyBY/ufLKUczSCqaTwqxqKsF3mSxEDthrNcUqI4BgQDbcGTb1x9PGjUYuGKGmdgRNo2IsMVk/DvJlnHgqJN7kDvABmAP9MGOdtVbRnGvYwXOcRqOukLAMGSD5h3AI2kEW7HA45cjoZ9sfRTfDLKEaWosQPlK1ChUdho0yJJMGbknrjNud/h9UyZ1o1SrSJszAeRjsGAED0IgHaJwk5LI7k7YVa9jPVpMZtYb9In3xLy9JApLEk9hb9cTcxkWIKuNLiJkFbMPK1/Yx74ipkmCnytuIMHscTquhr9hmogJsAAOg/v0x6qEEemHqCWa4sp/S388PZfhr1BaIPU40Yyk9I1pEOqmoAEyAAAD0jCwfocGUfMZ9rYWOr9Hklu/+SXqIsPB+U1aoYrOqVB4Yqu1KNTEqFKgkny3jymSLrOHeKZWqVoeGviVFLLVpgaQyUiUNTSL/eGzX2CkdzN5y4fSy1Omua8IVqSKaaUFK61JK+dm8pAZZMAEzHY4rvJtcVGVaz1UFVnRWprcBkkuajA6VBgQDNmPfHCmVoGVeJ1qyitrAVWanSogt92tUAs9Ii4JJjVM+YgYFZrLNTqaHDLBYywjcmfKb9QSfXFgrcOC0K33TLoUuJg+VVBK6tXe5ubWib4Ic6pozhqtSc06VSmwZgW10zTUuPOIIX1I/wB2D64RXyof2KlxPh9NNLE6FZlGofeKZEGpr2hvOY6aTa2JbZCnRYoz6tLsqgEfKsqtRomTqhonYeuDtOqtYZgK7aq1RvFDlVpuVQaPDXcASLs0na95F5HKp4oSsppIpAZFWSAJAg/iMd9zJwdewNg6sQ2kvUBEkkFdtiTA7xECMePUDKgV2kyXWAFUyY0/xCIPoSR0wVyGSpp9/UMU6ZZkDRFd6ctSpSPMNZWGlQIMCZszkuE187rNJZ8bMNMARqfXWOs7hQjETtLDBpmshZHOOlUDXU0sDSci/wBzqugBMQAZA7nDXEckqVmCMWpa3CVL+ZVMBoB32t69sMZiiyOQ6lXWQyn8LAwVt6jviRUzasVlQIEtG7EAibAQCCsjuJm+FYQeau3tAjreZ/XHaVdIYADzCCdzEgxEWuAZ6fU47zVlBAgxc/5YBO/T+uJNSuUy6VFa7MqgfwqS+rpf5VvbfGDRzwzIVKzhEOjVI1mwUaSZJ26bddsFuO8RpfaSctUC0qSqKbU1C6m8LSWhjLA62BY3j1xzy5mGWnTfTULPrAZDBIVtj/lG0DHdcsqu6xqFKowMbaabHVJmDP7DA5exuIAFQxpDGIiJO3QR2xMydKaLsI1gghiAfKBGkMTInVcaTOlb4d4TnyoWYhQIlbw1iPUTf0N++CudVqoGookMwkR/DBhFlisWX3P0amLoF5vKIq6iLBVQNr1I9RLM4LCwaxCjbucM0855GogUUuTrZfO2owF1XgAEmAPXpg5l8/WoZha7MhFNgGpakbx0ltQNyFOgypMk6gLEHFe4i4q1C1NXmq0kvH+9uW06baDrU+a8ydsMA4z1OoiUh4iurU1qBUYnwy4+RgQArjsMRqmXcaSwgOoYE/wmQDPup/LBrK8p1ylarVULSoIKjQ0MysupSkyDqt+Z6jAhaml9SAlVgw8GD2InvP5YVqjJoc+0tTOkaLKys0TqFQXJ9tlIAi2LJwX4mZik33wOYWwOtijqt5CukGJixsdMWBwFziJ9mAYF8y7KqKA8rSi5sIcuSqqBcROBjszMSxM6iCWEGRYyLX6EYL10FUy35bgvDa4Vsvmly1SROWzd0JEwq1RcqY/zGCBEmMPcZ+FOb0mrXq0jUJMSraIERprKCFBGwYDaMUDMUfNBI+nTF95YL5dfuczVWAAQCGUrpUkaHDAAntGK4YPI60JKSiVvI8FzVGoppo2vpphpFpmDsZi+98bFwb4mGhS8LMUMw9RJuqSsAC2o9ffFfyvB61dWalTYqAfMfKoje5gW9JwBbiKUM0lOswZQ2lxRaSRN4IgTB3tvjqyYcUNcv4JxnJ7o0TiXxDr1KQ+zUgj1ELKWMmwlgABJaATEXERJkCkcuc2cRy2YqNmadcLHiOzoVCqI1MdYEpe8SV7dMN8P4+5qrSGvLoay+E7oamkElAAAIudK6zYFBuMO8V5iq0NdKu/2umtRQ9GqPEA0CVbUNkbTvDRMH15tLofs2ngPHVzNPUsAwJEzvsQeoPfBCrRVgVYBlNiCJBHYg4xPlnmPKDWuSr1chWeAyVKZq0Jn5lMzSBn+MASLY74zzBxvLA1Pu8xQI/3tOXpjSSDIVw42gkwDHviMkrtFE9bNgp8FoK2paNINEagigx2mPTDXGuL0crSNSsVVRsLSfQYxTI/FDPPBYUFWAQaessYFlGqqZBmb7R64qXNHMebzT6661VQbalYLH/ERB/bB4OrZrR9H8H49l8yAU0yRqggTB6juPUYH8xcjUM2C6AUat4dRYkW862B99/XGCcs8zV8u6aGJUGy9p7f02ONv5Z56SsyJUZA7Qu5EsdiAwG5gQJgkW64ddcoMW/ZlazHw1zQqGDSfyiykiN+hiATMe2PMaQ9TVUYgsum0xa/SCb/LIPZsLFF5GRIVxRnP+1i5mkaGepisjCPEWBUX1HQ7dI+uLJyvwVNFM5WtRZaZJYeGZLNNyuuUsxhTtJIN8ZkGxLyHEXpMHpuyMOqn+wfY2x6Obwoy3DX/AESjla7LnxLgLGs/jZGmykyHpVfDZpBuJiSNoJ6jAfjGYegBSBbSUbVSztPVd0ZFVTSMaCNVtMSOknFn4H8QUqDRmQFO2uPKf+Ifh/Ue2LNmOEUawViiMLEGAdh5SCO0mPfHlThLG6mqLqpbRgvw+zuS8RaebVWAL2JlHBMXFw8Rsbxt2xYeZeVcv4ynI1svSBWdOoRKmCw30gBogdjtixc7/CtM4xq0/uawFjTHlJUGNSyPS6398UavyjWykPmY8XzJRVDOuqywBIgkQTItbVNpwVFSAnR5VpjWoDB1y5K5hxS1051FLGQWXSDJ2n2vV24kRWrfZjTproagFFi1InzNp2OqwO1gO04M57jKGm1BHNNmbLLSZSGQRC16tRyNRJkEzaQTNsbBydy/k/sVFRTo1AoJLgBldwWV3k7knVf17YSUlVIKMA4m1Vn1VKhdnQM5YXDyV0k/igAGRbzYOcs5qnTJFXL0cxSMa1cC20FWiVYebb1xoHGvhpQWqpC1Ps2l2cqxMMNTCQZ0jYW79IwFzHw7mk1eitRLMzZfdqTKbIo3cG4BN7C8HCNfA9ntX4f5bNa2yFbXCH/0zwHWLLdjJWR19LnHWT5Ey6DRVcCpqEqdKmmCbC/WIJgx164r6ValGqhpM5bSCHSQw1XK7g7QCJiZxP4vyrmc/UpvUqhNNMIah1B6kMSuoAgSA0T1tvgLHOehlJRLI/LmUVQPtJADGPOLGCZEncn98CuJ8tUU0u1VvD0Fm834WgFRaOpO8bYjcO+FtJHCZjMu7P8AKA4URcwT8wJg32tgFzFmKoC5d28KjT8tOlvUKCVXW0wbqTvAkbkjBjg4bkCWXlpIm57glFK9SnQql4CqrVYRULiWlZkgAhgPeb4i8TfLTCuaZAYMumoPERRKMHbfU4kBYEdxY1P8ME9d+trflgjwp0dy+Y1VRtpDEObbgi8AD+XbDqXsI0EKvAjvRPik6rKs6QEDFg2xABmwBWJPTETIZN600lKlfEVjsGm6DST+G+w9MWfL8Eo1HH2DM1GpmlU1CorKQTSZipcQIqKkbyPUbBeF0qD1tNdRTplkDFmjQrNOoabGBvPfBpWCyPxHlnMUTT8aQzCEJYmy9AT0GmwFremPMxyvXSqyNRYuBsDqA1CzSp22M26bYvfHKNIURlqLBqWqWqB1KIAlRmYGdR1QoIFhv7rlXOtl1ZsxAWqF886ipVrrpEg3chrWN5hbNxVm5FZyVLM5Xz1adEIxCJUYKwpOvRSFIWowA9bKRiycT5HXOugAWg4VWatSp6lrCoBpd6YKOj6rEwQZEntb+LZrL1BTQIrIank0MUOoUqkamQ2FiZPY2xV+Bl0QU3lVLjcsdRNQqKlOpZlUaQIPRRG+NQLKvx/4KZzLyyacwgm9IHV1N6Vyf+Uk4ics8fy/C1bXlqtfMFoKuVp010THQsxvMEWx9DZTNGy+HU3IkgRY73MkHoYxF45yllc4B49FHKmQ2zAj/MLkehse2JXQ9WfPHGPiVmcyrLUrFKbFj4VElFGr8LEHU1+hMemA2Rrot0XVUJAVAOh3IgWtae5xvXFPh9Rphqr5b7aqrCUAtNWi/wCJyJg7QRA2B2xQeYuQst4LV8k7UCCVqZWsYYEQSEZvMDsQCbgWIw0dS+nYH1srX+PhZpbeSGJBJXw/MFJ7agY3j6yInFXqFVZ3qrmKs+Ip1UwymCo06RIhtiTvsBAwY4XwqnRYsyrVJR1vNiwI1CI2B6jE0LYDoJiTMT0Wdh6DsB0GO6PiTnuTJOaXQJ4RwepTSHdl1fOimUq0yI01L2IgEDS0CDvGD2U4tWpVGqUq1UFjcarNf5nX5Wa8EncADYYYCfXDyZZmIAGOyHjY4dq/3JuTGMjlKzZguMw1MO4chAqiQQZMiN72GNd4dxKmKWmtmaJB31uk/l2xQuE8oVKzKCQuoxc39SBuYxzmM9kMjUqU8yQXCNpgksDEr5VsJ2g7HEc6xKNBjyey45jk3hOdLBKNINuamXGi57tTgE9YM4rv/wCOs3kCauUejW8rD7xmWA0Xi4BEAhptGM4458S8zXRaSsaFJZAVGgmT+JheelsOcC+KWdy4UCq5pTcQp9eo/oSOs48tuN/Sy6v3LHzLzZmaIp08zTR64QFqVRdIUFqg1alJDGQYIGzbi8rBo/Eul4lRmpnMmKeqtQ0KoLKSKc1HkkAGYgSDYYWH4gKvqx0Gw1OPRj6Q5B9KsYsPAeaq2XICOCk3Vvlvv/w+4xWtWO1qYScIzVSQU2to3vh+bNSmGZChPQkH6gqYI9cNcY4NSzNI0qq6lMHcqQRsQywQfUYyzlrnOrljp+en1Qnb1U/hP6HGp8J4zSzKa6bT3HVT2Ix8/n8eeF76OyM1JGe1vgwlGtTr5WrPhsD4NYBkKjdQwAi38QN4xXOc6FeghJy9TKnUUFSlGipSJMLUVCya7JDSDIPeMbpiJm8gHUraCIKkBlI7FT/KMRU/kziYhy/xTNBxUp1nGoksSQQTF5W4n1Ixbk4hnDSq1mrArTQl20ILIC3zQDIG31wWzHw/ojUKc0dW6gs1M+ouGQ/WMVznDkLPMFOWIajTUk5c1Gu0ySrR95MDStT5TMG+L841pC0/ca4DXqVKNKv9lcCq3zBNhq0hiqanAIvJUD1wdPK1Zqzt4wddFOKQXSIka3Um4a5Ok2J0g72z3Kc918o+iqKuXqBQmllOrTLHyq4g72MG+L9l+eiadJ9Dis1QBqZUhhTqPpBKwLyoHbynbAlKbNSH8z8PxmDVYV69MvBUOquqSoPklZA6GTMg7DGacxcn1sgumosh3hKvzA221E6gfLNxG9zjfaObikGdl2udQj8x0nGc8+5LMZjSzPSWmr6FXUQ1RmuoCskNpDGw7t2xJfV2P0ZLksiQaZITS9ZabM3mC6oEsNgumWvvpbscFMo9PLeajFWoKuunClW8IVNgyyIdFggXUSeox3mKzUaebpGlVf7ym1RogU1So8SFEANvvHljacRqXBXYUmatTo06gqFGYsPKhu2kgQWJsoNwCOmDXwAjcT4wcy7NpCqSG0rYCIFz1MWk45yGfKVF0tpXWp84DKDtLSLjThU8tQFUKzv4auokAeamD5jb5TG28yNoOB1R5dgJCy2mb+WTpBPeCPywttBL1xHjOuKZ0Ui6qFdKc6pOkHuJLkkifKPTHfM1HwWVPFD09MILG6/MbHVBLSQRfU17Yo2WzrUaqGA2hdQVgSDq6em0/XF25a5kymYKUa6hfOp+8IkMzpqCOLgOSZS1ib4pzTW+xHH4OOT87WqClRWoQFqM2lbFQuvzK25AaoDK9WO5kY0vkVftNBWramemzRM7GSrHV82pWmSJuRim5fiWXpZhlpVGTKvIR8uugLrRPFRGXzCp4g0ggAAM5J1KDg3n/i/lKCeDlUJIUKCBKoRYzfzEAbTciJGFboNGg8RzSUENRyQFBsJJMXhVG5ttgNyhzB44Ktq1yX01AVYI3mXylRYBgvrE+mM0r/ElQoenTrErq01KlQ/OwI8Tw1OgkkmxG0jrgDxz4j1alYVzSSnU0BdSkz5STM2sdiNrL2GEtdDbs2LnTnJssfCpAGqVksbhQew6m309cZhm8w9Vy9Ri7nckyf8AT0GJeTzlfPUqdepdmQCe4WQCT3O8+uJNHhH8RAx6/jQjCF+5CcrYHWiTtghk+AVKgLBSVWJPadsFOPVsvw/SajoG0ltDEFiyG6hOpuImx74qvHfi4niasrSBD0/MakjRWM3RR0WxF7zFsHJ5cY9CqDZZaHAomxYruB0G0z74Y41zjk8nT10ay1axIKU6fmKAEfO5EIQQRG5vjJeM80181Ud6tR2NQywBKrYAWQeUCPz64F+G7e2OLL5c56WiqxL3LlzB8UszXzDVaTHLKQQFp3MHclj+LrKgR074qfikt3JO5uST1JO5PfBjglGl4bB0Vm1CCdwAosP764ZzuVBqMEChRFvcDHJLq7KfsSsjy1U8NyaFSo51DTOjQdtR7x83Qbbi+PeCcFC55KeaoussRoClfMhv3DL5SCRIvO2FlazjWxrOGYFD5mkqekzMX/fucTOXcuWz1ACoVhwAzlmABHm67RNh6Ye0qoDFz9w8ZdRQQjRUr1MxTCqujQ3kAFRbkqVK6YGmPXCwzxjlevR82YRhLuuvdS4ZtQsbGZMGDBwsBqbdpGUkiwzhTjknHmrH05xUOA49nDerHurGCOq+CHC+M1KDh6bFWHUduxBsR74FhsdB8K0mqfRka5y58QqdaErRTqG0/hY+hPyn0P54twOPnhakYtvLPP8AUy4CVAalLtPmUf5Sdx6H8xjys/g1vH+C8MvtI1ojESvlyLoxQ9o1L/07j6EYhZDm7L1o8NyxP4dJke43wWp1Q2xBx5rjKPaL2mD6yBiprUgxU+V1GoL6/wAQ+k4F81cnjOKumoaTKbOhIMFgXBixmLbEEm+LGafax/vpjwkjcT6j+mNy+DUZbxfI16L+H4Ltl4iiw88Aw2kxJVlJO+8dcH+M5unmuHsxhXQEh/4SIDss/KdBa/S/bFuXO02JGpZESDYg9JB2wO4nyvTrB1JYJUnxEEaXkQZtN4Eib4pyvTFox7k3jFLLVM2tR5V6dNQI1CqitV16iCQIVt+zsLyMRMny4mczWim/gK7uKOpSyaIYpT0iCjWMSQIEQTBJzPcljIZ2mg1umYpVlqQY8jGmIBM7sR5fSBGLl/hKZWnTK618NzUpq1yyqZamB0c6jAEyFnvGrRjHON8CfK19FRQ2l2UsPMrkAGwADQZi8dcQMlwxXqHWSiKCSQCYjYEbiSNNxacah8QOTM3VzP8AiGVYkFVlFGmovhyAQJip8xPceuMxOfNV6xqqKj1WUGowh10WaGG0ouk23gm4wFG6o1l55S+EIzOTpV6rGnUqyw8xaabAlfLIAMQe/eMXHhHwky+XdH1M5pvKqY0leisCJnrM7xviscGztBhoTOVMsocGnSrjxVVQiraqCCCCGjUSIO2NB4dlHZ0q1LFNSDwjNN0gBXIG7xcMAAoYi+BJSjpoMfsY/wAycpVcsWrtTii9Z0STJQKxVAQR5dYTWIn5u+KZQ4mBlq1HRLVHpsGn5DTLfh9Q0Y+qM2KNZTSqaGV1Mo0EEWH7kYy/mD4TVAp+x1iyKsrQedQjcK4jV0gMJ9b4Rq9h+xlFHiE0RTKOYEEiL3J6g2wJz+dVjYH3Jm0kwBAGO+KLUV3R9aspgq4KsPQq1x3264GimZH8sLQey/8ALHxATL5RKTU6jlWe6xYEyLt2n2xC4z8RM08wFoLUE6UG95DBmkqdxaNz9I/K/A0dKlWs9SnQpsqs6hSASQYJY28oIFo1FfYjuO06NOrCB2pkA0zUsdMkSQAJBj+k4vzlx7J0rIWc4jUrVGqOzPUcjUzXZjsJ7nbBPIcjZ2sBoy1VtQ8tgs/RmBxE5azSUs3SqOQqK8nqBYj94xq+U58ybKk1xSfUsm7DT1PdWG+8GemDjhCSbbC209Gd5nkjOUTFTJ5gHpFJn/VAR+uI7cCzQaBlsxq/h8GpMe2nG0L8WsuXrzmqekBvCB7/AIT67XB74FcX+J9Cs6OKtJHQRrBgnuDeI3/PDQxK9sVy+DLafL2dJOnK5ne48J5H6TjscBzSzryuZBnrRqD/AOuNQznxLyoVVoVFQwdTarkzYgzIsJ+uG8v8UCp1faUae7SB7euH9CL6khebMsq02Uwysh7MrL/3Rh2m9wd4xf8AjnNS5xCtbMAhrASsA946G2+KGlPEp4+FbGTsJZbmGvSJNBzSBsQArgm0tFRSNRtJAG2PcMaZCzCjTYxEid/X39MeYTkw0HHx5hYWPpjlEMeg4WFjGPZx6DbCwsZmEpx2GwsLAMO0qxUyCQe4MYmZTjNWm+tKjhu+o39+/wBcLCwOKl2gXXRfuWOea1R0p1VVy5jV8pFuoAg/pi+DCwseF5cIwnUUdeNtrY1WyytuL7T1j3xXOLZurkgCr61P4WG3pIP8sLCxPBuai+gy+T3hFBMzWbMug1PSogA+bRDVDKzYEyLx0GC3F+CrmKYQsyxdSu4Pf3/qceYWEn9MqQVtbJGVrEhgd1bTPeymf1xSedPhjlqmvNUyaNUS7R5kcxeUJgE7ysX3nCwsCLalozWjIcvm9a6oi/8A4xp/w05qqNUTJsAyBW0tsyhdl9Re3bCwsd+X6oOycey/ZvL/AHtNjBjUNoPmAG4P6R27YHcR4IWqKadarSOljYg31JE6hf8APCwsefF0yrKrxfh1DijClmaQFZDoXMUzpYXiSpBDC06Tb2xh3HOHmjm6tHUG8N9GrTE+umTG/fCwsP8AIgQ4CqfeCGGkw2lv94aQNRS0qRGpVtHT1wL5n4ga9PL1XvVIqK7TAbQ/lhBZNzZbTeBjzCwjYyAtHr9MS8lU8x+uFhYV9BPOJPcdMQw98LCxjHGrEvLVdsLCwGELZdsSFfHuFhkA6NcwMLCwsV4oU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9" name="AutoShape 7" descr="data:image/jpeg;base64,/9j/4AAQSkZJRgABAQAAAQABAAD/2wCEAAkGBhQSERUUExQVFRUWFxoaGRgYGR0ZHxoZGBocHB0ZHBkYHSYeHB0lHxgcHy8gIycpLSwsGh8xNTAqNSYrLCkBCQoKDgwOGg8PGiwlHyQsKSkpLCwsLCwsLCwsLCksLCksLCwsLCwsKSwsLCkpLCksLCksLCwsKSwsLCksLCwsKf/AABEIALUBFgMBIgACEQEDEQH/xAAcAAABBQEBAQAAAAAAAAAAAAAFAAMEBgcCAQj/xABCEAACAQIEBAQDBgQDBwQDAAABAhEDIQAEEjEFBkFREyJhcQcygRQjQpGhsVLB0fAVYvEWM3KCkrLhJFOiwhdz0v/EABoBAAMBAQEBAAAAAAAAAAAAAAECAwAEBQb/xAAsEQACAgICAQMDAwQDAAAAAAAAAQIRAyESMQQTQVEiYZEUcYEFMkLRobHB/9oADAMBAAIRAxEAPwAxVqIW8hZVudDgSt+jDcX2jpuZxyUOI7aQdRIktpMN/EQo2sRJgT1jEo1xBEmDYXv0k/p1/nj3seVwVHnzxKW0NRjyMcZeuST+IXiI83TbffD1FwwDDYqG+hBIJ7TGOqOaLISwyQ3GPMGMhwPxjCVqJb+HUZ/KJxzneXatOSV1AdVv+fUYK8jG3XIX0p1dAqMeYL8vcFOZcEWpqRLQYaDdVO04sec5HpG6MyenzD9b/riWTzcUJcWPHx5yjZRSceTixHlB2Yik6uAYMgrH7z9MC3yATUKjaSCQFA1ElTB7QPXFY+Rjl0xHikvYgzhTgqeAOafiU4qL10/MPQob/lPfA40zh4ZIz/tYsoOPYxVaFJ7An8hhvLNKKe6qfzAx5xclcvWbtTf/ALce8OH3NM/5F/YY3L66+wK1Y5hRjsrj3Tiog1GFGHNOPRjBoag4UYe8PsDjzwTjWChmMKMPjLeo/PHvgj+IY1hojEY9jEg0x3xyQMY1DMYWHIwsY1HAGERjsLiPmc2FUkQSLf69sazU2O6fTHq0+nW9tthOC3AXRigChrQ5LQGnYAFheQQBB2npg8/J61kdlqABtUKirDbx5u3fa89scOTzYwlxZ0x8dyWilBZEi479PzwgMHeJcN8DwlYOVgllPygNIkGwZwY3/bAyjwisykohI0ypMAb9bi24nDw8uMlbBLA10MjHj1gov+WHeG5I11KIdGYAY6WiGi4UAwQ3S9uvpgUeE1Na+KwTUxXUTYaTBDAGRB3BjcYp60G69wRxS7Z3WzzE7x7YWDD8uZWnavm4boKYLW7kDafXCxP9VD4f4Zb0hniPCmoQKq/MGClZvBBG9wQbjERczIJLaSNxMwQ2/wBRB+uNb4pw0VlAkqw+VgYKzYn1t0OKjzLy/pqJUemXpaIqPRX7yVV90AhgZW8fh6Y8ePkX2dbgUemU8I6QyguPl3En1v8Ahj3nEjKZtgimZBA9PSDFth+WJVfl/XTqGhNQU4LW0sCGJPlMTaCQCdyMDKzPpCHfqpGkgoDFt7t0jFVK9iE1aaVamofOLCZW3zSY3339cEeHcYrrZmMBlJQkzJm4ab9NjgLk6+g6LdyexFut9sEskWaoUGmbm5AXewDE76fzj1w9r3BRY8jzVWnSCm8Q4iCYO4N9/XFhPMOgfe02EASVgi/XeYxnem8P5WiJizz0G0iFYSOwxZeD8delTXxE8SkRC1N5ExGr67HEskIv2/8ABk38lr4dxCnWBen3IuI/TFT5jyRFdmA8nTsCYJH53+uDuRzeWquGVhJMhSRvbaPYWwVzeWVx5hNwben9xiOPL6OS0gyjzjTKuTUWnQNIgHUygxuI3b9d+wwRy6U8wWFWkJUhdYtJi+1xB/cYJvlgFKgQDJnoDhrJcPKato1ErHqOvrjPKmr6ft8gUWn9ik/ELlkUclXqI0roghtxqIFj1398BeCpOWpf/rH6YJfE7jbJw40HGl2rIoPdQ5br10qPzwd5D4fSr8NyxZQSqlZ/4WO8b4vDypY53k3onLDGa+krbUceeDjU3yymxVT7gHFf4hlFy9Rqir8yELpWdJEzbbsfocdMP6hy1x2Tl4tbspfhY88HF4/winmaWtUFKp+kxNwIsZ98cf7Koo8wLwpJIMSw6Aevv0xT9fDqV2J+ml7FJNPHGjGjVOWMuw+T/pJH874D5fldHYMh+6uG1TqkE7EQI2GNH+oY38gfizRUNOFpxes1yRTK+RmVvW4/rircS4TUomHWJ2YXB+v8t8WxeViyuovYk8E49g3ThaceZvMJTEswUev8hucAs3zYu1IT/maw/Lc46eaRKMG+g3VrqgLMQANycCTzASRpUaSYEySexgWHfFczeeaofM2qb9gvoBj2jnmsqi/5/wCmJPKrOmOH5DlXNFiNbavrH/xFseM0+Udt+35YD0waYknzHZY9euH6fEAQNRAv0/WR9cGWRJbG4fBY+BZumJUlx5khlIUhgR5mEzpHa+5O5jGr8LzSilTDsksBDBrPaZU2N429MYlw/iuXQjxJIM7BvSCCpubmxgSBfBfJ880KNRNILBS2lyIKySNIvdSI3FtRx5OfH6j0dEHxNkzmRSqIcTG3Qg+4xAyvBxSMiSArKqlpCybFZjSdPlN/64oPFPi6zCKIWlAvq8xn06R9MVXPfEbNPtWqfmFH5KL/AFxGPiz4/U0ijmm9IsPM3Efs9fS1PzqVZKotbfUQWbWDfe4PcYrHEuY6jv5mlQfkAGkCLdLwIEnpvgBmeIPUJZ2LE3v/ACGw9hhktjtUlFff5I8dhFuImZE/UzhYh0aBb097/thYdTmHR9Qnodow1SYkurGOoI7EfluDh509SL4jvVAeZEEgexiRPvYR648I6QHneXqeqvWUsjMokqTIYGSSJ0sL7EdMSK3Ci7OKqUa8QZ06KgPS8x0BsRvhZ7NBKkMwUVSq6ZF3lYnqPLIj0wXNTyEgjUQYJ21dPpOHbaAqMyy3J0NTFVmpVH8RVpEShKtIAqzZivQ3OkxiPW4a6lw7JTKsoIq+UkNa28iO1tr9r7xDmlcv4a16dQlhdlXUuoWgbE7Tta2Hs/wulnqKOVDK6hgKinYgxaxQjVNoOKxzSXYrgvYr/LHAabI61mpVKdcIVQPqIIBYRHykCSCDO5thvivJ1TLrOXLOg3UE6rC1hZrgbXx6OQHyrLVyrsdIkoCNXywQjONJsTGr6nrgxwXiNXS4q1HV0qxpqooJRmCr8oG/cE4zm75JmS9mjKclxttToXutQ2PbYj3AE32xbuX+dKgAvrCzKE3IuzMpO+kAiMW7McDy2corUqooaogl18rXG09fYzincX+GromuhVDDSxKuVUm1oYQvSOnzG+H9SM9MHFoveR5koVgNLiSPlMT22n9sTadUEjSRpj3EXiD/AHtjDMvnMxlqjUauX1SsFSrAr8w1alk3kibg/TDXCqdSpUCUnIYGPm0jYnSDIi1hMYCwRfvRnNotfx7zIWjlBYHxmabbKhXr6uMG/g9m9WQKdUqsPoQrfuT+WMc5s4pmPHprULipRBgE6imv5ouegv0tOCHAuJVKdKKVRqcPIgxJA9OsGML6Vz9NP+TcqXKj6Hquy3A1DqOvuO8dseazOxYE+lrfqJximU+JGdpmDW19w4E/nF/zxKo/E3M6vKyhpmHWzb+VoItex3sJnFf0OT5QPVRrgyoVtSwpO67TB394/YY6zNZlGqJG0b9d7CcZdmPibUasCKalI81GpvNrq4J2ixA+nXE3h3xcIeKtKUkDyHzKD1Oo+ePT0wH4mZbas3qRNLgEeh+mGcwygeawF/yHYb+2K9k+e8lXMpmPDMT94CgPp5oBPpM4pfMvxXq1HKZZKYpzGqqmot6hdUAdQTfuMShgm3VDOSSsu2b59ytOdTkJHzQRHQi4kn2GM85t+Ibs7LlGenSPVokxbygzCkdDe5xXa1ckipWIOmegm59P06DHZ+83AC/rHv0x6uLxYROeWRvsCPUJMlifczjnX2xL4lmBOlQIFvqD/wCMQJ9cabp0h4rQ5SIm/Tp/5xMZwQALBbtA/QY4yqmCWMLG2I+YqifLYdsUTUI2xe2OZjMz332nEVqmPUpsxhRJPbElMgBJdwI3AucQbnN6GVIhY9GHqlFQbEkd9r+xw8mXkHSJPSe/fCelKxnJDdHJO/ptc+uI5F47YerLV/FOGQh7jAkq1TAt9imMd0E6nfDtLKyfT9MSkphbkThoQd20ByQ3Rozdj06XP1/LCxP8RjGiF9P7HthY6OUF2J2fQXEZZPK4UEQ14IBG6nYETN+2AR4/TZAy+KyaRLrMVCwE6AYL2AIZbbwemMyynxOWgaiCkKqMVaTNNhFyYBIBnYiRt7DvJ/F/Ngii6UFp6dM1FIAGmNTkbjqYF5x4ek6R0s0biIp1aSqyCEdRAJmZDK4Y3+Ri0nYyZkYI53iwpllIlV0lmH+awMkQDr3M23tjJslzt4nhu9ZVqZfWupx928qAAGSD5lGkMwPX0Ik8G55qU6bMcuoo6KaaqiaF8UQWE3hNKkzck3Nr4atAs07xstnqPhVArA79IciZSbncjUOxxCLZvI5YIB4606iKrbk0ixnUoEggQsyehwGyvxdVaaeJk6wcwCiaDHl1AiSBBBtfqMPcW+LNFFQCjUqeMGA8F0LJBC+YkgK0naTsZwnXsMW3/aCmKqU31Uy6gjWCoJMQgY2LXiMR8/x/LAoCyuagJTSQSQrA29jBj09MAeWeNVs2BTaqAyFdSuisKiKRqhljS8b7gbjEjjHIFJitXLLpqUyYTxGRL3IkBipknYRfDJRTqRndaAvEOe0yaLSoqKlJIHmJ1aI/CejAzv6YB8T+MzulVBQQMYFPUNY0liTrU2nTpFu57Yr/ADHwrNU6tTy61VpmmTUCiYC/xbrFx0OKxUqAySJYgEEGLzP1tI6YvkUP8UTi2ywVufsz4iO3zIsTdSVZi8Fh5gJYWFoAw83M9PM1Sz/+leJFTxHqhmEFVfUNSkCRrBPci2KlVp7wdom9+gt3wzrviVtDUFuO5J1dmVgWSoUZqb6lINMNqDg+ZYkfU4PvwkUOH0qzBmetUkLsFSGUDVe7GDEbA9sLg3AfHytTKtCtWTWjRMVVhgPYqXEegxpXM3K2vhFSn5pXTUBPzAUyBEXjyA/nhm+Mk/c1WtmTUci1ZHenB0MNSEyyhgSpggTsbj+E2xE8b8Djbr1HpHbDbcKqqpNNg4gfId7GLfU/niFmM5UeNRJK99x79cdzzSh/cv8ARJRT6CMtpDAyFNr3GFVragCbN16fXAXxSMOpmj1vGAvL+w3AJ02npM9P5nEmlWpoJJ1NvA2+vtgbTr6pjHjHFVlpWheJJNYsxJiTf39MEHzgFMgDzEbD1wHLWwlrN0Yj64KzUBwsk0+HVDeAPfHRyqpd2Ei+kdcRWrsepM+uEtPvc4XnH/FfkOxVXJNtrxhUxBkiR2kj9sIiMNk4k+7Y9D5zFoEAdhaffv8AXHIOOadKT3OHTTUC5v2A2xT6mLpDZftviVQyzdwPXDNOqF2UE9zM4fbipt5Rb9Y98NBxTuTFlb6Gcy0GNRa2GUH9+mHa+bLnoBhgj1xOcldoaK1TCeXzekDb+z2wq+YL/wBO5/lgepw+jYPrNqvYXgiTTp+g/M4WLBwHlNqyCrUfw0YeW4k+t+mPMbYKRU8vw2jVIphyXiSxEIIgaV/E5IMjYTbpe/5fIUa0Lmvva2SU1KHhSauZo0RKJo0nyllDR5o1EWDHGecMlKqkC4YQDbzSIH5gYtmQ4zVzFRyAVqVFANVKcwKZDqi6RqUtcFhJiMeZFqmdD0wFxvKJmc275dbVT4zZdRHhRAqq5tpIYEmw+fFp5N5e+1GtRSrUd1lT4hJp06eqqgKKrLq1Kvh72824EY949m6a0sxrNKtn80reLoIVKKKVUoCI11iAqmAD820Qefh5x3N/bKlOm1NnemtMeIogCiKjIIQrAGtlMSbixwLro1Bqh8MWeo1NvJTSwKsWIt8pLAArF4AsQowRHwwy2Xou1SpUeQCYIGjzTrFpIg3mdsXHi/HUyeXVqzIrsNKgTpaqELaR1jynGHp8TqozLZhqitrXQyOwYKusuFG0iZEwD32w6bewUkaRwnhRyjzRqo6VE+5DkLUk3Yqv47DoMXLM8QWiNdUhEMSez7Rbv/LFE5T4pksyj5gJS+0qcwPu7AKpmQoOmdDjzASb4LLl6uYR9NUABwQYB0xET0nexHXB48ts10Es7lKNVqTjyszFSwMEaqbMJ02mQP64zXmrkM09dQsrkaQTEMWYsFuLX8u/eOmFnuMVPtaPTrM4LHSJACsgI0lNrE+2+2rDXF+YarNQIbVKjWoaCfDc2YtcGXKiDsBe+Hjcf2B2U5+DOPlS141WLA9ZG+1sTE4Iq+YKJ2hrgard7ROLu/DPtRJ8uXYMxZS1o/CNheOvX9cAOJUTSbQYPmAJBkHzC4ItjqxRxcW32Tm5WccIzh+06FYFqNRN1JFmG0udif2xtj8bpHM/ZC33pp69Og6dBkfNt02xjWQ4eKdYuG/3lUMRGxZkG/soxtLcEofahmSv3+jSG1N8vbTOnr2x52a+WzpjXE+buYszpzlc06YoharqEUmPKzLqUHYHeBYTbBChVp5hAHALEfUXOx3G2LPxflo1K1Ut4ZBqORM9WJ7YFHkiDqVghHUMf2Ix62GDhtO010zklt9FW4pwwU7Kyt1hvmFj12OBbDFuq8guSZrqf+Un+eGm5DP/AL4/6D//AFjly4pTlcY0UjKlsD8JoAlhqGphYQYt3Pth3M5N0+YRIsbXntGCg5Jjavf/AII/+2JnNXCH4ecvMuj5emrGIIqKXcypFtSta5PlYW0xh19CUZqvuD7oq4nfpjxRO1h3/pidUrUipZgD5gJWxiPTcjEdGBMIZM2FgTb1wXBJ9mTtHdNAN9+3f3wmbrYYiVMyfbcflvhK07nA9ddJGofNScJRho1AMcmt2xnkXY1DxqxtbHBqYjyT1x0lNj/f74k8rZqHAcdLhlnFr364dSY2PvjJ7CeuYwwN8c1aknHqnCSlyYUOq+HPHkR2/niOHx4HOFU6DSJWYzDVAodiwUAKGJIAHYbDHuIofCxmzUHcnTL020KPDRA9Ws1PUUIm06j8zEJbeAYF8HOCZjLFMtGYrUKygtWqwGppMgoRp2aSwcyFg3AgYmv8Oa7LKVqaKVp6FVSykgAElmYBjdiI6wLC+AvMHKdbJaTUZa1FzAZB4c6T5gVJMG50m4JJxOnHs2mReKU1Ri1Coz5cVDTp6wdQVlc+aQIP3ZF9xBk4k8O5gzFMDw6jLAJt/KPfD3A8kcxSpaNZrVcxKF0JRKdAmQ7wUY+YXPaO4BVOGJTpA1ss34iGGnSzVGiBUVQNC6GMAHSD2vhJQ59DRnx7NN5QyXiZSk9ZjWaooeKnmCzPygi2+DY4bS/9un/0j+mM8ynHWyy0nCMaRWKaq5YBdMhngDUqzB7WECMWXgvxAytcCa1NWibsFBEx+IiD/lNxjODijWmHf8Lo/wDtU9o+UbdtsVPmTM/Y1enSbwx9ndkYhYXSwApoRfVDEgX2G2JHH/iXlssVVZrMy6vuyCFB21Gbd4ufTEPP8do8QoiaOumDr82ki2pbgg9bAb+mKQjJgbRlQ5gFJ1VPvESpUfWVh3LgCSST0AMG0jDnDs+yeFI1r5zTKzAcv4zLET5T0ggjv0tXGuB0PGlaNOmBRdoKhlZkMlWMQrBQTILbxHljFbbhjIaVSmpVnVmqwk+EKmmomgzAiQgfpq64dxfyTs44dzLVNOqxZWYldWpVMjSVsP4vl6d8KnxJWQLUoqHj51JUl9QjVJIIjpA69cO8Z4DQ8MmnqRhOykiQY0tp+UX+YTe53xBfg9RdLPWpoalMVCKh8NtyCoDES0ifXfG2nQbQcy9Tzp6Ov6OMaVxnn6lTUijFVoJB/D7zufp+eM9/2RzLqBTZCWnSwqqD6MCp8p9RscGH5FzWnSAnygDzAfh9AeuKuEZSuXwDlSpEejnmfzswJYAwBF2AJ6nrhVqtsTMhyDmlAB8OwA+c9BH8OJFXkzM9qZ/5v6jHX6sK7J7ATVwcR2q+uOuI8DzVJPEakdKzJUho9wCTH9cB8pVeqwRAWdmhQPX9h1npfDerFB4sunJnBftFbUw+7pwT6n8K/wAz6D1wT+IfDkz+UqNQcl8tUIcISJ0fMhtcqDqH1HU4tfL/AAhctQWmIJ3Y/wATHc/30AxLp0ESQqqusliAANRO5Pc9zjy8uZznyRaMaVHyjmMpJmnJWdiZMxc2+l8N5nI1KYllta4uO4v9P0xdefuVWyOfYoo8Cr56dpAn5kI9CLehXFc4rqs0AbjTtAiQIM/xGDjalsDtaAbzt22+t8OK1jI+uCDZMQGXvabwBvI9j/8AHHNXgzaQUKsYkgbx3HcYKhJ9Gte5FokH8RHYRP7HHrrB0yZMAgjbriMwKkyCD62OLFkEUU1qneJkmLi25xbDj9R8ehZSrZC4flhOpgQAYPrNoHrJFsGvAXaBEbeh745dFcT8wsRHvYgj+7Y4oU2vMEx1HXp6HHqYsSxqkrIN8tjYo0lJOkSP7sMc118UMoMCxM7/AOmG6phjrfRMe0kAWJ9sN03ooY1EkmJn+nvhHJLWkvwFDH+GMR5SpB2vjqnw1jI1KI3O/wCWOGr0QSAHttBse/thyo1IgFW0bTuY6RH1xy8cXevyUuVHlbhZGzE/8pP/AGjHi8LAIDVBfpB/nhv/ABR4ZdRj8JMd/baJw2meqAQGYyQbb2wjngTugpSCx4Qnc/T/AEwsQ6WbenSk6pLdYvMmcLHWngrcSb5GnIy5Txc0zl0JamgB1GlU0HyFH0/hgwBOkkjfEDg2YHEKNWlUrCrmNcUlqLCU9XlLrYGAJJXU0EKTvgPQMHXVqt4uvxVpINatVphQGqAXhgpBYENAmb4l8rcGq5s5jM1M4cmodmJUKATUMsSrGVuRcjzXnufIu2XS0N58ZlalHwdD08qmh6YkKpoNUDMwYkEMpDahvIkGMA+I8yZgU2y0mklNw5pM2szqsoJJGkFxMe/XF64XyVlKWbTL1a32unm6dUBpjTVGliF0k3ZdR1dCvcjGdcdLpVr0yzR45JDaWZmQFJNRREgAiBA9MBvQUSKfNuaZlU1TpggagIUMAGMxIBgTviBxCprctrFRj8zAaQbD8MfTAypU83vIPpGJGUXUSW+RILjUFJBYCASLE+xxMNE7Ikxq06lHl3uCQSDEiSYidt8WHhHGGy5COSFsXAg92HlInZhb1wKzlYUnCqYLUgAw82oNA2gEKdMbSdIPrhmqp0U6rROoLF5gXDE7RAAj2xSM+JqLXzeC1GnLGoztDMrBtFVirG2rSNSJUGw3BjAStm6lTN+UFBU8MLT1SLkGILWUkTBncYayPE0bMURWCrSUyWAgfeA0wx7gXb9hNi5xnPJUqu6+FamKYXoSojWCd2IB6dVw3JMWiZkeK620ouk6AAu/zSCQJMHaw2AtGLhwvNMaagiQRHmVbGLAswmwEz/5xR8jxqj9oRyoCrZlH4iqEhoG9xpPvNt8GqHMCU6iEaCWl2SRpYtfRqv+ExM4pGaFo1ng0FZ0gCbEiPXeL264KU3mIHl7/wB9MUTJc55c1kp+ItTVqaoGqKUXVcQxtYWj6Wwb4bz7l6lZqWumgUG5dehjpYDsZxKdvY6oslWpAxX85xko5sRIt77X9bH8sccyc206NIOjI8NBOoFQIvMHYgwD9emA+Y5ry1VEUOi1Kousg6NQBMwNxBMeuGxpLsEjurxI+IVMhKy0zpt5XBIIInY+X6T2xUl4I4rUczl2NKmxVKyiDBg66g1KRpnTI/zTa+CvFuY6Ts9OQSqgmYN9LmDsTBCGbEavcYAUeYkpZPS2pn8R5AI0iGcgMYsdRvBvB22xSVNUKrTNbWqVUvUzBVF+ZmCKBcASdMD8+uMn4t8Tq/2yBU0rSquk+GjHQGKl5ZDG0nSbqRG1zvMHMqZjIaAwp0633ba2H3R1BwrRMkgNeeh6i+Z8Uo5V6qlcyRZA33R0eRQgCkHVsAS8MJk2xzcK2VbNg+KRP+Hq5hyXTT5YIDbx9L+4B6Yx6jwiuaQPhVGXUGnSxtBG6/TGk8xccGYyGXp5aoteovzCmW8oURJNQ6iBsSbk3jpigcUqZ2lRIp0MylNgdVQI9wpg/KIUep36HFIUo2xJbaOv9jc8wLLlKxBBIIghgbg7n22xxT4Hm6dzlMzMGfuna3QWXv17YK/D/wCKr0CKdd5UkBWNwfR42PZ/z741PmDn9KWTr1qGl6lKmrlGIEB9j/m9hvjKVfVEXjfZjlLJmsNLUnZh8wKGd9o3B9MRqnBKq66aiokeXSyMdx3iRvjV+QfihTzY01SBUhdRiIJ79wTsfzxoYOLvyWltfyBY/ufLKUczSCqaTwqxqKsF3mSxEDthrNcUqI4BgQDbcGTb1x9PGjUYuGKGmdgRNo2IsMVk/DvJlnHgqJN7kDvABmAP9MGOdtVbRnGvYwXOcRqOukLAMGSD5h3AI2kEW7HA45cjoZ9sfRTfDLKEaWosQPlK1ChUdho0yJJMGbknrjNud/h9UyZ1o1SrSJszAeRjsGAED0IgHaJwk5LI7k7YVa9jPVpMZtYb9In3xLy9JApLEk9hb9cTcxkWIKuNLiJkFbMPK1/Yx74ipkmCnytuIMHscTquhr9hmogJsAAOg/v0x6qEEemHqCWa4sp/S388PZfhr1BaIPU40Yyk9I1pEOqmoAEyAAAD0jCwfocGUfMZ9rYWOr9Hklu/+SXqIsPB+U1aoYrOqVB4Yqu1KNTEqFKgkny3jymSLrOHeKZWqVoeGviVFLLVpgaQyUiUNTSL/eGzX2CkdzN5y4fSy1Omua8IVqSKaaUFK61JK+dm8pAZZMAEzHY4rvJtcVGVaz1UFVnRWprcBkkuajA6VBgQDNmPfHCmVoGVeJ1qyitrAVWanSogt92tUAs9Ii4JJjVM+YgYFZrLNTqaHDLBYywjcmfKb9QSfXFgrcOC0K33TLoUuJg+VVBK6tXe5ubWib4Ic6pozhqtSc06VSmwZgW10zTUuPOIIX1I/wB2D64RXyof2KlxPh9NNLE6FZlGofeKZEGpr2hvOY6aTa2JbZCnRYoz6tLsqgEfKsqtRomTqhonYeuDtOqtYZgK7aq1RvFDlVpuVQaPDXcASLs0na95F5HKp4oSsppIpAZFWSAJAg/iMd9zJwdewNg6sQ2kvUBEkkFdtiTA7xECMePUDKgV2kyXWAFUyY0/xCIPoSR0wVyGSpp9/UMU6ZZkDRFd6ctSpSPMNZWGlQIMCZszkuE187rNJZ8bMNMARqfXWOs7hQjETtLDBpmshZHOOlUDXU0sDSci/wBzqugBMQAZA7nDXEckqVmCMWpa3CVL+ZVMBoB32t69sMZiiyOQ6lXWQyn8LAwVt6jviRUzasVlQIEtG7EAibAQCCsjuJm+FYQeau3tAjreZ/XHaVdIYADzCCdzEgxEWuAZ6fU47zVlBAgxc/5YBO/T+uJNSuUy6VFa7MqgfwqS+rpf5VvbfGDRzwzIVKzhEOjVI1mwUaSZJ26bddsFuO8RpfaSctUC0qSqKbU1C6m8LSWhjLA62BY3j1xzy5mGWnTfTULPrAZDBIVtj/lG0DHdcsqu6xqFKowMbaabHVJmDP7DA5exuIAFQxpDGIiJO3QR2xMydKaLsI1gghiAfKBGkMTInVcaTOlb4d4TnyoWYhQIlbw1iPUTf0N++CudVqoGookMwkR/DBhFlisWX3P0amLoF5vKIq6iLBVQNr1I9RLM4LCwaxCjbucM0855GogUUuTrZfO2owF1XgAEmAPXpg5l8/WoZha7MhFNgGpakbx0ltQNyFOgypMk6gLEHFe4i4q1C1NXmq0kvH+9uW06baDrU+a8ydsMA4z1OoiUh4iurU1qBUYnwy4+RgQArjsMRqmXcaSwgOoYE/wmQDPup/LBrK8p1ylarVULSoIKjQ0MysupSkyDqt+Z6jAhaml9SAlVgw8GD2InvP5YVqjJoc+0tTOkaLKys0TqFQXJ9tlIAi2LJwX4mZik33wOYWwOtijqt5CukGJixsdMWBwFziJ9mAYF8y7KqKA8rSi5sIcuSqqBcROBjszMSxM6iCWEGRYyLX6EYL10FUy35bgvDa4Vsvmly1SROWzd0JEwq1RcqY/zGCBEmMPcZ+FOb0mrXq0jUJMSraIERprKCFBGwYDaMUDMUfNBI+nTF95YL5dfuczVWAAQCGUrpUkaHDAAntGK4YPI60JKSiVvI8FzVGoppo2vpphpFpmDsZi+98bFwb4mGhS8LMUMw9RJuqSsAC2o9ffFfyvB61dWalTYqAfMfKoje5gW9JwBbiKUM0lOswZQ2lxRaSRN4IgTB3tvjqyYcUNcv4JxnJ7o0TiXxDr1KQ+zUgj1ELKWMmwlgABJaATEXERJkCkcuc2cRy2YqNmadcLHiOzoVCqI1MdYEpe8SV7dMN8P4+5qrSGvLoay+E7oamkElAAAIudK6zYFBuMO8V5iq0NdKu/2umtRQ9GqPEA0CVbUNkbTvDRMH15tLofs2ngPHVzNPUsAwJEzvsQeoPfBCrRVgVYBlNiCJBHYg4xPlnmPKDWuSr1chWeAyVKZq0Jn5lMzSBn+MASLY74zzBxvLA1Pu8xQI/3tOXpjSSDIVw42gkwDHviMkrtFE9bNgp8FoK2paNINEagigx2mPTDXGuL0crSNSsVVRsLSfQYxTI/FDPPBYUFWAQaessYFlGqqZBmb7R64qXNHMebzT6661VQbalYLH/ERB/bB4OrZrR9H8H49l8yAU0yRqggTB6juPUYH8xcjUM2C6AUat4dRYkW862B99/XGCcs8zV8u6aGJUGy9p7f02ONv5Z56SsyJUZA7Qu5EsdiAwG5gQJgkW64ddcoMW/ZlazHw1zQqGDSfyiykiN+hiATMe2PMaQ9TVUYgsum0xa/SCb/LIPZsLFF5GRIVxRnP+1i5mkaGepisjCPEWBUX1HQ7dI+uLJyvwVNFM5WtRZaZJYeGZLNNyuuUsxhTtJIN8ZkGxLyHEXpMHpuyMOqn+wfY2x6Obwoy3DX/AESjla7LnxLgLGs/jZGmykyHpVfDZpBuJiSNoJ6jAfjGYegBSBbSUbVSztPVd0ZFVTSMaCNVtMSOknFn4H8QUqDRmQFO2uPKf+Ifh/Ue2LNmOEUawViiMLEGAdh5SCO0mPfHlThLG6mqLqpbRgvw+zuS8RaebVWAL2JlHBMXFw8Rsbxt2xYeZeVcv4ynI1svSBWdOoRKmCw30gBogdjtixc7/CtM4xq0/uawFjTHlJUGNSyPS6398UavyjWykPmY8XzJRVDOuqywBIgkQTItbVNpwVFSAnR5VpjWoDB1y5K5hxS1051FLGQWXSDJ2n2vV24kRWrfZjTproagFFi1InzNp2OqwO1gO04M57jKGm1BHNNmbLLSZSGQRC16tRyNRJkEzaQTNsbBydy/k/sVFRTo1AoJLgBldwWV3k7knVf17YSUlVIKMA4m1Vn1VKhdnQM5YXDyV0k/igAGRbzYOcs5qnTJFXL0cxSMa1cC20FWiVYebb1xoHGvhpQWqpC1Ps2l2cqxMMNTCQZ0jYW79IwFzHw7mk1eitRLMzZfdqTKbIo3cG4BN7C8HCNfA9ntX4f5bNa2yFbXCH/0zwHWLLdjJWR19LnHWT5Ey6DRVcCpqEqdKmmCbC/WIJgx164r6ValGqhpM5bSCHSQw1XK7g7QCJiZxP4vyrmc/UpvUqhNNMIah1B6kMSuoAgSA0T1tvgLHOehlJRLI/LmUVQPtJADGPOLGCZEncn98CuJ8tUU0u1VvD0Fm834WgFRaOpO8bYjcO+FtJHCZjMu7P8AKA4URcwT8wJg32tgFzFmKoC5d28KjT8tOlvUKCVXW0wbqTvAkbkjBjg4bkCWXlpIm57glFK9SnQql4CqrVYRULiWlZkgAhgPeb4i8TfLTCuaZAYMumoPERRKMHbfU4kBYEdxY1P8ME9d+trflgjwp0dy+Y1VRtpDEObbgi8AD+XbDqXsI0EKvAjvRPik6rKs6QEDFg2xABmwBWJPTETIZN600lKlfEVjsGm6DST+G+w9MWfL8Eo1HH2DM1GpmlU1CorKQTSZipcQIqKkbyPUbBeF0qD1tNdRTplkDFmjQrNOoabGBvPfBpWCyPxHlnMUTT8aQzCEJYmy9AT0GmwFremPMxyvXSqyNRYuBsDqA1CzSp22M26bYvfHKNIURlqLBqWqWqB1KIAlRmYGdR1QoIFhv7rlXOtl1ZsxAWqF886ipVrrpEg3chrWN5hbNxVm5FZyVLM5Xz1adEIxCJUYKwpOvRSFIWowA9bKRiycT5HXOugAWg4VWatSp6lrCoBpd6YKOj6rEwQZEntb+LZrL1BTQIrIank0MUOoUqkamQ2FiZPY2xV+Bl0QU3lVLjcsdRNQqKlOpZlUaQIPRRG+NQLKvx/4KZzLyyacwgm9IHV1N6Vyf+Uk4ics8fy/C1bXlqtfMFoKuVp010THQsxvMEWx9DZTNGy+HU3IkgRY73MkHoYxF45yllc4B49FHKmQ2zAj/MLkehse2JXQ9WfPHGPiVmcyrLUrFKbFj4VElFGr8LEHU1+hMemA2Rrot0XVUJAVAOh3IgWtae5xvXFPh9Rphqr5b7aqrCUAtNWi/wCJyJg7QRA2B2xQeYuQst4LV8k7UCCVqZWsYYEQSEZvMDsQCbgWIw0dS+nYH1srX+PhZpbeSGJBJXw/MFJ7agY3j6yInFXqFVZ3qrmKs+Ip1UwymCo06RIhtiTvsBAwY4XwqnRYsyrVJR1vNiwI1CI2B6jE0LYDoJiTMT0Wdh6DsB0GO6PiTnuTJOaXQJ4RwepTSHdl1fOimUq0yI01L2IgEDS0CDvGD2U4tWpVGqUq1UFjcarNf5nX5Wa8EncADYYYCfXDyZZmIAGOyHjY4dq/3JuTGMjlKzZguMw1MO4chAqiQQZMiN72GNd4dxKmKWmtmaJB31uk/l2xQuE8oVKzKCQuoxc39SBuYxzmM9kMjUqU8yQXCNpgksDEr5VsJ2g7HEc6xKNBjyey45jk3hOdLBKNINuamXGi57tTgE9YM4rv/wCOs3kCauUejW8rD7xmWA0Xi4BEAhptGM4458S8zXRaSsaFJZAVGgmT+JheelsOcC+KWdy4UCq5pTcQp9eo/oSOs48tuN/Sy6v3LHzLzZmaIp08zTR64QFqVRdIUFqg1alJDGQYIGzbi8rBo/Eul4lRmpnMmKeqtQ0KoLKSKc1HkkAGYgSDYYWH4gKvqx0Gw1OPRj6Q5B9KsYsPAeaq2XICOCk3Vvlvv/w+4xWtWO1qYScIzVSQU2to3vh+bNSmGZChPQkH6gqYI9cNcY4NSzNI0qq6lMHcqQRsQywQfUYyzlrnOrljp+en1Qnb1U/hP6HGp8J4zSzKa6bT3HVT2Ix8/n8eeF76OyM1JGe1vgwlGtTr5WrPhsD4NYBkKjdQwAi38QN4xXOc6FeghJy9TKnUUFSlGipSJMLUVCya7JDSDIPeMbpiJm8gHUraCIKkBlI7FT/KMRU/kziYhy/xTNBxUp1nGoksSQQTF5W4n1Ixbk4hnDSq1mrArTQl20ILIC3zQDIG31wWzHw/ojUKc0dW6gs1M+ouGQ/WMVznDkLPMFOWIajTUk5c1Gu0ySrR95MDStT5TMG+L841pC0/ca4DXqVKNKv9lcCq3zBNhq0hiqanAIvJUD1wdPK1Zqzt4wddFOKQXSIka3Um4a5Ok2J0g72z3Kc918o+iqKuXqBQmllOrTLHyq4g72MG+L9l+eiadJ9Dis1QBqZUhhTqPpBKwLyoHbynbAlKbNSH8z8PxmDVYV69MvBUOquqSoPklZA6GTMg7DGacxcn1sgumosh3hKvzA221E6gfLNxG9zjfaObikGdl2udQj8x0nGc8+5LMZjSzPSWmr6FXUQ1RmuoCskNpDGw7t2xJfV2P0ZLksiQaZITS9ZabM3mC6oEsNgumWvvpbscFMo9PLeajFWoKuunClW8IVNgyyIdFggXUSeox3mKzUaebpGlVf7ym1RogU1So8SFEANvvHljacRqXBXYUmatTo06gqFGYsPKhu2kgQWJsoNwCOmDXwAjcT4wcy7NpCqSG0rYCIFz1MWk45yGfKVF0tpXWp84DKDtLSLjThU8tQFUKzv4auokAeamD5jb5TG28yNoOB1R5dgJCy2mb+WTpBPeCPywttBL1xHjOuKZ0Ui6qFdKc6pOkHuJLkkifKPTHfM1HwWVPFD09MILG6/MbHVBLSQRfU17Yo2WzrUaqGA2hdQVgSDq6em0/XF25a5kymYKUa6hfOp+8IkMzpqCOLgOSZS1ib4pzTW+xHH4OOT87WqClRWoQFqM2lbFQuvzK25AaoDK9WO5kY0vkVftNBWramemzRM7GSrHV82pWmSJuRim5fiWXpZhlpVGTKvIR8uugLrRPFRGXzCp4g0ggAAM5J1KDg3n/i/lKCeDlUJIUKCBKoRYzfzEAbTciJGFboNGg8RzSUENRyQFBsJJMXhVG5ttgNyhzB44Ktq1yX01AVYI3mXylRYBgvrE+mM0r/ElQoenTrErq01KlQ/OwI8Tw1OgkkmxG0jrgDxz4j1alYVzSSnU0BdSkz5STM2sdiNrL2GEtdDbs2LnTnJssfCpAGqVksbhQew6m309cZhm8w9Vy9Ri7nckyf8AT0GJeTzlfPUqdepdmQCe4WQCT3O8+uJNHhH8RAx6/jQjCF+5CcrYHWiTtghk+AVKgLBSVWJPadsFOPVsvw/SajoG0ltDEFiyG6hOpuImx74qvHfi4niasrSBD0/MakjRWM3RR0WxF7zFsHJ5cY9CqDZZaHAomxYruB0G0z74Y41zjk8nT10ay1axIKU6fmKAEfO5EIQQRG5vjJeM80181Ud6tR2NQywBKrYAWQeUCPz64F+G7e2OLL5c56WiqxL3LlzB8UszXzDVaTHLKQQFp3MHclj+LrKgR074qfikt3JO5uST1JO5PfBjglGl4bB0Vm1CCdwAosP764ZzuVBqMEChRFvcDHJLq7KfsSsjy1U8NyaFSo51DTOjQdtR7x83Qbbi+PeCcFC55KeaoussRoClfMhv3DL5SCRIvO2FlazjWxrOGYFD5mkqekzMX/fucTOXcuWz1ACoVhwAzlmABHm67RNh6Ye0qoDFz9w8ZdRQQjRUr1MxTCqujQ3kAFRbkqVK6YGmPXCwzxjlevR82YRhLuuvdS4ZtQsbGZMGDBwsBqbdpGUkiwzhTjknHmrH05xUOA49nDerHurGCOq+CHC+M1KDh6bFWHUduxBsR74FhsdB8K0mqfRka5y58QqdaErRTqG0/hY+hPyn0P54twOPnhakYtvLPP8AUy4CVAalLtPmUf5Sdx6H8xjys/g1vH+C8MvtI1ojESvlyLoxQ9o1L/07j6EYhZDm7L1o8NyxP4dJke43wWp1Q2xBx5rjKPaL2mD6yBiprUgxU+V1GoL6/wAQ+k4F81cnjOKumoaTKbOhIMFgXBixmLbEEm+LGafax/vpjwkjcT6j+mNy+DUZbxfI16L+H4Ltl4iiw88Aw2kxJVlJO+8dcH+M5unmuHsxhXQEh/4SIDss/KdBa/S/bFuXO02JGpZESDYg9JB2wO4nyvTrB1JYJUnxEEaXkQZtN4Eib4pyvTFox7k3jFLLVM2tR5V6dNQI1CqitV16iCQIVt+zsLyMRMny4mczWim/gK7uKOpSyaIYpT0iCjWMSQIEQTBJzPcljIZ2mg1umYpVlqQY8jGmIBM7sR5fSBGLl/hKZWnTK618NzUpq1yyqZamB0c6jAEyFnvGrRjHON8CfK19FRQ2l2UsPMrkAGwADQZi8dcQMlwxXqHWSiKCSQCYjYEbiSNNxacah8QOTM3VzP8AiGVYkFVlFGmovhyAQJip8xPceuMxOfNV6xqqKj1WUGowh10WaGG0ouk23gm4wFG6o1l55S+EIzOTpV6rGnUqyw8xaabAlfLIAMQe/eMXHhHwky+XdH1M5pvKqY0leisCJnrM7xviscGztBhoTOVMsocGnSrjxVVQiraqCCCCGjUSIO2NB4dlHZ0q1LFNSDwjNN0gBXIG7xcMAAoYi+BJSjpoMfsY/wAycpVcsWrtTii9Z0STJQKxVAQR5dYTWIn5u+KZQ4mBlq1HRLVHpsGn5DTLfh9Q0Y+qM2KNZTSqaGV1Mo0EEWH7kYy/mD4TVAp+x1iyKsrQedQjcK4jV0gMJ9b4Rq9h+xlFHiE0RTKOYEEiL3J6g2wJz+dVjYH3Jm0kwBAGO+KLUV3R9aspgq4KsPQq1x3264GimZH8sLQey/8ALHxATL5RKTU6jlWe6xYEyLt2n2xC4z8RM08wFoLUE6UG95DBmkqdxaNz9I/K/A0dKlWs9SnQpsqs6hSASQYJY28oIFo1FfYjuO06NOrCB2pkA0zUsdMkSQAJBj+k4vzlx7J0rIWc4jUrVGqOzPUcjUzXZjsJ7nbBPIcjZ2sBoy1VtQ8tgs/RmBxE5azSUs3SqOQqK8nqBYj94xq+U58ybKk1xSfUsm7DT1PdWG+8GemDjhCSbbC209Gd5nkjOUTFTJ5gHpFJn/VAR+uI7cCzQaBlsxq/h8GpMe2nG0L8WsuXrzmqekBvCB7/AIT67XB74FcX+J9Cs6OKtJHQRrBgnuDeI3/PDQxK9sVy+DLafL2dJOnK5ne48J5H6TjscBzSzryuZBnrRqD/AOuNQznxLyoVVoVFQwdTarkzYgzIsJ+uG8v8UCp1faUae7SB7euH9CL6khebMsq02Uwysh7MrL/3Rh2m9wd4xf8AjnNS5xCtbMAhrASsA946G2+KGlPEp4+FbGTsJZbmGvSJNBzSBsQArgm0tFRSNRtJAG2PcMaZCzCjTYxEid/X39MeYTkw0HHx5hYWPpjlEMeg4WFjGPZx6DbCwsZmEpx2GwsLAMO0qxUyCQe4MYmZTjNWm+tKjhu+o39+/wBcLCwOKl2gXXRfuWOea1R0p1VVy5jV8pFuoAg/pi+DCwseF5cIwnUUdeNtrY1WyytuL7T1j3xXOLZurkgCr61P4WG3pIP8sLCxPBuai+gy+T3hFBMzWbMug1PSogA+bRDVDKzYEyLx0GC3F+CrmKYQsyxdSu4Pf3/qceYWEn9MqQVtbJGVrEhgd1bTPeymf1xSedPhjlqmvNUyaNUS7R5kcxeUJgE7ysX3nCwsCLalozWjIcvm9a6oi/8A4xp/w05qqNUTJsAyBW0tsyhdl9Re3bCwsd+X6oOycey/ZvL/AHtNjBjUNoPmAG4P6R27YHcR4IWqKadarSOljYg31JE6hf8APCwsefF0yrKrxfh1DijClmaQFZDoXMUzpYXiSpBDC06Tb2xh3HOHmjm6tHUG8N9GrTE+umTG/fCwsP8AIgQ4CqfeCGGkw2lv94aQNRS0qRGpVtHT1wL5n4ga9PL1XvVIqK7TAbQ/lhBZNzZbTeBjzCwjYyAtHr9MS8lU8x+uFhYV9BPOJPcdMQw98LCxjHGrEvLVdsLCwGELZdsSFfHuFhkA6NcwMLCwsV4oU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1" name="Picture 9" descr="http://www.myslopes.com/images/en/ski-holidays-alpbach-v2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509120"/>
            <a:ext cx="3241501" cy="2112205"/>
          </a:xfrm>
          <a:prstGeom prst="rect">
            <a:avLst/>
          </a:prstGeom>
          <a:noFill/>
        </p:spPr>
      </p:pic>
      <p:pic>
        <p:nvPicPr>
          <p:cNvPr id="10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8"/>
            <a:ext cx="1238250" cy="112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4624"/>
            <a:ext cx="853244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b="1" dirty="0" smtClean="0"/>
              <a:t>ILASOL 15</a:t>
            </a:r>
          </a:p>
          <a:p>
            <a:r>
              <a:rPr lang="nn-NO" dirty="0" smtClean="0"/>
              <a:t>Akiva Bar-Nun (TAU)</a:t>
            </a:r>
          </a:p>
          <a:p>
            <a:r>
              <a:rPr lang="en-US" dirty="0" smtClean="0"/>
              <a:t>“On the Contribution of Comets to the Volatile Inventory of Venus, Earth, Mars</a:t>
            </a:r>
          </a:p>
          <a:p>
            <a:r>
              <a:rPr lang="en-US" dirty="0" smtClean="0"/>
              <a:t>and Jupiter.”</a:t>
            </a:r>
          </a:p>
          <a:p>
            <a:endParaRPr lang="en-US" dirty="0" smtClean="0"/>
          </a:p>
          <a:p>
            <a:r>
              <a:rPr lang="en-US" b="1" dirty="0" smtClean="0"/>
              <a:t>ILASOL 19</a:t>
            </a:r>
          </a:p>
          <a:p>
            <a:r>
              <a:rPr lang="en-US" dirty="0" smtClean="0"/>
              <a:t>Akiva Bar-Nun (TAU) Methane on Mars and Deep </a:t>
            </a:r>
          </a:p>
          <a:p>
            <a:r>
              <a:rPr lang="en-US" dirty="0" smtClean="0"/>
              <a:t>Impact </a:t>
            </a:r>
            <a:r>
              <a:rPr lang="en-US" dirty="0" err="1" smtClean="0"/>
              <a:t>Cometary</a:t>
            </a:r>
            <a:r>
              <a:rPr lang="en-US" dirty="0" smtClean="0"/>
              <a:t> Mission Updates</a:t>
            </a:r>
          </a:p>
          <a:p>
            <a:endParaRPr lang="en-US" b="1" dirty="0" smtClean="0"/>
          </a:p>
          <a:p>
            <a:r>
              <a:rPr lang="en-US" b="1" dirty="0" smtClean="0"/>
              <a:t>ILASOL 20</a:t>
            </a:r>
          </a:p>
          <a:p>
            <a:r>
              <a:rPr lang="en-US" dirty="0" smtClean="0"/>
              <a:t>Akiva Bar-Nun (TAU)</a:t>
            </a:r>
          </a:p>
          <a:p>
            <a:r>
              <a:rPr lang="en-US" dirty="0" smtClean="0"/>
              <a:t>a. How good is our understanding of comets.</a:t>
            </a:r>
          </a:p>
          <a:p>
            <a:r>
              <a:rPr lang="en-US" dirty="0" smtClean="0"/>
              <a:t>b. Titan's Chemistry.</a:t>
            </a:r>
          </a:p>
          <a:p>
            <a:endParaRPr lang="en-US" dirty="0" smtClean="0"/>
          </a:p>
          <a:p>
            <a:r>
              <a:rPr lang="en-US" b="1" dirty="0" smtClean="0"/>
              <a:t>ILASOL 20</a:t>
            </a:r>
          </a:p>
          <a:p>
            <a:r>
              <a:rPr lang="en-US" dirty="0" smtClean="0"/>
              <a:t>Akiva Bar-Nun (TAU) Surface Structures on the icy satellites of</a:t>
            </a:r>
          </a:p>
          <a:p>
            <a:r>
              <a:rPr lang="en-US" dirty="0" smtClean="0"/>
              <a:t>the giant planets; </a:t>
            </a:r>
            <a:r>
              <a:rPr lang="en-US" dirty="0" err="1" smtClean="0"/>
              <a:t>Europa</a:t>
            </a:r>
            <a:r>
              <a:rPr lang="en-US" dirty="0" smtClean="0"/>
              <a:t>, </a:t>
            </a:r>
            <a:r>
              <a:rPr lang="en-US" dirty="0" err="1" smtClean="0"/>
              <a:t>Enceladus</a:t>
            </a:r>
            <a:r>
              <a:rPr lang="en-US" dirty="0" smtClean="0"/>
              <a:t> and Miranda.</a:t>
            </a:r>
          </a:p>
          <a:p>
            <a:endParaRPr lang="en-US" dirty="0" smtClean="0"/>
          </a:p>
          <a:p>
            <a:r>
              <a:rPr lang="en-US" b="1" dirty="0" smtClean="0"/>
              <a:t>ILASOL 22</a:t>
            </a:r>
          </a:p>
          <a:p>
            <a:r>
              <a:rPr lang="en-US" dirty="0" smtClean="0"/>
              <a:t>Akiva Bar-Nun (TAU) Delivery of organics to the primitive Earth </a:t>
            </a:r>
            <a:r>
              <a:rPr lang="en-US" i="1" dirty="0" err="1" smtClean="0"/>
              <a:t>vs</a:t>
            </a:r>
            <a:endParaRPr lang="en-US" i="1" dirty="0" smtClean="0"/>
          </a:p>
          <a:p>
            <a:r>
              <a:rPr lang="en-US" dirty="0" smtClean="0"/>
              <a:t>in situ production of organic materials of biogenic importance</a:t>
            </a:r>
          </a:p>
          <a:p>
            <a:endParaRPr lang="en-US" dirty="0" smtClean="0"/>
          </a:p>
          <a:p>
            <a:r>
              <a:rPr lang="en-US" b="1" dirty="0" smtClean="0"/>
              <a:t>ILASOL 25</a:t>
            </a:r>
          </a:p>
          <a:p>
            <a:r>
              <a:rPr lang="en-US" dirty="0" smtClean="0"/>
              <a:t>Akiva Bar-Nun (TAU) Contribution of Comets to Volatiles Inventory of the Primitive Earth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2" descr="http://cmex.ihmc.us/vikingcd/puzzle/EvoLife.GIF"/>
          <p:cNvPicPr>
            <a:picLocks noChangeAspect="1" noChangeArrowheads="1"/>
          </p:cNvPicPr>
          <p:nvPr/>
        </p:nvPicPr>
        <p:blipFill>
          <a:blip r:embed="rId2" cstate="print"/>
          <a:srcRect l="5215" r="54622" b="56561"/>
          <a:stretch>
            <a:fillRect/>
          </a:stretch>
        </p:blipFill>
        <p:spPr bwMode="auto">
          <a:xfrm>
            <a:off x="5220072" y="1412776"/>
            <a:ext cx="3600400" cy="22715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97381" y="1556792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Comets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880" y="97468"/>
            <a:ext cx="2997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Comets and moons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3933056"/>
            <a:ext cx="1238250" cy="112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82" y="44624"/>
            <a:ext cx="1238250" cy="11239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123728" y="188640"/>
            <a:ext cx="18262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Extra-solar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planets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 l="35437" t="17010" r="19676" b="65035"/>
          <a:stretch>
            <a:fillRect/>
          </a:stretch>
        </p:blipFill>
        <p:spPr bwMode="auto">
          <a:xfrm>
            <a:off x="4139952" y="44624"/>
            <a:ext cx="4932040" cy="123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51520" y="148478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22</a:t>
            </a:r>
          </a:p>
          <a:p>
            <a:r>
              <a:rPr lang="en-US" b="1" dirty="0" smtClean="0"/>
              <a:t>Shay </a:t>
            </a:r>
            <a:r>
              <a:rPr lang="en-US" b="1" dirty="0" err="1" smtClean="0"/>
              <a:t>Zucker</a:t>
            </a:r>
            <a:r>
              <a:rPr lang="en-US" b="1" dirty="0" smtClean="0"/>
              <a:t> </a:t>
            </a:r>
            <a:r>
              <a:rPr lang="en-US" dirty="0" smtClean="0"/>
              <a:t>(TAU) Extrasolar planets - current observational status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520" y="2420888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25</a:t>
            </a:r>
          </a:p>
          <a:p>
            <a:r>
              <a:rPr lang="en-US" b="1" dirty="0" smtClean="0"/>
              <a:t>Tsvi </a:t>
            </a:r>
            <a:r>
              <a:rPr lang="en-US" b="1" dirty="0" err="1" smtClean="0"/>
              <a:t>Mazeh</a:t>
            </a:r>
            <a:r>
              <a:rPr lang="en-US" b="1" dirty="0" smtClean="0"/>
              <a:t> </a:t>
            </a:r>
            <a:r>
              <a:rPr lang="en-US" dirty="0" smtClean="0"/>
              <a:t>(TAU) </a:t>
            </a:r>
            <a:r>
              <a:rPr lang="en-US" dirty="0" err="1" smtClean="0"/>
              <a:t>Kepler</a:t>
            </a:r>
            <a:r>
              <a:rPr lang="en-US" dirty="0" smtClean="0"/>
              <a:t> and Corot mission (</a:t>
            </a:r>
            <a:r>
              <a:rPr lang="en-US" dirty="0" err="1" smtClean="0"/>
              <a:t>extrasolar</a:t>
            </a:r>
            <a:r>
              <a:rPr lang="en-US" dirty="0" smtClean="0"/>
              <a:t> planets)</a:t>
            </a:r>
          </a:p>
          <a:p>
            <a:r>
              <a:rPr lang="en-US" b="1" dirty="0" smtClean="0"/>
              <a:t>Eran Ofek </a:t>
            </a:r>
            <a:r>
              <a:rPr lang="en-US" dirty="0" smtClean="0"/>
              <a:t>(TAU) Finding Extrasolar Planets Using </a:t>
            </a:r>
            <a:r>
              <a:rPr lang="en-US" dirty="0" err="1" smtClean="0"/>
              <a:t>Microlensing</a:t>
            </a:r>
            <a:endParaRPr lang="en-US" dirty="0" smtClean="0"/>
          </a:p>
        </p:txBody>
      </p:sp>
      <p:pic>
        <p:nvPicPr>
          <p:cNvPr id="26629" name="Picture 5" descr="http://www.dlr.de/pf/en/Portaldata/6/Resources/images/abt_ep/abteilung.JPG"/>
          <p:cNvPicPr>
            <a:picLocks noChangeAspect="1" noChangeArrowheads="1"/>
          </p:cNvPicPr>
          <p:nvPr/>
        </p:nvPicPr>
        <p:blipFill>
          <a:blip r:embed="rId4" cstate="print"/>
          <a:srcRect b="21131"/>
          <a:stretch>
            <a:fillRect/>
          </a:stretch>
        </p:blipFill>
        <p:spPr bwMode="auto">
          <a:xfrm>
            <a:off x="3347864" y="3573016"/>
            <a:ext cx="4229100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90" y="188640"/>
            <a:ext cx="1238250" cy="1123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547664" y="260648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Perspectives on ILASOL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1404065"/>
            <a:ext cx="4630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ILASOL 21: Robert Shapiro</a:t>
            </a:r>
            <a:endParaRPr lang="en-US" sz="3200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 l="23325" t="16065" r="22338" b="45267"/>
          <a:stretch>
            <a:fillRect/>
          </a:stretch>
        </p:blipFill>
        <p:spPr bwMode="auto">
          <a:xfrm>
            <a:off x="395535" y="2996952"/>
            <a:ext cx="7932939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403648" y="1916832"/>
            <a:ext cx="3314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“Monomer World”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9450" t="49139" r="62791" b="16841"/>
          <a:stretch>
            <a:fillRect/>
          </a:stretch>
        </p:blipFill>
        <p:spPr bwMode="auto">
          <a:xfrm>
            <a:off x="5580112" y="260648"/>
            <a:ext cx="338437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ight Arrow 10"/>
          <p:cNvSpPr/>
          <p:nvPr/>
        </p:nvSpPr>
        <p:spPr>
          <a:xfrm>
            <a:off x="4788024" y="2060848"/>
            <a:ext cx="1224136" cy="288032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3528" y="2492896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15</a:t>
            </a:r>
          </a:p>
          <a:p>
            <a:r>
              <a:rPr lang="en-US" b="1" dirty="0" err="1" smtClean="0"/>
              <a:t>Gidi</a:t>
            </a:r>
            <a:r>
              <a:rPr lang="en-US" b="1" dirty="0" smtClean="0"/>
              <a:t> </a:t>
            </a:r>
            <a:r>
              <a:rPr lang="en-US" b="1" dirty="0" err="1" smtClean="0"/>
              <a:t>Fleminger</a:t>
            </a:r>
            <a:r>
              <a:rPr lang="en-US" b="1" dirty="0" smtClean="0"/>
              <a:t> </a:t>
            </a:r>
            <a:r>
              <a:rPr lang="en-US" dirty="0" smtClean="0"/>
              <a:t>(TAU)</a:t>
            </a:r>
          </a:p>
          <a:p>
            <a:r>
              <a:rPr lang="en-US" dirty="0" smtClean="0"/>
              <a:t>Catalytic Activity of Amino Acids and Small Peptides Formed on their Substrates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5661248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25</a:t>
            </a:r>
          </a:p>
          <a:p>
            <a:r>
              <a:rPr lang="en-US" b="1" dirty="0" smtClean="0"/>
              <a:t>Dan S. Tawfik </a:t>
            </a:r>
            <a:r>
              <a:rPr lang="en-US" dirty="0" smtClean="0"/>
              <a:t>(WIS) Thoughts and Some Data on the Evolution of the Early Protein Forms</a:t>
            </a:r>
            <a:endParaRPr lang="en-US" u="sng" dirty="0">
              <a:solidFill>
                <a:srgbClr val="0000FF"/>
              </a:solidFill>
            </a:endParaRPr>
          </a:p>
        </p:txBody>
      </p:sp>
      <p:pic>
        <p:nvPicPr>
          <p:cNvPr id="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05272"/>
            <a:ext cx="1238250" cy="11239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63688" y="233264"/>
            <a:ext cx="28777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Perspectives on </a:t>
            </a:r>
          </a:p>
          <a:p>
            <a:pPr algn="ctr"/>
            <a:r>
              <a:rPr lang="en-US" sz="3200" dirty="0" smtClean="0"/>
              <a:t>ILASOL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1556792"/>
            <a:ext cx="44781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Catalysis and mutual catalysis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356024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22</a:t>
            </a:r>
          </a:p>
          <a:p>
            <a:r>
              <a:rPr lang="en-US" b="1" dirty="0" smtClean="0"/>
              <a:t>Gonen Ashkenasy </a:t>
            </a:r>
            <a:r>
              <a:rPr lang="en-US" dirty="0" smtClean="0"/>
              <a:t>(BGU) Thermodynamic and kinetic control of</a:t>
            </a:r>
          </a:p>
          <a:p>
            <a:r>
              <a:rPr lang="en-US" dirty="0" smtClean="0"/>
              <a:t>replication processes in peptide networks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3528" y="464036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23</a:t>
            </a:r>
          </a:p>
          <a:p>
            <a:r>
              <a:rPr lang="en-US" b="1" dirty="0" smtClean="0"/>
              <a:t>Ohad </a:t>
            </a:r>
            <a:r>
              <a:rPr lang="en-US" b="1" dirty="0" err="1" smtClean="0"/>
              <a:t>Carny</a:t>
            </a:r>
            <a:r>
              <a:rPr lang="en-US" b="1" dirty="0" smtClean="0"/>
              <a:t> and Ehud </a:t>
            </a:r>
            <a:r>
              <a:rPr lang="en-US" b="1" dirty="0" err="1" smtClean="0"/>
              <a:t>Gazit</a:t>
            </a:r>
            <a:r>
              <a:rPr lang="en-US" b="1" dirty="0" smtClean="0"/>
              <a:t> </a:t>
            </a:r>
            <a:r>
              <a:rPr lang="en-US" dirty="0" smtClean="0"/>
              <a:t>(TAU) Self-assembling short peptides: significance for</a:t>
            </a:r>
          </a:p>
          <a:p>
            <a:r>
              <a:rPr lang="en-US" dirty="0" smtClean="0"/>
              <a:t>prebiotic molecular evolution</a:t>
            </a:r>
          </a:p>
        </p:txBody>
      </p:sp>
      <p:pic>
        <p:nvPicPr>
          <p:cNvPr id="27650" name="Picture 2" descr="http://download.e-bookshelf.de/download/0000/7534/29/L-X-0000753429-0001832866.XHTML/images/c02fgy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88640"/>
            <a:ext cx="3915719" cy="288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2444695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15</a:t>
            </a:r>
          </a:p>
          <a:p>
            <a:r>
              <a:rPr lang="en-US" b="1" dirty="0" smtClean="0"/>
              <a:t>Meir Lahav </a:t>
            </a:r>
            <a:r>
              <a:rPr lang="en-US" dirty="0" smtClean="0"/>
              <a:t>(WIS)</a:t>
            </a:r>
          </a:p>
          <a:p>
            <a:r>
              <a:rPr lang="en-US" dirty="0" smtClean="0"/>
              <a:t>Chiral Amplification of </a:t>
            </a:r>
            <a:r>
              <a:rPr lang="en-US" dirty="0" err="1" smtClean="0"/>
              <a:t>Oligopeptides</a:t>
            </a:r>
            <a:r>
              <a:rPr lang="en-US" dirty="0" smtClean="0"/>
              <a:t> in 2-Dimensional Amphiphilic Crystalline</a:t>
            </a:r>
          </a:p>
          <a:p>
            <a:r>
              <a:rPr lang="en-US" dirty="0" smtClean="0"/>
              <a:t>Self-Assemblies on Water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3689648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16</a:t>
            </a:r>
          </a:p>
          <a:p>
            <a:r>
              <a:rPr lang="en-US" b="1" dirty="0" smtClean="0"/>
              <a:t>Meir Shinitzky </a:t>
            </a:r>
            <a:r>
              <a:rPr lang="en-US" dirty="0" smtClean="0"/>
              <a:t>(WIS) - Unexpected chiral enhancement in</a:t>
            </a:r>
          </a:p>
          <a:p>
            <a:r>
              <a:rPr lang="en-US" dirty="0" err="1" smtClean="0"/>
              <a:t>racemic</a:t>
            </a:r>
            <a:r>
              <a:rPr lang="en-US" dirty="0" smtClean="0"/>
              <a:t> mixtures of D- and L-tyrosine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4654877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17</a:t>
            </a:r>
          </a:p>
          <a:p>
            <a:r>
              <a:rPr lang="en-US" b="1" dirty="0" smtClean="0"/>
              <a:t>Meir Lahav </a:t>
            </a:r>
            <a:r>
              <a:rPr lang="en-US" dirty="0" smtClean="0"/>
              <a:t>(WIS) Generation of Homochiral Oligopetides via “Symmetry Breaking” Processes in Crystalline Arrays</a:t>
            </a:r>
          </a:p>
        </p:txBody>
      </p:sp>
      <p:pic>
        <p:nvPicPr>
          <p:cNvPr id="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05272"/>
            <a:ext cx="1238250" cy="11239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63688" y="188640"/>
            <a:ext cx="28777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Perspectives on </a:t>
            </a:r>
          </a:p>
          <a:p>
            <a:pPr algn="ctr"/>
            <a:r>
              <a:rPr lang="en-US" sz="3200" dirty="0" smtClean="0"/>
              <a:t>ILASOL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907704" y="1294220"/>
            <a:ext cx="2232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Homochirality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5602" name="Picture 2" descr="http://chirbase.u-3mrs.fr/chirality/laboratory/img/chiral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36497"/>
            <a:ext cx="3312368" cy="225241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23528" y="5590981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18</a:t>
            </a:r>
          </a:p>
          <a:p>
            <a:r>
              <a:rPr lang="en-US" b="1" dirty="0" smtClean="0"/>
              <a:t>David </a:t>
            </a:r>
            <a:r>
              <a:rPr lang="en-US" b="1" dirty="0" err="1" smtClean="0"/>
              <a:t>Avnir</a:t>
            </a:r>
            <a:r>
              <a:rPr lang="en-US" b="1" dirty="0" smtClean="0"/>
              <a:t> </a:t>
            </a:r>
            <a:r>
              <a:rPr lang="en-US" dirty="0" smtClean="0"/>
              <a:t>(HUJ) - The Elusive Nature of the Concept of Homochirality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404664"/>
            <a:ext cx="568863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ILASOL 18</a:t>
            </a:r>
          </a:p>
          <a:p>
            <a:r>
              <a:rPr lang="en-US" b="1" dirty="0" smtClean="0"/>
              <a:t>Daniel </a:t>
            </a:r>
            <a:r>
              <a:rPr lang="en-US" b="1" dirty="0" err="1" smtClean="0"/>
              <a:t>Segrè</a:t>
            </a:r>
            <a:r>
              <a:rPr lang="en-US" b="1" dirty="0" smtClean="0"/>
              <a:t> </a:t>
            </a:r>
            <a:r>
              <a:rPr lang="en-US" dirty="0" smtClean="0"/>
              <a:t>(Harvard Medical School)</a:t>
            </a:r>
          </a:p>
          <a:p>
            <a:r>
              <a:rPr lang="en-US" dirty="0" smtClean="0"/>
              <a:t> Early and  </a:t>
            </a:r>
            <a:r>
              <a:rPr lang="en-US" dirty="0" err="1" smtClean="0"/>
              <a:t>ontemporary</a:t>
            </a:r>
            <a:r>
              <a:rPr lang="en-US" dirty="0" smtClean="0"/>
              <a:t> Metabolism</a:t>
            </a:r>
          </a:p>
          <a:p>
            <a:endParaRPr lang="en-US" dirty="0" smtClean="0"/>
          </a:p>
          <a:p>
            <a:r>
              <a:rPr lang="en-US" b="1" dirty="0" smtClean="0"/>
              <a:t>ILASOL 20</a:t>
            </a:r>
            <a:endParaRPr lang="en-US" dirty="0" smtClean="0"/>
          </a:p>
          <a:p>
            <a:r>
              <a:rPr lang="en-US" i="1" dirty="0" smtClean="0"/>
              <a:t>Session 2: Plenary</a:t>
            </a:r>
          </a:p>
          <a:p>
            <a:r>
              <a:rPr lang="en-US" b="1" dirty="0" err="1" smtClean="0"/>
              <a:t>Eörs</a:t>
            </a:r>
            <a:r>
              <a:rPr lang="en-US" b="1" dirty="0" smtClean="0"/>
              <a:t> </a:t>
            </a:r>
            <a:r>
              <a:rPr lang="en-US" b="1" dirty="0" err="1" smtClean="0"/>
              <a:t>Szathmáry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Collegium</a:t>
            </a:r>
            <a:r>
              <a:rPr lang="en-US" dirty="0" smtClean="0"/>
              <a:t> Budapest)</a:t>
            </a:r>
          </a:p>
          <a:p>
            <a:r>
              <a:rPr lang="en-US" dirty="0" err="1" smtClean="0"/>
              <a:t>Metabolists</a:t>
            </a:r>
            <a:r>
              <a:rPr lang="en-US" dirty="0" smtClean="0"/>
              <a:t>, Geneticists, </a:t>
            </a:r>
            <a:r>
              <a:rPr lang="en-US" dirty="0" err="1" smtClean="0"/>
              <a:t>Compartmentalists</a:t>
            </a:r>
            <a:r>
              <a:rPr lang="en-US" dirty="0" smtClean="0"/>
              <a:t>, Unite!!!</a:t>
            </a:r>
          </a:p>
          <a:p>
            <a:endParaRPr lang="en-US" dirty="0" smtClean="0"/>
          </a:p>
          <a:p>
            <a:r>
              <a:rPr lang="en-US" b="1" dirty="0" smtClean="0"/>
              <a:t>ILASOL 22</a:t>
            </a:r>
          </a:p>
          <a:p>
            <a:r>
              <a:rPr lang="en-US" b="1" dirty="0" smtClean="0"/>
              <a:t>Iris Fry </a:t>
            </a:r>
            <a:r>
              <a:rPr lang="en-US" dirty="0" smtClean="0"/>
              <a:t>(Technion) </a:t>
            </a:r>
          </a:p>
          <a:p>
            <a:r>
              <a:rPr lang="en-US" dirty="0" smtClean="0"/>
              <a:t>On the “RNA-first” – “Metabolism-first” debate: </a:t>
            </a:r>
          </a:p>
          <a:p>
            <a:r>
              <a:rPr lang="en-US" dirty="0" smtClean="0"/>
              <a:t>What is the debate about?</a:t>
            </a:r>
          </a:p>
          <a:p>
            <a:endParaRPr lang="en-US" dirty="0" smtClean="0"/>
          </a:p>
          <a:p>
            <a:r>
              <a:rPr lang="en-US" b="1" dirty="0" smtClean="0"/>
              <a:t>ILASOL 23</a:t>
            </a:r>
          </a:p>
          <a:p>
            <a:r>
              <a:rPr lang="en-US" b="1" dirty="0" smtClean="0"/>
              <a:t>Peter Stadler </a:t>
            </a:r>
            <a:r>
              <a:rPr lang="en-US" dirty="0" smtClean="0"/>
              <a:t>(Leipzig University, Germany) Simulating the origins of </a:t>
            </a:r>
            <a:r>
              <a:rPr lang="en-US" dirty="0" smtClean="0"/>
              <a:t>metabolism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ILASOL 25</a:t>
            </a:r>
          </a:p>
          <a:p>
            <a:r>
              <a:rPr lang="en-US" b="1" dirty="0" smtClean="0"/>
              <a:t>Omer Markovitch </a:t>
            </a:r>
            <a:r>
              <a:rPr lang="en-US" dirty="0" smtClean="0"/>
              <a:t>and Doron Lancet (WIS) </a:t>
            </a:r>
          </a:p>
          <a:p>
            <a:r>
              <a:rPr lang="en-US" dirty="0" smtClean="0"/>
              <a:t>Network Motifs in Prebiotic Metabolic Networks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9741" t="59534" r="61319" b="25155"/>
          <a:stretch>
            <a:fillRect/>
          </a:stretch>
        </p:blipFill>
        <p:spPr bwMode="auto">
          <a:xfrm>
            <a:off x="5480472" y="122854"/>
            <a:ext cx="3528392" cy="116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http://www.bordalierinstitute.com/images/E.coliMetabolicNetwork.jpg"/>
          <p:cNvPicPr>
            <a:picLocks noChangeAspect="1" noChangeArrowheads="1"/>
          </p:cNvPicPr>
          <p:nvPr/>
        </p:nvPicPr>
        <p:blipFill>
          <a:blip r:embed="rId3" cstate="print"/>
          <a:srcRect r="13439"/>
          <a:stretch>
            <a:fillRect/>
          </a:stretch>
        </p:blipFill>
        <p:spPr bwMode="auto">
          <a:xfrm>
            <a:off x="5724128" y="2204864"/>
            <a:ext cx="2940498" cy="4320480"/>
          </a:xfrm>
          <a:prstGeom prst="rect">
            <a:avLst/>
          </a:prstGeom>
          <a:noFill/>
        </p:spPr>
      </p:pic>
      <p:pic>
        <p:nvPicPr>
          <p:cNvPr id="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05750" y="1412776"/>
            <a:ext cx="1238250" cy="11239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788024" y="1484784"/>
            <a:ext cx="1925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Metabolism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03648" y="11663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Perspectives </a:t>
            </a:r>
            <a:r>
              <a:rPr lang="en-US" sz="2800" dirty="0" smtClean="0"/>
              <a:t>on ILASOL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400641" y="4827596"/>
            <a:ext cx="792088" cy="28803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1520" y="404664"/>
            <a:ext cx="568863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ILASOL 18</a:t>
            </a:r>
          </a:p>
          <a:p>
            <a:r>
              <a:rPr lang="en-US" b="1" dirty="0" smtClean="0"/>
              <a:t>Daniel </a:t>
            </a:r>
            <a:r>
              <a:rPr lang="en-US" b="1" dirty="0" err="1" smtClean="0"/>
              <a:t>Segrè</a:t>
            </a:r>
            <a:r>
              <a:rPr lang="en-US" b="1" dirty="0" smtClean="0"/>
              <a:t> </a:t>
            </a:r>
            <a:r>
              <a:rPr lang="en-US" dirty="0" smtClean="0"/>
              <a:t>(Harvard Medical School)</a:t>
            </a:r>
          </a:p>
          <a:p>
            <a:r>
              <a:rPr lang="en-US" dirty="0" smtClean="0"/>
              <a:t> Early and  </a:t>
            </a:r>
            <a:r>
              <a:rPr lang="en-US" dirty="0" err="1" smtClean="0"/>
              <a:t>ontemporary</a:t>
            </a:r>
            <a:r>
              <a:rPr lang="en-US" dirty="0" smtClean="0"/>
              <a:t> Metabolism</a:t>
            </a:r>
          </a:p>
          <a:p>
            <a:endParaRPr lang="en-US" dirty="0" smtClean="0"/>
          </a:p>
          <a:p>
            <a:r>
              <a:rPr lang="en-US" b="1" dirty="0" smtClean="0"/>
              <a:t>ILASOL 20</a:t>
            </a:r>
            <a:endParaRPr lang="en-US" dirty="0" smtClean="0"/>
          </a:p>
          <a:p>
            <a:r>
              <a:rPr lang="en-US" i="1" dirty="0" smtClean="0"/>
              <a:t>Session 2: Plenary</a:t>
            </a:r>
          </a:p>
          <a:p>
            <a:r>
              <a:rPr lang="en-US" b="1" dirty="0" err="1" smtClean="0"/>
              <a:t>Eörs</a:t>
            </a:r>
            <a:r>
              <a:rPr lang="en-US" b="1" dirty="0" smtClean="0"/>
              <a:t> </a:t>
            </a:r>
            <a:r>
              <a:rPr lang="en-US" b="1" dirty="0" err="1" smtClean="0"/>
              <a:t>Szathmáry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Collegium</a:t>
            </a:r>
            <a:r>
              <a:rPr lang="en-US" dirty="0" smtClean="0"/>
              <a:t> Budapest)</a:t>
            </a:r>
          </a:p>
          <a:p>
            <a:r>
              <a:rPr lang="en-US" dirty="0" err="1" smtClean="0"/>
              <a:t>Metabolists</a:t>
            </a:r>
            <a:r>
              <a:rPr lang="en-US" dirty="0" smtClean="0"/>
              <a:t>, Geneticists, </a:t>
            </a:r>
            <a:r>
              <a:rPr lang="en-US" dirty="0" err="1" smtClean="0"/>
              <a:t>Compartmentalists</a:t>
            </a:r>
            <a:r>
              <a:rPr lang="en-US" dirty="0" smtClean="0"/>
              <a:t>, Unite!!!</a:t>
            </a:r>
          </a:p>
          <a:p>
            <a:endParaRPr lang="en-US" dirty="0" smtClean="0"/>
          </a:p>
          <a:p>
            <a:r>
              <a:rPr lang="en-US" b="1" dirty="0" smtClean="0"/>
              <a:t>ILASOL 22</a:t>
            </a:r>
          </a:p>
          <a:p>
            <a:r>
              <a:rPr lang="en-US" b="1" dirty="0" smtClean="0"/>
              <a:t>Iris Fry </a:t>
            </a:r>
            <a:r>
              <a:rPr lang="en-US" dirty="0" smtClean="0"/>
              <a:t>(Technion) </a:t>
            </a:r>
          </a:p>
          <a:p>
            <a:r>
              <a:rPr lang="en-US" dirty="0" smtClean="0"/>
              <a:t>On the “RNA-first” – “Metabolism-first” debate: </a:t>
            </a:r>
          </a:p>
          <a:p>
            <a:r>
              <a:rPr lang="en-US" dirty="0" smtClean="0"/>
              <a:t>What is the debate about?</a:t>
            </a:r>
          </a:p>
          <a:p>
            <a:endParaRPr lang="en-US" dirty="0" smtClean="0"/>
          </a:p>
          <a:p>
            <a:r>
              <a:rPr lang="en-US" b="1" dirty="0" smtClean="0"/>
              <a:t>ILASOL 23</a:t>
            </a:r>
          </a:p>
          <a:p>
            <a:r>
              <a:rPr lang="en-US" b="1" dirty="0" smtClean="0"/>
              <a:t>Peter Stadler </a:t>
            </a:r>
            <a:r>
              <a:rPr lang="en-US" dirty="0" smtClean="0"/>
              <a:t>(Leipzig University, Germany) Simulating the origins of </a:t>
            </a:r>
            <a:r>
              <a:rPr lang="en-US" dirty="0" smtClean="0"/>
              <a:t>metabolism </a:t>
            </a:r>
            <a:r>
              <a:rPr lang="en-US" b="1" dirty="0" smtClean="0">
                <a:sym typeface="Wingdings" pitchFamily="2" charset="2"/>
              </a:rPr>
              <a:t>RNA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ILASOL </a:t>
            </a:r>
            <a:r>
              <a:rPr lang="en-US" b="1" dirty="0" smtClean="0"/>
              <a:t>25</a:t>
            </a:r>
          </a:p>
          <a:p>
            <a:r>
              <a:rPr lang="en-US" b="1" dirty="0" smtClean="0"/>
              <a:t>Omer Markovitch </a:t>
            </a:r>
            <a:r>
              <a:rPr lang="en-US" dirty="0" smtClean="0"/>
              <a:t>and Doron Lancet (WIS) </a:t>
            </a:r>
          </a:p>
          <a:p>
            <a:r>
              <a:rPr lang="en-US" dirty="0" smtClean="0"/>
              <a:t>Network Motifs in Prebiotic Metabolic Networks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9741" t="59534" r="61319" b="25155"/>
          <a:stretch>
            <a:fillRect/>
          </a:stretch>
        </p:blipFill>
        <p:spPr bwMode="auto">
          <a:xfrm>
            <a:off x="5480472" y="122854"/>
            <a:ext cx="3528392" cy="116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http://www.bordalierinstitute.com/images/E.coliMetabolicNetwork.jpg"/>
          <p:cNvPicPr>
            <a:picLocks noChangeAspect="1" noChangeArrowheads="1"/>
          </p:cNvPicPr>
          <p:nvPr/>
        </p:nvPicPr>
        <p:blipFill>
          <a:blip r:embed="rId3" cstate="print"/>
          <a:srcRect r="13439"/>
          <a:stretch>
            <a:fillRect/>
          </a:stretch>
        </p:blipFill>
        <p:spPr bwMode="auto">
          <a:xfrm>
            <a:off x="5724128" y="2204864"/>
            <a:ext cx="2940498" cy="4320480"/>
          </a:xfrm>
          <a:prstGeom prst="rect">
            <a:avLst/>
          </a:prstGeom>
          <a:noFill/>
        </p:spPr>
      </p:pic>
      <p:pic>
        <p:nvPicPr>
          <p:cNvPr id="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05750" y="1412776"/>
            <a:ext cx="1238250" cy="11239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788024" y="1484784"/>
            <a:ext cx="1925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Metabolism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8" y="11663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Perspectives </a:t>
            </a:r>
            <a:r>
              <a:rPr lang="en-US" sz="2800" dirty="0" smtClean="0"/>
              <a:t>on ILASOL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796038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ILASOL 19</a:t>
            </a:r>
          </a:p>
          <a:p>
            <a:r>
              <a:rPr lang="en-US" dirty="0" smtClean="0"/>
              <a:t>11:50-12:20 </a:t>
            </a:r>
            <a:r>
              <a:rPr lang="en-US" b="1" dirty="0" smtClean="0"/>
              <a:t>Emmanuel </a:t>
            </a:r>
            <a:r>
              <a:rPr lang="en-US" b="1" dirty="0" err="1" smtClean="0"/>
              <a:t>Tannenbaum</a:t>
            </a:r>
            <a:r>
              <a:rPr lang="en-US" b="1" dirty="0" smtClean="0"/>
              <a:t> </a:t>
            </a:r>
            <a:r>
              <a:rPr lang="en-US" dirty="0" smtClean="0"/>
              <a:t>(BGU)</a:t>
            </a:r>
          </a:p>
          <a:p>
            <a:r>
              <a:rPr lang="en-US" dirty="0" smtClean="0"/>
              <a:t>An RNA-Centered View of Eukaryotic Cells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ILASOL 19</a:t>
            </a:r>
          </a:p>
          <a:p>
            <a:r>
              <a:rPr lang="en-US" b="1" dirty="0" smtClean="0"/>
              <a:t>Malcolm Schrader </a:t>
            </a:r>
            <a:r>
              <a:rPr lang="en-US" dirty="0" smtClean="0"/>
              <a:t>(HUJ) </a:t>
            </a:r>
          </a:p>
          <a:p>
            <a:r>
              <a:rPr lang="en-US" dirty="0" smtClean="0"/>
              <a:t>Prebiotic Synthesis of RNA and Thermodynamic Feasibility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Paulien Hogeweg </a:t>
            </a:r>
            <a:r>
              <a:rPr lang="en-US" dirty="0" smtClean="0"/>
              <a:t>(Netherlands) Evolutionary dynamics of RNA replicator systems at high mutation rates</a:t>
            </a:r>
          </a:p>
          <a:p>
            <a:endParaRPr lang="en-US" dirty="0" smtClean="0"/>
          </a:p>
          <a:p>
            <a:r>
              <a:rPr lang="en-US" b="1" dirty="0" smtClean="0"/>
              <a:t>ILASOL 26</a:t>
            </a:r>
          </a:p>
          <a:p>
            <a:r>
              <a:rPr lang="en-US" b="1" dirty="0" smtClean="0"/>
              <a:t>Raymond Kaempfer (</a:t>
            </a:r>
            <a:r>
              <a:rPr lang="en-US" dirty="0" smtClean="0"/>
              <a:t>HUJI) </a:t>
            </a:r>
          </a:p>
          <a:p>
            <a:r>
              <a:rPr lang="en-US" dirty="0" smtClean="0"/>
              <a:t>From cyanide and water to RNA sensors of stress in human cytokine genes</a:t>
            </a:r>
            <a:endParaRPr lang="en-US" dirty="0"/>
          </a:p>
        </p:txBody>
      </p:sp>
      <p:pic>
        <p:nvPicPr>
          <p:cNvPr id="23554" name="Picture 2" descr="http://musingsonscience.files.wordpress.com/2012/05/hammerhead_ribozy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836712"/>
            <a:ext cx="3281536" cy="5454034"/>
          </a:xfrm>
          <a:prstGeom prst="rect">
            <a:avLst/>
          </a:prstGeom>
          <a:noFill/>
        </p:spPr>
      </p:pic>
      <p:pic>
        <p:nvPicPr>
          <p:cNvPr id="6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6829" y="55419"/>
            <a:ext cx="1238250" cy="11239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91680" y="260648"/>
            <a:ext cx="40270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Perspectives on ILASOL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907704" y="1196752"/>
            <a:ext cx="1741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RNA world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9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5750" y="1412776"/>
            <a:ext cx="1238250" cy="1123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 l="10922" t="37799" r="48325" b="10226"/>
          <a:stretch>
            <a:fillRect/>
          </a:stretch>
        </p:blipFill>
        <p:spPr bwMode="auto">
          <a:xfrm>
            <a:off x="107504" y="1844824"/>
            <a:ext cx="6142937" cy="48965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1054477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11:05-11:45 Keynote speaker: Ada Yonath (WIS) </a:t>
            </a:r>
            <a:r>
              <a:rPr lang="en-US" dirty="0" smtClean="0"/>
              <a:t>A Vestige of an RNA </a:t>
            </a:r>
          </a:p>
          <a:p>
            <a:r>
              <a:rPr lang="en-US" dirty="0" smtClean="0"/>
              <a:t>Apparatus with Bonding Capabilities Functions within the Modern Ribosome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7591" y="692696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ILASOL 25</a:t>
            </a:r>
            <a:endParaRPr lang="en-US" b="1" dirty="0"/>
          </a:p>
        </p:txBody>
      </p:sp>
      <p:pic>
        <p:nvPicPr>
          <p:cNvPr id="20483" name="Picture 3" descr="http://scienceblogs.com/terrasig/wp-content/blogs.dir/400/files/2012/04/i-38736c895a8b7bf07862e0e761cdc132-BallE09_5253z17-thumb-300x200-23570.jpg"/>
          <p:cNvPicPr>
            <a:picLocks noChangeAspect="1" noChangeArrowheads="1"/>
          </p:cNvPicPr>
          <p:nvPr/>
        </p:nvPicPr>
        <p:blipFill>
          <a:blip r:embed="rId3" cstate="print"/>
          <a:srcRect l="10080" r="4241"/>
          <a:stretch>
            <a:fillRect/>
          </a:stretch>
        </p:blipFill>
        <p:spPr bwMode="auto">
          <a:xfrm>
            <a:off x="7403148" y="44624"/>
            <a:ext cx="1633348" cy="1270908"/>
          </a:xfrm>
          <a:prstGeom prst="rect">
            <a:avLst/>
          </a:prstGeom>
          <a:noFill/>
        </p:spPr>
      </p:pic>
      <p:pic>
        <p:nvPicPr>
          <p:cNvPr id="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5589240"/>
            <a:ext cx="932819" cy="84671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444208" y="2204864"/>
            <a:ext cx="26277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22</a:t>
            </a:r>
          </a:p>
          <a:p>
            <a:r>
              <a:rPr lang="en-US" dirty="0" smtClean="0"/>
              <a:t>Ada Yonath (WIS)</a:t>
            </a:r>
          </a:p>
          <a:p>
            <a:r>
              <a:rPr lang="en-US" dirty="0" smtClean="0"/>
              <a:t>The evolving prebiotic translational machine</a:t>
            </a:r>
          </a:p>
          <a:p>
            <a:endParaRPr lang="en-US" dirty="0" smtClean="0"/>
          </a:p>
          <a:p>
            <a:r>
              <a:rPr lang="en-US" b="1" dirty="0" smtClean="0"/>
              <a:t>ILASOL 23</a:t>
            </a:r>
          </a:p>
          <a:p>
            <a:r>
              <a:rPr lang="en-US" dirty="0" smtClean="0"/>
              <a:t>Ilana Agmon (TEC, HUJ) Identification of the prebiotic translation apparatus within the contemporary ribosome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202030" y="548680"/>
            <a:ext cx="24756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Proto-ribosome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3648" y="44624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Perspectives </a:t>
            </a:r>
            <a:r>
              <a:rPr lang="en-US" sz="2800" dirty="0" smtClean="0"/>
              <a:t>on ILASOL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916832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19</a:t>
            </a:r>
          </a:p>
          <a:p>
            <a:r>
              <a:rPr lang="en-US" b="1" i="1" dirty="0" smtClean="0"/>
              <a:t>Session 2 – Genomic Insights (chair: Yitzhak Pilpel)</a:t>
            </a:r>
          </a:p>
          <a:p>
            <a:r>
              <a:rPr lang="en-US" b="1" dirty="0" smtClean="0"/>
              <a:t>Oded </a:t>
            </a:r>
            <a:r>
              <a:rPr lang="en-US" b="1" dirty="0" err="1" smtClean="0"/>
              <a:t>Beja</a:t>
            </a:r>
            <a:r>
              <a:rPr lang="en-US" b="1" dirty="0" smtClean="0"/>
              <a:t> </a:t>
            </a:r>
            <a:r>
              <a:rPr lang="en-US" dirty="0" smtClean="0"/>
              <a:t>(IIT) Environmental Genomics: New Ways to Harvest Light</a:t>
            </a:r>
          </a:p>
          <a:p>
            <a:r>
              <a:rPr lang="en-US" b="1" dirty="0" smtClean="0"/>
              <a:t>Ed </a:t>
            </a:r>
            <a:r>
              <a:rPr lang="en-US" b="1" dirty="0" err="1" smtClean="0"/>
              <a:t>Trifonov</a:t>
            </a:r>
            <a:r>
              <a:rPr lang="en-US" b="1" dirty="0" smtClean="0"/>
              <a:t> </a:t>
            </a:r>
            <a:r>
              <a:rPr lang="en-US" dirty="0" smtClean="0"/>
              <a:t>(UH) Protein Chronology Scale - Generous </a:t>
            </a:r>
            <a:r>
              <a:rPr lang="en-US" dirty="0" err="1" smtClean="0"/>
              <a:t>Abiotic</a:t>
            </a:r>
            <a:r>
              <a:rPr lang="en-US" dirty="0" smtClean="0"/>
              <a:t> Start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314096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22</a:t>
            </a:r>
          </a:p>
          <a:p>
            <a:r>
              <a:rPr lang="en-US" b="1" dirty="0" smtClean="0"/>
              <a:t>Oded </a:t>
            </a:r>
            <a:r>
              <a:rPr lang="en-US" b="1" dirty="0" err="1" smtClean="0"/>
              <a:t>Beja</a:t>
            </a:r>
            <a:r>
              <a:rPr lang="en-US" dirty="0" smtClean="0"/>
              <a:t> (IIT) </a:t>
            </a:r>
            <a:r>
              <a:rPr lang="en-US" dirty="0" err="1" smtClean="0"/>
              <a:t>Metagenomics</a:t>
            </a:r>
            <a:r>
              <a:rPr lang="en-US" dirty="0" smtClean="0"/>
              <a:t> and the key to the origin of life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567402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ILASOL 27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Antonio </a:t>
            </a:r>
            <a:r>
              <a:rPr lang="en-US" b="1" dirty="0" err="1" smtClean="0">
                <a:solidFill>
                  <a:srgbClr val="0000FF"/>
                </a:solidFill>
              </a:rPr>
              <a:t>Lazcano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(UNAM, Mexico) Planetary evolution and biochemical adaptations: between contingency and determinism?          (</a:t>
            </a:r>
            <a:r>
              <a:rPr lang="en-US" u="sng" dirty="0" smtClean="0">
                <a:solidFill>
                  <a:srgbClr val="0000FF"/>
                </a:solidFill>
              </a:rPr>
              <a:t>Comparative genomics)</a:t>
            </a:r>
            <a:endParaRPr lang="en-US" u="sng" dirty="0">
              <a:solidFill>
                <a:srgbClr val="0000FF"/>
              </a:solidFill>
            </a:endParaRPr>
          </a:p>
        </p:txBody>
      </p:sp>
      <p:pic>
        <p:nvPicPr>
          <p:cNvPr id="8" name="Picture 4" descr="http://www.ilasol.org.il/ILASOL/images/log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05272"/>
            <a:ext cx="1238250" cy="11239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763688" y="233264"/>
            <a:ext cx="28777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Perspectives on </a:t>
            </a:r>
          </a:p>
          <a:p>
            <a:pPr algn="ctr"/>
            <a:r>
              <a:rPr lang="en-US" sz="3200" dirty="0" smtClean="0"/>
              <a:t>ILASOL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907704" y="1294220"/>
            <a:ext cx="2738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Genomic Insights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4578" name="Picture 2" descr="http://www.cpgr.org.za/images/genomic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75581" y="44624"/>
            <a:ext cx="3344891" cy="2420888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95536" y="3861048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24</a:t>
            </a:r>
          </a:p>
          <a:p>
            <a:r>
              <a:rPr lang="en-US" b="1" dirty="0" smtClean="0"/>
              <a:t>Edward N. </a:t>
            </a:r>
            <a:r>
              <a:rPr lang="en-US" b="1" dirty="0" err="1" smtClean="0"/>
              <a:t>Trifonov</a:t>
            </a:r>
            <a:r>
              <a:rPr lang="en-US" b="1" dirty="0" smtClean="0"/>
              <a:t> </a:t>
            </a:r>
            <a:r>
              <a:rPr lang="en-US" dirty="0" smtClean="0"/>
              <a:t>(UH) Everlasting Triplet Expansions: From the Origin of Triplet Code to Modern Genomes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5536" y="4797152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ILASOL 23</a:t>
            </a:r>
          </a:p>
          <a:p>
            <a:r>
              <a:rPr lang="en-US" b="1" dirty="0" smtClean="0"/>
              <a:t>Peter </a:t>
            </a:r>
            <a:r>
              <a:rPr lang="en-US" b="1" dirty="0" err="1" smtClean="0"/>
              <a:t>Gogarten</a:t>
            </a:r>
            <a:r>
              <a:rPr lang="en-US" b="1" dirty="0" smtClean="0"/>
              <a:t> </a:t>
            </a:r>
            <a:r>
              <a:rPr lang="en-US" dirty="0" smtClean="0"/>
              <a:t>(University of Connecticut, USA) Rooting the</a:t>
            </a:r>
          </a:p>
          <a:p>
            <a:r>
              <a:rPr lang="en-US" dirty="0" smtClean="0"/>
              <a:t>ribosomal tree of life using the early expansion of the genetic 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970</TotalTime>
  <Words>935</Words>
  <Application>Microsoft Office PowerPoint</Application>
  <PresentationFormat>On-screen Show (4:3)</PresentationFormat>
  <Paragraphs>221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Weizmann Institue of Science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Doron Lancet</dc:creator>
  <cp:lastModifiedBy>Doron Lancet</cp:lastModifiedBy>
  <cp:revision>42</cp:revision>
  <dcterms:created xsi:type="dcterms:W3CDTF">2013-11-30T14:13:57Z</dcterms:created>
  <dcterms:modified xsi:type="dcterms:W3CDTF">2013-12-01T10:05:07Z</dcterms:modified>
</cp:coreProperties>
</file>