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2"/>
  </p:notesMasterIdLst>
  <p:sldIdLst>
    <p:sldId id="256" r:id="rId2"/>
    <p:sldId id="305" r:id="rId3"/>
    <p:sldId id="306" r:id="rId4"/>
    <p:sldId id="289" r:id="rId5"/>
    <p:sldId id="257" r:id="rId6"/>
    <p:sldId id="270" r:id="rId7"/>
    <p:sldId id="280" r:id="rId8"/>
    <p:sldId id="260" r:id="rId9"/>
    <p:sldId id="271" r:id="rId10"/>
    <p:sldId id="272" r:id="rId11"/>
    <p:sldId id="273" r:id="rId12"/>
    <p:sldId id="262" r:id="rId13"/>
    <p:sldId id="263" r:id="rId14"/>
    <p:sldId id="266" r:id="rId15"/>
    <p:sldId id="274" r:id="rId16"/>
    <p:sldId id="275" r:id="rId17"/>
    <p:sldId id="276" r:id="rId18"/>
    <p:sldId id="278" r:id="rId19"/>
    <p:sldId id="279" r:id="rId20"/>
    <p:sldId id="284" r:id="rId21"/>
    <p:sldId id="290" r:id="rId22"/>
    <p:sldId id="292" r:id="rId23"/>
    <p:sldId id="293" r:id="rId24"/>
    <p:sldId id="295" r:id="rId25"/>
    <p:sldId id="294" r:id="rId26"/>
    <p:sldId id="296" r:id="rId27"/>
    <p:sldId id="297" r:id="rId28"/>
    <p:sldId id="300" r:id="rId29"/>
    <p:sldId id="303" r:id="rId30"/>
    <p:sldId id="283" r:id="rId31"/>
  </p:sldIdLst>
  <p:sldSz cx="9144000" cy="6858000" type="screen4x3"/>
  <p:notesSz cx="6854825" cy="9748838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006600"/>
    <a:srgbClr val="DBD600"/>
    <a:srgbClr val="FFFF99"/>
    <a:srgbClr val="FF9900"/>
    <a:srgbClr val="0066CC"/>
    <a:srgbClr val="0033CC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3851" autoAdjust="0"/>
  </p:normalViewPr>
  <p:slideViewPr>
    <p:cSldViewPr>
      <p:cViewPr varScale="1">
        <p:scale>
          <a:sx n="67" d="100"/>
          <a:sy n="67" d="100"/>
        </p:scale>
        <p:origin x="-121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3025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0" tIns="47425" rIns="94850" bIns="47425" numCol="1" anchor="t" anchorCtr="0" compatLnSpc="1">
            <a:prstTxWarp prst="textNoShape">
              <a:avLst/>
            </a:prstTxWarp>
          </a:bodyPr>
          <a:lstStyle>
            <a:lvl1pPr defTabSz="949325"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0212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0" tIns="47425" rIns="94850" bIns="47425" numCol="1" anchor="t" anchorCtr="0" compatLnSpc="1">
            <a:prstTxWarp prst="textNoShape">
              <a:avLst/>
            </a:prstTxWarp>
          </a:bodyPr>
          <a:lstStyle>
            <a:lvl1pPr algn="l" defTabSz="949325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30250"/>
            <a:ext cx="4875213" cy="3656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0738"/>
            <a:ext cx="548322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0" tIns="47425" rIns="94850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3025" y="92598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0" tIns="47425" rIns="94850" bIns="47425" numCol="1" anchor="b" anchorCtr="0" compatLnSpc="1">
            <a:prstTxWarp prst="textNoShape">
              <a:avLst/>
            </a:prstTxWarp>
          </a:bodyPr>
          <a:lstStyle>
            <a:lvl1pPr defTabSz="949325">
              <a:defRPr sz="1200"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59888"/>
            <a:ext cx="29702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0" tIns="47425" rIns="94850" bIns="47425" numCol="1" anchor="b" anchorCtr="0" compatLnSpc="1">
            <a:prstTxWarp prst="textNoShape">
              <a:avLst/>
            </a:prstTxWarp>
          </a:bodyPr>
          <a:lstStyle>
            <a:lvl1pPr algn="l" defTabSz="949325">
              <a:defRPr sz="1200"/>
            </a:lvl1pPr>
          </a:lstStyle>
          <a:p>
            <a:fld id="{DF2838C5-389A-425D-92BC-8F6AA915E058}" type="slidenum">
              <a:rPr lang="he-IL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CF011-E4A6-4851-80B0-361D064BAC21}" type="slidenum">
              <a:rPr lang="he-IL"/>
              <a:pPr/>
              <a:t>1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sz="1400"/>
              <a:t>להכניס תמונה של סמל המסע "את אחי אנוכי מבקש" בתור רקע</a:t>
            </a:r>
            <a:endParaRPr lang="en-US"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2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3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F8CB8-D08B-4F3C-8F4D-E946ACCBA9C0}" type="slidenum">
              <a:rPr lang="he-IL"/>
              <a:pPr/>
              <a:t>5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להכניס את התמונה של וושינגטון כרקע או תמונה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221F4F-2D1F-44D3-9936-9977319808E7}" type="slidenum">
              <a:rPr lang="he-IL"/>
              <a:pPr/>
              <a:t>6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להכניס תמונה של המצבה של סבא + הנפשה</a:t>
            </a:r>
          </a:p>
          <a:p>
            <a:endParaRPr lang="he-IL"/>
          </a:p>
          <a:p>
            <a:r>
              <a:rPr lang="he-IL"/>
              <a:t>בתור רקע – תמונה של המוזיאון בוושינגטון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928BE-91AB-4119-885A-C71EEFFB0D79}" type="slidenum">
              <a:rPr lang="he-IL"/>
              <a:pPr/>
              <a:t>7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לנסות לצבוע רק את השיער בג'ינג'י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3C4BD-5A65-4892-A9C9-13D464AF28BE}" type="slidenum">
              <a:rPr lang="he-IL"/>
              <a:pPr/>
              <a:t>9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5671F-78D7-4E1F-8525-16CC619E23DB}" type="slidenum">
              <a:rPr lang="he-IL"/>
              <a:pPr/>
              <a:t>11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תמונה של יד ושם 2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14A7FD-E63B-4CE9-B1A9-175A90939E66}" type="slidenum">
              <a:rPr lang="he-IL"/>
              <a:pPr/>
              <a:t>12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sz="1000" b="1"/>
              <a:t>להכניס תמונה של </a:t>
            </a:r>
            <a:r>
              <a:rPr lang="en-US" sz="1000" b="1"/>
              <a:t>JRI</a:t>
            </a:r>
            <a:endParaRPr lang="he-IL" sz="1000" b="1"/>
          </a:p>
          <a:p>
            <a:endParaRPr lang="he-IL" sz="1000" b="1"/>
          </a:p>
          <a:p>
            <a:endParaRPr lang="he-IL" sz="1000" b="1"/>
          </a:p>
          <a:p>
            <a:r>
              <a:rPr lang="he-IL" sz="1000" b="1"/>
              <a:t>השעה היתה 13:30 ועדיין לא הצלחנו במשימה שהצבנו. </a:t>
            </a:r>
          </a:p>
          <a:p>
            <a:r>
              <a:rPr lang="he-IL" sz="1000" b="1"/>
              <a:t>פניתי לאישה שישבה לידי, הסברתי לה שאני מבקשת למצוא מישהו </a:t>
            </a:r>
          </a:p>
          <a:p>
            <a:r>
              <a:rPr lang="he-IL" sz="1000" b="1"/>
              <a:t>בוורשה שמדבר אנגלית והיא ענתה שיש לה מישהו שמדבר גם </a:t>
            </a:r>
          </a:p>
          <a:p>
            <a:r>
              <a:rPr lang="he-IL" sz="1000" b="1"/>
              <a:t>אנגלית גם פולנית וגם עברית והוא בכנס.. </a:t>
            </a:r>
          </a:p>
          <a:p>
            <a:r>
              <a:rPr lang="he-IL" sz="1000" b="1"/>
              <a:t>היא רשמה את הדוא"ל שלו, אבל ציינה שהוא לא עונה למיילים ועובד ב </a:t>
            </a:r>
            <a:r>
              <a:rPr lang="en-US" sz="1000" b="1"/>
              <a:t>JRI</a:t>
            </a:r>
            <a:r>
              <a:rPr lang="he-IL" sz="1000" b="1"/>
              <a:t> בוורשה! </a:t>
            </a:r>
          </a:p>
          <a:p>
            <a:r>
              <a:rPr lang="he-IL" sz="1000" b="1"/>
              <a:t>אבל אולי אוכל להשיגו במלון בטלפון...ואז באה ההארה, שבשעה 15:30 הוא מרצה בכנס ברנסנס הוטל, ואז זה הזמן הטוב ביותר לתפוס אותו. </a:t>
            </a:r>
          </a:p>
          <a:p>
            <a:r>
              <a:rPr lang="he-IL" sz="1000" b="1"/>
              <a:t>כמובן שהזדרזנו והגענו בזמן למלון.</a:t>
            </a:r>
            <a:endParaRPr lang="en-US" sz="1000" b="1"/>
          </a:p>
          <a:p>
            <a:r>
              <a:rPr lang="he-IL" sz="1000" b="1"/>
              <a:t>השעה היתה 13:30 ועדיין לא הצלחנו במשימה שהצבנו. </a:t>
            </a:r>
          </a:p>
          <a:p>
            <a:r>
              <a:rPr lang="he-IL" sz="1000" b="1"/>
              <a:t>פניתי לאישה שישבה לידי, הסברתי לה שאני מבקשת למצוא מישהו </a:t>
            </a:r>
          </a:p>
          <a:p>
            <a:r>
              <a:rPr lang="he-IL" sz="1000" b="1"/>
              <a:t>בוורשה שמדבר אנגלית והיא ענתה שיש לה מישהו שמדבר גם </a:t>
            </a:r>
          </a:p>
          <a:p>
            <a:r>
              <a:rPr lang="he-IL" sz="1000" b="1"/>
              <a:t>אנגלית גם פולנית וגם עברית והוא בכנס.. </a:t>
            </a:r>
          </a:p>
          <a:p>
            <a:r>
              <a:rPr lang="he-IL" sz="1000" b="1"/>
              <a:t>היא רשמה את הדוא"ל שלו, אבל ציינה שהוא לא עונה למיילים ועובד ב </a:t>
            </a:r>
            <a:r>
              <a:rPr lang="en-US" sz="1000" b="1"/>
              <a:t>JRI</a:t>
            </a:r>
            <a:r>
              <a:rPr lang="he-IL" sz="1000" b="1"/>
              <a:t> בוורשה! </a:t>
            </a:r>
          </a:p>
          <a:p>
            <a:r>
              <a:rPr lang="he-IL" sz="1000" b="1"/>
              <a:t>אבל אולי אוכל להשיגו במלון בטלפון...ואז באה ההארה, שבשעה 15:30 הוא מרצה בכנס ברנסנס הוטל, ואז זה הזמן הטוב ביותר לתפוס אותו. </a:t>
            </a:r>
          </a:p>
          <a:p>
            <a:r>
              <a:rPr lang="he-IL" sz="1000" b="1"/>
              <a:t>כמובן שהזדרזנו והגענו בזמן למלון.</a:t>
            </a:r>
            <a:endParaRPr lang="en-US" sz="1000" b="1"/>
          </a:p>
          <a:p>
            <a:endParaRPr lang="en-US" sz="10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39D0BA-8855-49D1-8086-16ED7A762FF7}" type="slidenum">
              <a:rPr lang="he-IL"/>
              <a:pPr/>
              <a:t>13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/>
              <a:t>תמונה - </a:t>
            </a:r>
          </a:p>
          <a:p>
            <a:endParaRPr lang="he-IL" b="1"/>
          </a:p>
          <a:p>
            <a:r>
              <a:rPr lang="he-IL" b="1"/>
              <a:t>במשך ההרצאה, הבחנו שיחיאל מלווה באישה – חברה לעבודה בשם אנה ולכן בסוף ההרצאה </a:t>
            </a:r>
          </a:p>
          <a:p>
            <a:r>
              <a:rPr lang="he-IL" b="1"/>
              <a:t>פנינו אל שניהם. אפרת אל יחיאל ואני אל אנה. אנה הבינה מיד מה בקשתי והבטיחה לקחת את </a:t>
            </a:r>
          </a:p>
          <a:p>
            <a:r>
              <a:rPr lang="he-IL" b="1"/>
              <a:t>החומר שהכנו. מהצד השני אפרת נתנה ליחיאל את המעטפה שלו. </a:t>
            </a:r>
          </a:p>
          <a:p>
            <a:r>
              <a:rPr lang="he-IL" b="1"/>
              <a:t>וכך חזרנו לציפייה הארוכה... ידענו שעד שאנה ויחיאל יחזרו לוורשה יארכו לפחות שבועיים, ואח"כ עד שאנה</a:t>
            </a:r>
          </a:p>
          <a:p>
            <a:r>
              <a:rPr lang="he-IL" b="1"/>
              <a:t>תתחיל לעבוד על בקשתנו יעברו עוד שבועיים וכן הלאה... </a:t>
            </a:r>
            <a:endParaRPr lang="en-US" b="1"/>
          </a:p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030A3-A3C1-4F03-B9FB-87EA5C035B89}" type="slidenum">
              <a:rPr lang="he-IL"/>
              <a:pPr/>
              <a:t>14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/>
              <a:t>אולי לשים את התמונה כרקע</a:t>
            </a:r>
          </a:p>
          <a:p>
            <a:endParaRPr lang="he-IL" b="1"/>
          </a:p>
          <a:p>
            <a:endParaRPr lang="he-IL" b="1"/>
          </a:p>
          <a:p>
            <a:r>
              <a:rPr lang="he-IL" b="1"/>
              <a:t>וכך עבר חודש תמוז והגיע חודש אב</a:t>
            </a:r>
          </a:p>
          <a:p>
            <a:r>
              <a:rPr lang="he-IL" b="1"/>
              <a:t>חגגנו את יום הולדתה של אמי</a:t>
            </a:r>
          </a:p>
          <a:p>
            <a:r>
              <a:rPr lang="he-IL" b="1"/>
              <a:t>וגם תשעה באב עבר, </a:t>
            </a:r>
          </a:p>
          <a:p>
            <a:r>
              <a:rPr lang="he-IL" b="1"/>
              <a:t>, ובמשך זמן זה הרשיתי לעצמי לנדנד לאנה, פעמיים. פעם אחת על מנת להזכיר לה</a:t>
            </a:r>
          </a:p>
          <a:p>
            <a:r>
              <a:rPr lang="he-IL" b="1"/>
              <a:t>שאנחנו קיימים ומקווים ומחכים ובפעם השנייה, לשמוע שאכן מצאה מסמכים אלו, ומה מצבם, </a:t>
            </a:r>
          </a:p>
          <a:p>
            <a:r>
              <a:rPr lang="he-IL" b="1"/>
              <a:t>היא הבהירה שאין ביכולתה לשלוח באימייל אלא רק ב </a:t>
            </a:r>
            <a:r>
              <a:rPr lang="en-US" b="1"/>
              <a:t>cd</a:t>
            </a:r>
            <a:r>
              <a:rPr lang="he-IL" b="1"/>
              <a:t> בדואר, כך שחיכינו עוד שבוע והגיעה החבילה:</a:t>
            </a:r>
          </a:p>
          <a:p>
            <a:r>
              <a:rPr lang="he-IL" b="1"/>
              <a:t>לא רק עם </a:t>
            </a:r>
            <a:r>
              <a:rPr lang="en-US" b="1"/>
              <a:t>cd</a:t>
            </a:r>
            <a:r>
              <a:rPr lang="he-IL" b="1"/>
              <a:t>, אלא כללה גם תדפיסים של הפרוטוקולים, באיכות מקור – </a:t>
            </a:r>
            <a:r>
              <a:rPr lang="he-IL" b="1" u="sng"/>
              <a:t>תמונות</a:t>
            </a:r>
            <a:r>
              <a:rPr lang="he-IL" b="1"/>
              <a:t> של הפרוטוקולים.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A8C6E2-128B-43B3-AD51-9AEBD8A4FF2A}" type="slidenum">
              <a:rPr lang="he-IL"/>
              <a:pPr/>
              <a:t>15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להכניס תמונה של </a:t>
            </a:r>
            <a:r>
              <a:rPr lang="en-US"/>
              <a:t>CD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6EFBF6-6C16-4BE9-9173-D194ACF66821}" type="slidenum">
              <a:rPr lang="he-IL"/>
              <a:pPr/>
              <a:t>16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להגדיל את הפורטריט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1A452-CB7E-4D5B-A49C-0C6793A9EC09}" type="slidenum">
              <a:rPr lang="he-IL"/>
              <a:pPr/>
              <a:t>17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לא להציג, לומר בעל פה???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82EBD-B5B5-4E95-86A8-31608166EEE1}" type="slidenum">
              <a:rPr lang="he-IL"/>
              <a:pPr/>
              <a:t>18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 b="1"/>
          </a:p>
          <a:p>
            <a:endParaRPr lang="he-IL" b="1"/>
          </a:p>
          <a:p>
            <a:r>
              <a:rPr lang="he-IL" b="1"/>
              <a:t>לאחר שעברנו את המשוכה של הבאת התמונות, ואבי התרגש מאוד, ולא האמין </a:t>
            </a:r>
          </a:p>
          <a:p>
            <a:r>
              <a:rPr lang="he-IL" b="1"/>
              <a:t>למראה עיניו, עברנו למשימה הבאה: מציאת תאריך הפטירה של סבתי, שאחריה </a:t>
            </a:r>
          </a:p>
          <a:p>
            <a:r>
              <a:rPr lang="he-IL" b="1"/>
              <a:t>אני נקראת (</a:t>
            </a:r>
            <a:r>
              <a:rPr lang="en-US" b="1"/>
              <a:t>Kawe Tauba</a:t>
            </a:r>
            <a:r>
              <a:rPr lang="he-IL" b="1"/>
              <a:t>) מפני שיחיאל אמר ובדק שבשנת 1940 היו רישומים</a:t>
            </a:r>
          </a:p>
          <a:p>
            <a:r>
              <a:rPr lang="he-IL" b="1"/>
              <a:t>תקינים במשרד הרישום בקרקוב, ואכן אמי דברה טלפונית עם משרד הרישום </a:t>
            </a:r>
          </a:p>
          <a:p>
            <a:r>
              <a:rPr lang="he-IL" b="1"/>
              <a:t>ולפני מספר שבועות הגיעה תעודת הפטירה של סבתי, ומהו התאריך?</a:t>
            </a:r>
          </a:p>
          <a:p>
            <a:r>
              <a:rPr lang="he-IL" b="1"/>
              <a:t>איך לא? – ו' באב ת"ש</a:t>
            </a:r>
          </a:p>
          <a:p>
            <a:r>
              <a:rPr lang="he-IL" b="1"/>
              <a:t>אינני מאמינה בנורמולוגיה ושאר תורות מסוג זה, אבל המקריות המכוונת </a:t>
            </a:r>
          </a:p>
          <a:p>
            <a:r>
              <a:rPr lang="he-IL" b="1"/>
              <a:t>שנזכרה לכל אורך הפרשה המופלאה, מעלה תהיות באשר לתאריכים שליוו</a:t>
            </a:r>
          </a:p>
          <a:p>
            <a:r>
              <a:rPr lang="he-IL" b="1"/>
              <a:t>אותנו – י"ז בתמוז היום בו מצאנו קצה חוט שיעזור לנו במציאת התמונות, ועד </a:t>
            </a:r>
          </a:p>
          <a:p>
            <a:r>
              <a:rPr lang="he-IL" b="1"/>
              <a:t>לגורל של סבתי המנוחה שנפטרה בחיק משפחתה ולא ע"י המרצחים באושוויץ </a:t>
            </a:r>
          </a:p>
          <a:p>
            <a:r>
              <a:rPr lang="he-IL" b="1"/>
              <a:t>ביום ו' באב ת"ש ובכך יש לאבי ולנו איזושהי נחמה פורתא. </a:t>
            </a:r>
          </a:p>
          <a:p>
            <a:r>
              <a:rPr lang="he-IL" b="1"/>
              <a:t>מפני שיש תאריך פטירה ואחרי 65 שנה יאמר אבי קדיש ביום השנה!! אך מה לגבי האחרים רק אלוהים יודע...</a:t>
            </a:r>
            <a:endParaRPr lang="en-US" b="1"/>
          </a:p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4AF8F8-6BAE-41F2-96C8-81C5CAC152E8}" type="slidenum">
              <a:rPr lang="he-IL"/>
              <a:pPr/>
              <a:t>19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 b="1"/>
          </a:p>
          <a:p>
            <a:endParaRPr lang="he-IL" b="1"/>
          </a:p>
          <a:p>
            <a:r>
              <a:rPr lang="he-IL" b="1"/>
              <a:t>לאחר שעברנו את המשוכה של הבאת התמונות, ואבי התרגש מאוד, ולא האמין </a:t>
            </a:r>
          </a:p>
          <a:p>
            <a:r>
              <a:rPr lang="he-IL" b="1"/>
              <a:t>למראה עיניו, עברנו למשימה הבאה: מציאת תאריך הפטירה של סבתי, שאחריה </a:t>
            </a:r>
          </a:p>
          <a:p>
            <a:r>
              <a:rPr lang="he-IL" b="1"/>
              <a:t>אני נקראת (</a:t>
            </a:r>
            <a:r>
              <a:rPr lang="en-US" b="1"/>
              <a:t>Kawe Tauba</a:t>
            </a:r>
            <a:r>
              <a:rPr lang="he-IL" b="1"/>
              <a:t>) מפני שיחיאל אמר ובדק שבשנת 1940 היו רישומים</a:t>
            </a:r>
          </a:p>
          <a:p>
            <a:r>
              <a:rPr lang="he-IL" b="1"/>
              <a:t>תקינים במשרד הרישום בקרקוב, ואכן אמי דברה טלפונית עם משרד הרישום </a:t>
            </a:r>
          </a:p>
          <a:p>
            <a:r>
              <a:rPr lang="he-IL" b="1"/>
              <a:t>ולפני מספר שבועות הגיעה תעודת הפטירה של סבתי, ומהו התאריך?</a:t>
            </a:r>
          </a:p>
          <a:p>
            <a:r>
              <a:rPr lang="he-IL" b="1"/>
              <a:t>איך לא? – ו' באב ת"ש</a:t>
            </a:r>
          </a:p>
          <a:p>
            <a:r>
              <a:rPr lang="he-IL" b="1"/>
              <a:t>אינני מאמינה בנורמולוגיה ושאר תורות מסוג זה, אבל המקריות המכוונת </a:t>
            </a:r>
          </a:p>
          <a:p>
            <a:r>
              <a:rPr lang="he-IL" b="1"/>
              <a:t>שנזכרה לכל אורך הפרשה המופלאה, מעלה תהיות באשר לתאריכים שליוו</a:t>
            </a:r>
          </a:p>
          <a:p>
            <a:r>
              <a:rPr lang="he-IL" b="1"/>
              <a:t>אותנו – י"ז בתמוז היום בו מצאנו קצה חוט שיעזור לנו במציאת התמונות, ועד </a:t>
            </a:r>
          </a:p>
          <a:p>
            <a:r>
              <a:rPr lang="he-IL" b="1"/>
              <a:t>לגורל של סבתי המנוחה שנפטרה בחיק משפחתה ולא ע"י המרצחים באושוויץ </a:t>
            </a:r>
          </a:p>
          <a:p>
            <a:r>
              <a:rPr lang="he-IL" b="1"/>
              <a:t>ביום ו' באב ת"ש ובכך יש לאבי ולנו איזושהי נחמה פורתא. </a:t>
            </a:r>
          </a:p>
          <a:p>
            <a:r>
              <a:rPr lang="he-IL" b="1"/>
              <a:t>מפני שיש תאריך פטירה ואחרי 65 שנה יאמר אבי קדיש ביום השנה!! אך מה לגבי האחרים רק אלוהים יודע...</a:t>
            </a:r>
            <a:endParaRPr lang="en-US" b="1"/>
          </a:p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96878-94A1-4114-B6FE-D39C5D9E503C}" type="slidenum">
              <a:rPr lang="he-IL"/>
              <a:pPr/>
              <a:t>20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תמונה של ונגרסקה 7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96878-94A1-4114-B6FE-D39C5D9E503C}" type="slidenum">
              <a:rPr lang="he-IL"/>
              <a:pPr/>
              <a:t>21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תמונה של ונגרסקה 7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22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23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במשך שנת האבל לא יכולנו לשכוח את האירוע המופלא של מציאת התמונות ביחד עם תאריך הפטירה.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הצורך למצוא עוד מידע לא הרפה.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לכן, לאחר 11 חודשי אבל,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צביקה אחי ואני נסענו לפולין. קיווינו מאוד לא רק למצוא מידע, אלא, אולי מישהו ששרד.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הגענו לקרקוב ביום חמישי. נצלנו את ימי החול לחיפוש מידע במשרדי העירייה השונים ובבתי העלמין שבעיר. לא העלינו דבר.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ביום ששי לפני כניסת השבת הגענו ל - 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WEGIERSKA 7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וכפי שיואב אמר לא היה בית מס' 7!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אך,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שדוברת פולנית  רהוטה, עצרה אישה שטיילה ברחוב ושאלה אותה,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היכן בית מס' 7 . לתדהמתנו היא הצביעה על הבניין הגבוה שכלל לא נראה כבית מגורים.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הסתכלנו בתשומת לב על הבניין וראינו כי רשום עליו :גלריה 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לא וויתרה וסיפרה לאישה כי אנו מחפשים את הכתובת בה שהו בני המשפחה שגורשו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מקאליש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לקרקוב וכי כתובתם הייתה 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WEGIERSKA 7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endParaRPr lang="en-US" sz="14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24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במשך שנת האבל לא יכולנו לשכוח את האירוע המופלא של מציאת התמונות ביחד עם תאריך הפטירה.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הצורך למצוא עוד מידע לא הרפה.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לכן, לאחר 11 חודשי אבל,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, צביקה אחי ואני נסענו לפולין. קיווינו מאוד לא רק למצוא מידע, אלא, אולי מישהו ששרד.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הגענו לקרקוב ביום חמישי. נצלנו את ימי החול לחיפוש מידע במשרדי העירייה השונים ובבתי העלמין שבעיר. לא העלינו דבר.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ביום ששי לפני כניסת השבת הגענו ל - 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WEGIERSKA 7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וכפי שיואב אמר לא היה בית מס' 7!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אך,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שדוברת פולנית  רהוטה, עצרה אישה שטיילה ברחוב ושאלה אותה,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היכן בית מס' 7 . לתדהמתנו היא הצביעה על הבניין הגבוה שכלל לא נראה כבית מגורים.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הסתכלנו בתשומת לב על הבניין וראינו כי רשום עליו :גלריה 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rtl="1"/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אמא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לא וויתרה וסיפרה לאישה כי אנו מחפשים את הכתובת בה שהו בני המשפחה שגורשו </a:t>
            </a:r>
            <a:r>
              <a:rPr lang="he-IL" sz="1200" b="1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מקאליש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לקרקוב וכי כתובתם הייתה </a:t>
            </a:r>
            <a:r>
              <a:rPr lang="en-US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WEGIERSKA 7</a:t>
            </a:r>
            <a:r>
              <a:rPr lang="he-IL" sz="12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.</a:t>
            </a:r>
            <a:endParaRPr lang="en-US" sz="1200" kern="1200" dirty="0" smtClean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endParaRPr lang="en-US" sz="14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72C86-A1EE-406F-8AC9-AC3159F1FC4A}" type="slidenum">
              <a:rPr lang="he-IL"/>
              <a:pPr/>
              <a:t>30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EEA17-02E6-4C4D-BFFF-06644B1D2525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A9D66-749D-49E1-90A4-C0BDEC462C14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EAF9F-99BF-47A1-A160-7EAD96C70AEA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EBB85-0D25-46E0-80E4-CCF17E51CA54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24289-D72C-435D-9D36-72D5E2287280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AABBB-C4AC-4C76-B984-91ADE1763748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D4152-3A83-42D3-B255-17A2682B7B4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46D4C-39AB-47F7-A8F3-0F9CD2121AF4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993ED-C303-4C05-9C16-731F50D3B736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A443F-D850-4B91-A6DF-08F2CF6E003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F0C12-3381-4807-AB75-B6836D0A4372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0F03623-436E-4C5F-9812-16729CB9400C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5595CC8-29E3-4E0E-8863-0EE293B62591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D23D5DC5-440D-423D-A632-786FEDD11DBD}" type="slidenum">
              <a:rPr lang="he-IL"/>
              <a:pPr/>
              <a:t>‹#›</a:t>
            </a:fld>
            <a:endParaRPr lang="en-US"/>
          </a:p>
        </p:txBody>
      </p:sp>
      <p:pic>
        <p:nvPicPr>
          <p:cNvPr id="1031" name="Picture 7" descr="openBook1"/>
          <p:cNvPicPr>
            <a:picLocks noGrp="1" noChangeAspect="1" noChangeArrowheads="1"/>
          </p:cNvPicPr>
          <p:nvPr userDrawn="1"/>
        </p:nvPicPr>
        <p:blipFill>
          <a:blip r:embed="rId15" cstate="print"/>
          <a:srcRect l="1874" r="1128" b="2547"/>
          <a:stretch>
            <a:fillRect/>
          </a:stretch>
        </p:blipFill>
        <p:spPr bwMode="auto">
          <a:xfrm>
            <a:off x="-180975" y="0"/>
            <a:ext cx="9540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644008" y="405110"/>
            <a:ext cx="4140200" cy="44640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he-IL" sz="1400" b="1" dirty="0"/>
              <a:t>בס"ד</a:t>
            </a:r>
          </a:p>
          <a:p>
            <a:pPr marL="0" indent="0">
              <a:buFontTx/>
              <a:buNone/>
            </a:pPr>
            <a:r>
              <a:rPr lang="he-IL" sz="2200" b="1" dirty="0"/>
              <a:t>מצגת זו מוקדשת לזכרו של</a:t>
            </a:r>
          </a:p>
          <a:p>
            <a:pPr marL="0" indent="0">
              <a:buFontTx/>
              <a:buNone/>
            </a:pPr>
            <a:r>
              <a:rPr lang="he-IL" sz="2200" b="1" dirty="0"/>
              <a:t> ישעיהו מאיר הכהן </a:t>
            </a:r>
            <a:r>
              <a:rPr lang="he-IL" sz="2200" b="1" dirty="0" err="1"/>
              <a:t>קוה</a:t>
            </a:r>
            <a:r>
              <a:rPr lang="he-IL" sz="2200" b="1" dirty="0"/>
              <a:t> </a:t>
            </a:r>
          </a:p>
          <a:p>
            <a:pPr marL="0" indent="0">
              <a:buFontTx/>
              <a:buNone/>
            </a:pPr>
            <a:r>
              <a:rPr lang="he-IL" sz="2200" b="1" dirty="0"/>
              <a:t>בן אפרים פישל הכהן </a:t>
            </a:r>
            <a:r>
              <a:rPr lang="he-IL" sz="2200" b="1" dirty="0" err="1"/>
              <a:t>וטאובה</a:t>
            </a:r>
            <a:r>
              <a:rPr lang="he-IL" sz="2200" b="1" dirty="0"/>
              <a:t> הי"ד</a:t>
            </a:r>
          </a:p>
          <a:p>
            <a:pPr marL="0" indent="0">
              <a:buFontTx/>
              <a:buNone/>
            </a:pPr>
            <a:r>
              <a:rPr lang="he-IL" sz="2200" b="1" dirty="0"/>
              <a:t> במצגת זו מובא סיפור מופלא שהתרחש בשנה האחרונה לחייו .</a:t>
            </a:r>
          </a:p>
          <a:p>
            <a:pPr marL="0" indent="0">
              <a:buFontTx/>
              <a:buNone/>
            </a:pPr>
            <a:r>
              <a:rPr lang="he-IL" sz="2200" b="1" dirty="0"/>
              <a:t>סיפור זה מהווה במידה מסוימת את השיא בחייו של אדם מיוחד.</a:t>
            </a:r>
          </a:p>
          <a:p>
            <a:pPr marL="0" indent="0">
              <a:buFontTx/>
              <a:buNone/>
            </a:pPr>
            <a:r>
              <a:rPr lang="he-IL" sz="2200" b="1" dirty="0"/>
              <a:t>אין ספק שידועים עוד סיפורים </a:t>
            </a:r>
          </a:p>
          <a:p>
            <a:pPr marL="0" indent="0">
              <a:buFontTx/>
              <a:buNone/>
            </a:pPr>
            <a:r>
              <a:rPr lang="he-IL" sz="2200" b="1" dirty="0"/>
              <a:t>מסוג זה. אך, זהו הסיפור של אבא </a:t>
            </a:r>
          </a:p>
          <a:p>
            <a:pPr marL="0" indent="0">
              <a:buFontTx/>
              <a:buNone/>
            </a:pPr>
            <a:r>
              <a:rPr lang="he-IL" sz="2200" b="1" dirty="0"/>
              <a:t>ששרד את השואה ונשאר "אוד מוצל מאש" במלוא המשמעות של המילה...</a:t>
            </a:r>
          </a:p>
          <a:p>
            <a:pPr marL="0" indent="0">
              <a:buFontTx/>
              <a:buNone/>
            </a:pPr>
            <a:endParaRPr lang="he-IL" sz="2200" b="1" dirty="0"/>
          </a:p>
          <a:p>
            <a:pPr marL="0" indent="0">
              <a:buFontTx/>
              <a:buNone/>
            </a:pPr>
            <a:r>
              <a:rPr lang="he-IL" sz="2200" b="1" dirty="0"/>
              <a:t>כ"ב </a:t>
            </a:r>
            <a:r>
              <a:rPr lang="he-IL" sz="2200" b="1" dirty="0" err="1"/>
              <a:t>סיון</a:t>
            </a:r>
            <a:r>
              <a:rPr lang="he-IL" sz="2200" b="1" dirty="0"/>
              <a:t> </a:t>
            </a:r>
            <a:r>
              <a:rPr lang="he-IL" sz="2200" b="1" dirty="0" err="1"/>
              <a:t>התשס"ו</a:t>
            </a:r>
            <a:r>
              <a:rPr lang="he-IL" sz="2200" b="1" dirty="0"/>
              <a:t> , 17.6.06</a:t>
            </a:r>
            <a:r>
              <a:rPr lang="he-IL" sz="2200" dirty="0"/>
              <a:t> </a:t>
            </a:r>
            <a:endParaRPr lang="en-US" sz="2200" dirty="0"/>
          </a:p>
        </p:txBody>
      </p:sp>
      <p:pic>
        <p:nvPicPr>
          <p:cNvPr id="2058" name="Picture 10" descr="שעיה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765175"/>
            <a:ext cx="3455987" cy="504190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5219700" y="642918"/>
            <a:ext cx="2881313" cy="1079500"/>
          </a:xfrm>
        </p:spPr>
        <p:txBody>
          <a:bodyPr/>
          <a:lstStyle/>
          <a:p>
            <a:pPr algn="ctr">
              <a:buFontTx/>
              <a:buNone/>
            </a:pPr>
            <a:r>
              <a:rPr lang="he-IL" sz="2600" b="1" dirty="0" smtClean="0">
                <a:solidFill>
                  <a:srgbClr val="0066CC"/>
                </a:solidFill>
                <a:cs typeface="Guttman Calligraphic" pitchFamily="10" charset="-79"/>
              </a:rPr>
              <a:t>סיפור חייו של אבא</a:t>
            </a:r>
            <a:r>
              <a:rPr lang="he-IL" sz="2600" b="1" dirty="0">
                <a:solidFill>
                  <a:srgbClr val="0066CC"/>
                </a:solidFill>
                <a:cs typeface="Guttman Calligraphic" pitchFamily="10" charset="-79"/>
              </a:rPr>
              <a:t>	</a:t>
            </a:r>
            <a:endParaRPr lang="en-US" sz="2600" b="1" dirty="0">
              <a:solidFill>
                <a:srgbClr val="0066CC"/>
              </a:solidFill>
              <a:cs typeface="Guttman Calligraphic" pitchFamily="10" charset="-79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0" y="1225491"/>
            <a:ext cx="407196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אבי נולד בעיר </a:t>
            </a: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קאליש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שעל גבול גרמניה,</a:t>
            </a:r>
            <a:r>
              <a:rPr kumimoji="0" lang="he-IL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בשנת 1918.</a:t>
            </a:r>
          </a:p>
          <a:p>
            <a:pPr lvl="0">
              <a:buFont typeface="Wingdings" pitchFamily="2" charset="2"/>
              <a:buChar char="§"/>
            </a:pPr>
            <a:r>
              <a:rPr lang="he-IL" sz="2000" b="1" baseline="0" dirty="0" smtClean="0">
                <a:latin typeface="Calibri" pitchFamily="34" charset="0"/>
                <a:cs typeface="Arial" pitchFamily="34" charset="0"/>
              </a:rPr>
              <a:t>בן למשפחה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חסידית בת 7 נפשות. ההורים אפרים-פישל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וטאובה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, האח הבכור צבי-יוסף בן 25, האחות אסתר-בלימה, אבא, ושתי אחיות צעירות יותר חנה-חיה בת 18 ושרה בת ה-15.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היו לו דודים ובני דודים רבים.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ב-1 בספטמבר 1939 </a:t>
            </a: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קאליש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היתה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העיר הראשונה שנכבשה על ידי הנאצים. אבא היה אז בן 21.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ר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ו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ב 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יהודי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קאליש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נשלחו למקומות אחרים כגון, קרקוב,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לודז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', חלמנו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וכו</a:t>
            </a:r>
            <a:r>
              <a:rPr lang="he-IL" sz="2000" b="1" smtClean="0">
                <a:latin typeface="Calibri" pitchFamily="34" charset="0"/>
                <a:cs typeface="Arial" pitchFamily="34" charset="0"/>
              </a:rPr>
              <a:t>'</a:t>
            </a:r>
            <a:r>
              <a:rPr lang="he-IL" sz="2000" b="1" smtClean="0">
                <a:latin typeface="Calibri" pitchFamily="34" charset="0"/>
                <a:cs typeface="Arial" pitchFamily="34" charset="0"/>
              </a:rPr>
              <a:t>.</a:t>
            </a:r>
            <a:endParaRPr lang="he-IL" sz="2000" b="1" dirty="0" smtClean="0">
              <a:latin typeface="Calibri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חלקם הקטן הצליחו לברוח לצד הרוסי דרך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וילנא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2002" y="620689"/>
            <a:ext cx="407196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עם כניסת הנאצים התחיל מסע השפלה ועינויים של יהודי קהילת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קאליש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בראותו את מעשי הנאצים דחק במשפחתו לעזוב יחד איתו לצד הרוסי.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הוריו שהיו בני 50-60 סברו כי המלחמה תסתיים בקרוב ושלא נשקפת סכנה לחיי נשים זקנים וטף. לכן ביקשו ממנו שיעזוב ויעזור מהצד הרוסי.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בוילנא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קיבל אבא ידיעות כי המשפחה שולחה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לפלאשוב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שליד קראקוב ולכן שלח לשם חבילות שיעזרו לקיימם.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בתחלה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קיבל מכתבי תשובה מאמו עד שחדלו להגיע לקראת סוף 1940.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בערך בזמן זה שמע שכנראה הגיעו </a:t>
            </a:r>
            <a:r>
              <a:rPr kumimoji="0" lang="he-IL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לורשה</a:t>
            </a:r>
            <a:r>
              <a:rPr kumimoji="0" lang="he-IL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והבין שאמו נפטרה.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4860032" y="642918"/>
            <a:ext cx="3528392" cy="1079500"/>
          </a:xfrm>
        </p:spPr>
        <p:txBody>
          <a:bodyPr/>
          <a:lstStyle/>
          <a:p>
            <a:pPr algn="ctr">
              <a:buFontTx/>
              <a:buNone/>
            </a:pPr>
            <a:r>
              <a:rPr lang="he-IL" sz="2600" b="1" dirty="0" smtClean="0">
                <a:solidFill>
                  <a:srgbClr val="0066CC"/>
                </a:solidFill>
                <a:cs typeface="Guttman Calligraphic" pitchFamily="10" charset="-79"/>
              </a:rPr>
              <a:t>המשך סיפור חייו של אבא</a:t>
            </a:r>
            <a:r>
              <a:rPr lang="he-IL" sz="2600" b="1" dirty="0">
                <a:solidFill>
                  <a:srgbClr val="0066CC"/>
                </a:solidFill>
                <a:cs typeface="Guttman Calligraphic" pitchFamily="10" charset="-79"/>
              </a:rPr>
              <a:t>	</a:t>
            </a:r>
            <a:endParaRPr lang="en-US" sz="2600" b="1" dirty="0">
              <a:solidFill>
                <a:srgbClr val="0066CC"/>
              </a:solidFill>
              <a:cs typeface="Guttman Calligraphic" pitchFamily="10" charset="-79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427984" y="1188035"/>
            <a:ext cx="407196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הקשר עם המשפחה ניתק כאשר גרמניה פלשה לברה"מ.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עם פלישת הגרמנים לברה"מ ברח אבא לעומק רוסיה, שם נתפס על ידי השלטונות ונשלח למחנה עבודה.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ב-1946 חזר אבא </a:t>
            </a: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לקאליש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שם התברר</a:t>
            </a:r>
            <a:r>
              <a:rPr kumimoji="0" lang="he-IL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לו שנותר יחיד מכל משפחתו.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שכנה גויה מסרה לו תמונה של אחיו הבכור צבי-יוסף וזאת </a:t>
            </a:r>
            <a:r>
              <a:rPr lang="he-IL" sz="2000" b="1" dirty="0" err="1" smtClean="0">
                <a:latin typeface="Calibri" pitchFamily="34" charset="0"/>
                <a:cs typeface="Arial" pitchFamily="34" charset="0"/>
              </a:rPr>
              <a:t>היתה</a:t>
            </a: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 המזכרת היחידה מכל המשפחה הגדולה שנספתה.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he-IL" sz="2000" b="1" dirty="0" smtClean="0">
                <a:latin typeface="Calibri" pitchFamily="34" charset="0"/>
                <a:cs typeface="Arial" pitchFamily="34" charset="0"/>
              </a:rPr>
              <a:t>תמונה זו תלתה באופן קבע מול מיטתו.</a:t>
            </a:r>
          </a:p>
        </p:txBody>
      </p:sp>
      <p:pic>
        <p:nvPicPr>
          <p:cNvPr id="1026" name="Picture 2" descr="F:\USERS\yona\פולין_תמונות(2)\JOSEF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0698" y="620688"/>
            <a:ext cx="2078871" cy="5182741"/>
          </a:xfrm>
          <a:prstGeom prst="rect">
            <a:avLst/>
          </a:prstGeom>
          <a:noFill/>
          <a:ln w="44450" cmpd="tri">
            <a:gradFill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5400000" scaled="0"/>
            </a:gra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05400" y="908050"/>
            <a:ext cx="4038600" cy="4525963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r>
              <a:rPr lang="he-IL" sz="3100" b="1">
                <a:solidFill>
                  <a:srgbClr val="0066CC"/>
                </a:solidFill>
                <a:cs typeface="Guttman Calligraphic" pitchFamily="10" charset="-79"/>
              </a:rPr>
              <a:t>המסע לפולין של יואב, קיבל</a:t>
            </a:r>
          </a:p>
          <a:p>
            <a:pPr algn="ctr">
              <a:buFontTx/>
              <a:buNone/>
            </a:pPr>
            <a:r>
              <a:rPr lang="he-IL" sz="3100" b="1">
                <a:solidFill>
                  <a:srgbClr val="0066CC"/>
                </a:solidFill>
                <a:cs typeface="Guttman Calligraphic" pitchFamily="10" charset="-79"/>
              </a:rPr>
              <a:t>משמעות גדולה במשפחתנו,</a:t>
            </a:r>
          </a:p>
          <a:p>
            <a:pPr algn="ctr">
              <a:buFontTx/>
              <a:buNone/>
            </a:pPr>
            <a:r>
              <a:rPr lang="he-IL" sz="3100" b="1">
                <a:solidFill>
                  <a:srgbClr val="0066CC"/>
                </a:solidFill>
                <a:cs typeface="Guttman Calligraphic" pitchFamily="10" charset="-79"/>
              </a:rPr>
              <a:t>שכן</a:t>
            </a:r>
          </a:p>
          <a:p>
            <a:pPr algn="ctr">
              <a:buFontTx/>
              <a:buNone/>
            </a:pPr>
            <a:r>
              <a:rPr lang="he-IL" sz="3100" b="1">
                <a:solidFill>
                  <a:srgbClr val="0066CC"/>
                </a:solidFill>
                <a:cs typeface="Guttman Calligraphic" pitchFamily="10" charset="-79"/>
              </a:rPr>
              <a:t>הנסיעה התרחשה, לאחר קיץ מלא התרגשות....</a:t>
            </a:r>
            <a:endParaRPr lang="en-US" sz="3100" b="1">
              <a:solidFill>
                <a:srgbClr val="0066CC"/>
              </a:solidFill>
              <a:cs typeface="Guttman Calligraphic" pitchFamily="10" charset="-79"/>
            </a:endParaRPr>
          </a:p>
          <a:p>
            <a:pPr algn="ctr">
              <a:buFontTx/>
              <a:buNone/>
            </a:pPr>
            <a:endParaRPr lang="en-US" sz="3100" b="1">
              <a:solidFill>
                <a:srgbClr val="0066CC"/>
              </a:solidFill>
              <a:cs typeface="Guttman Calligraphic" pitchFamily="10" charset="-79"/>
            </a:endParaRPr>
          </a:p>
        </p:txBody>
      </p:sp>
      <p:pic>
        <p:nvPicPr>
          <p:cNvPr id="92166" name="Picture 6" descr="את_אחי_אנוכי_מבקש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125538"/>
            <a:ext cx="3852863" cy="3919537"/>
          </a:xfrm>
          <a:noFill/>
          <a:ln w="76200" cmpd="tri">
            <a:solidFill>
              <a:srgbClr val="0066CC"/>
            </a:solidFill>
          </a:ln>
        </p:spPr>
      </p:pic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5724525" y="5084763"/>
            <a:ext cx="20002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he-IL" b="1">
                <a:solidFill>
                  <a:srgbClr val="0066CC"/>
                </a:solidFill>
              </a:rPr>
              <a:t>י"ג בשבט התשס"ה</a:t>
            </a:r>
          </a:p>
          <a:p>
            <a:pPr>
              <a:spcBef>
                <a:spcPct val="50000"/>
              </a:spcBef>
            </a:pPr>
            <a:r>
              <a:rPr lang="he-IL" b="1">
                <a:solidFill>
                  <a:srgbClr val="0066CC"/>
                </a:solidFill>
              </a:rPr>
              <a:t>28.2.05</a:t>
            </a:r>
            <a:endParaRPr lang="en-US" b="1">
              <a:solidFill>
                <a:srgbClr val="00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87900" y="620713"/>
            <a:ext cx="3529013" cy="4103687"/>
          </a:xfrm>
        </p:spPr>
        <p:txBody>
          <a:bodyPr/>
          <a:lstStyle/>
          <a:p>
            <a:pPr marL="357188" indent="-357188">
              <a:lnSpc>
                <a:spcPct val="90000"/>
              </a:lnSpc>
              <a:buFontTx/>
              <a:buNone/>
            </a:pPr>
            <a:r>
              <a:rPr lang="he-IL" sz="3600" b="1">
                <a:latin typeface="Comic Sans MS" pitchFamily="74" charset="0"/>
                <a:cs typeface="Guttman Calligraphic" pitchFamily="10" charset="-79"/>
              </a:rPr>
              <a:t>הסיפור מתחיל בנסיעתה של בתנו הבכורה, אפרת, לוושינגטון</a:t>
            </a:r>
          </a:p>
          <a:p>
            <a:pPr marL="357188" indent="-357188">
              <a:lnSpc>
                <a:spcPct val="90000"/>
              </a:lnSpc>
              <a:buFontTx/>
              <a:buNone/>
            </a:pPr>
            <a:r>
              <a:rPr lang="he-IL" sz="3600" b="1">
                <a:latin typeface="Comic Sans MS" pitchFamily="74" charset="0"/>
                <a:cs typeface="Guttman Calligraphic" pitchFamily="10" charset="-79"/>
              </a:rPr>
              <a:t>בסוף יוני 2004 (תחילת תמוז, תשס"ד).</a:t>
            </a:r>
            <a:endParaRPr lang="he-IL" sz="3600" b="1"/>
          </a:p>
        </p:txBody>
      </p:sp>
      <p:pic>
        <p:nvPicPr>
          <p:cNvPr id="4105" name="Picture 9" descr="washingt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6013" y="1125538"/>
            <a:ext cx="2590800" cy="3887787"/>
          </a:xfrm>
          <a:noFill/>
          <a:ln w="76200" cmpd="tri"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30775" y="476250"/>
            <a:ext cx="3313113" cy="6624638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800" b="1"/>
              <a:t>אפרת הגיעה אל בחור בשם ביל קונלי, וסיפרה לו כי המשפחה של אבא- כולה נספתה בשואה – כולל: אחים ואחיות, הורים ודודים ובני דודים מכל קרבה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800" b="1"/>
              <a:t>שערו בנפשכם שלאבי היו/יש רק זיכרונות..</a:t>
            </a:r>
            <a:endParaRPr lang="en-US" sz="2800" b="1"/>
          </a:p>
        </p:txBody>
      </p:sp>
      <p:pic>
        <p:nvPicPr>
          <p:cNvPr id="31753" name="Picture 9" descr="יד ושם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1916113"/>
            <a:ext cx="3455987" cy="2452687"/>
          </a:xfrm>
          <a:noFill/>
          <a:ln w="76200" cmpd="tri">
            <a:solidFill>
              <a:srgbClr val="000000"/>
            </a:solidFill>
          </a:ln>
        </p:spPr>
      </p:pic>
      <p:pic>
        <p:nvPicPr>
          <p:cNvPr id="31755" name="Picture 11" descr="P1010042"/>
          <p:cNvPicPr>
            <a:picLocks noChangeAspect="1" noChangeArrowheads="1"/>
          </p:cNvPicPr>
          <p:nvPr/>
        </p:nvPicPr>
        <p:blipFill>
          <a:blip r:embed="rId4" cstate="print"/>
          <a:srcRect l="1945" t="14941" b="10043"/>
          <a:stretch>
            <a:fillRect/>
          </a:stretch>
        </p:blipFill>
        <p:spPr bwMode="auto">
          <a:xfrm>
            <a:off x="611188" y="4221163"/>
            <a:ext cx="3600450" cy="1944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3438" y="620713"/>
            <a:ext cx="3606800" cy="2160587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400" b="1"/>
              <a:t>ביל שלף תיקיית מסמכים מגטו קרקוב משנת 1940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400" b="1"/>
              <a:t>באינדקס השמות מצאה אפרת שמות של 3 בני משפחה:</a:t>
            </a:r>
          </a:p>
        </p:txBody>
      </p:sp>
      <p:pic>
        <p:nvPicPr>
          <p:cNvPr id="59420" name="Picture 28" descr="MCj0229913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6988" y="4076700"/>
            <a:ext cx="1336675" cy="1779588"/>
          </a:xfrm>
          <a:noFill/>
          <a:ln/>
        </p:spPr>
      </p:pic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755650" y="549275"/>
            <a:ext cx="3606800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endParaRPr lang="en-US" sz="2400"/>
          </a:p>
        </p:txBody>
      </p:sp>
      <p:sp>
        <p:nvSpPr>
          <p:cNvPr id="59419" name="Text Box 27"/>
          <p:cNvSpPr txBox="1">
            <a:spLocks noChangeArrowheads="1"/>
          </p:cNvSpPr>
          <p:nvPr/>
        </p:nvSpPr>
        <p:spPr bwMode="auto">
          <a:xfrm>
            <a:off x="611188" y="765175"/>
            <a:ext cx="3816350" cy="1295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en-US" sz="2400" b="1"/>
              <a:t>Kawe Hana-Haya</a:t>
            </a:r>
            <a:r>
              <a:rPr lang="he-IL" sz="2400" b="1"/>
              <a:t> אחריה קרואה אורה-חן בתנו השנייה</a:t>
            </a:r>
            <a:endParaRPr lang="en-US" sz="2400" b="1"/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4641850" y="2719388"/>
            <a:ext cx="360680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en-US" sz="2400" b="1"/>
              <a:t>Kawe Fischel</a:t>
            </a:r>
            <a:r>
              <a:rPr lang="he-IL" sz="2400" b="1"/>
              <a:t> (אפרים) אחריו קרואים אפרת ואהוד אפרים בנו בכורו של אחי</a:t>
            </a:r>
          </a:p>
        </p:txBody>
      </p: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611188" y="3213100"/>
            <a:ext cx="3816350" cy="2520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None/>
            </a:pPr>
            <a:endParaRPr lang="he-IL" sz="2400" b="1"/>
          </a:p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400" b="1"/>
              <a:t>עבור כל אחד הציג ביל תעודת מעבר ל"יישוב מחדש" בוורשה שהונפקה ב- 18.8.1940 הוא ט"ו מנחם אב בשנת ת"ש</a:t>
            </a:r>
            <a:endParaRPr lang="en-US" sz="2400" b="1"/>
          </a:p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endParaRPr lang="en-US" sz="2400" b="1"/>
          </a:p>
        </p:txBody>
      </p:sp>
      <p:sp>
        <p:nvSpPr>
          <p:cNvPr id="59424" name="Text Box 32"/>
          <p:cNvSpPr txBox="1">
            <a:spLocks noChangeArrowheads="1"/>
          </p:cNvSpPr>
          <p:nvPr/>
        </p:nvSpPr>
        <p:spPr bwMode="auto">
          <a:xfrm>
            <a:off x="611188" y="2060575"/>
            <a:ext cx="3816350" cy="151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en-US" sz="2400" b="1"/>
              <a:t>Kawe Sura</a:t>
            </a:r>
            <a:r>
              <a:rPr lang="he-IL" sz="2400" b="1"/>
              <a:t> אחותו הקטנה של אבי שאחריה לא נקרא אף אחד עד עצם היום הזה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7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9" grpId="0"/>
      <p:bldP spid="59422" grpId="0"/>
      <p:bldP spid="59423" grpId="0"/>
      <p:bldP spid="594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99FF">
                <a:gamma/>
                <a:shade val="46275"/>
                <a:invGamma/>
              </a:srgbClr>
            </a:gs>
            <a:gs pos="50000">
              <a:srgbClr val="0099FF"/>
            </a:gs>
            <a:gs pos="100000">
              <a:srgbClr val="0099FF">
                <a:gamma/>
                <a:shade val="46275"/>
                <a:invGamma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9338" y="692150"/>
            <a:ext cx="3529012" cy="5184775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600" b="1"/>
              <a:t>בתחתית כל מסמך (פרוטוקול) הייתה תמונה! אבל גרועה.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600" b="1"/>
              <a:t>התברר כי המקור נמצא במוזיאון היהודי בוורשה!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endParaRPr lang="he-IL" sz="3600" b="1"/>
          </a:p>
        </p:txBody>
      </p:sp>
      <p:pic>
        <p:nvPicPr>
          <p:cNvPr id="7172" name="Picture 4" descr="sura"/>
          <p:cNvPicPr>
            <a:picLocks noChangeAspect="1" noChangeArrowheads="1"/>
          </p:cNvPicPr>
          <p:nvPr/>
        </p:nvPicPr>
        <p:blipFill>
          <a:blip r:embed="rId2" cstate="print"/>
          <a:srcRect l="17889" t="9831" r="5595" b="7866"/>
          <a:stretch>
            <a:fillRect/>
          </a:stretch>
        </p:blipFill>
        <p:spPr bwMode="auto">
          <a:xfrm>
            <a:off x="1979613" y="2625725"/>
            <a:ext cx="2386012" cy="33035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3" name="Picture 5" descr="kawe hana chaya"/>
          <p:cNvPicPr>
            <a:picLocks noChangeAspect="1" noChangeArrowheads="1"/>
          </p:cNvPicPr>
          <p:nvPr/>
        </p:nvPicPr>
        <p:blipFill>
          <a:blip r:embed="rId3" cstate="print"/>
          <a:srcRect l="3833" t="2205" r="3703" b="1390"/>
          <a:stretch>
            <a:fillRect/>
          </a:stretch>
        </p:blipFill>
        <p:spPr bwMode="auto">
          <a:xfrm>
            <a:off x="777875" y="549275"/>
            <a:ext cx="2259013" cy="31924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827088" y="2779713"/>
            <a:ext cx="792162" cy="9366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2051050" y="4868863"/>
            <a:ext cx="792163" cy="9366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/>
      <p:bldP spid="71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331788"/>
            <a:ext cx="3889375" cy="4897437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000" b="1" u="sng"/>
              <a:t>ההחלטה התקבלה מייד!</a:t>
            </a:r>
            <a:r>
              <a:rPr lang="he-IL" sz="3000" b="1"/>
              <a:t>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000" b="1"/>
              <a:t>צריך ליצור קשר עם המוזיאון להיסטוריה יהודית בוורשה (</a:t>
            </a:r>
            <a:r>
              <a:rPr lang="en-US" sz="3000" b="1"/>
              <a:t>JIH</a:t>
            </a:r>
            <a:r>
              <a:rPr lang="he-IL" sz="3000" b="1"/>
              <a:t>) ולבקש מהם לסרוק את הפרוטוקולים ולשלוח לנו את הסריקות באימייל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000" b="1"/>
              <a:t>וכל זה בלי לספר מילה להורים. </a:t>
            </a:r>
          </a:p>
        </p:txBody>
      </p:sp>
      <p:pic>
        <p:nvPicPr>
          <p:cNvPr id="33798" name="Picture 6" descr="MCj0185752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17925" y="2852738"/>
            <a:ext cx="1141413" cy="1138237"/>
          </a:xfrm>
          <a:noFill/>
          <a:ln/>
        </p:spPr>
      </p:pic>
      <p:pic>
        <p:nvPicPr>
          <p:cNvPr id="33797" name="Picture 5" descr="kawe fischel"/>
          <p:cNvPicPr>
            <a:picLocks noChangeAspect="1" noChangeArrowheads="1"/>
          </p:cNvPicPr>
          <p:nvPr/>
        </p:nvPicPr>
        <p:blipFill>
          <a:blip r:embed="rId4" cstate="print"/>
          <a:srcRect t="1804" b="3609"/>
          <a:stretch>
            <a:fillRect/>
          </a:stretch>
        </p:blipFill>
        <p:spPr bwMode="auto">
          <a:xfrm>
            <a:off x="827088" y="1412875"/>
            <a:ext cx="2779712" cy="37449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2138363" y="3440113"/>
            <a:ext cx="792162" cy="3587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787900" y="549275"/>
            <a:ext cx="3683000" cy="5472113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 dirty="0"/>
              <a:t>מאחר וביל </a:t>
            </a:r>
            <a:r>
              <a:rPr lang="he-IL" b="1" dirty="0" err="1"/>
              <a:t>קונלי</a:t>
            </a:r>
            <a:r>
              <a:rPr lang="he-IL" b="1" dirty="0"/>
              <a:t> ציין שגם ל"יד ושם" יש את אותם צילומי פרוטוקולים כמו שיש לו ,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 dirty="0"/>
              <a:t>ביום י"ז בתמוז עלינו לירושלים ל"יד ושם", </a:t>
            </a:r>
            <a:r>
              <a:rPr lang="he-IL" b="1" dirty="0" smtClean="0"/>
              <a:t>אך לאכזבתנו</a:t>
            </a:r>
            <a:r>
              <a:rPr lang="he-IL" b="1" dirty="0"/>
              <a:t>, הבלגן היה גדול.</a:t>
            </a:r>
          </a:p>
        </p:txBody>
      </p:sp>
      <p:pic>
        <p:nvPicPr>
          <p:cNvPr id="37901" name="Picture 13" descr="יד ושם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412875"/>
            <a:ext cx="1912938" cy="3313113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3800" y="908050"/>
            <a:ext cx="3240088" cy="4176713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4400" b="1"/>
              <a:t>אבל העזרה הגיעה ממקום אחר...</a:t>
            </a:r>
          </a:p>
        </p:txBody>
      </p:sp>
      <p:pic>
        <p:nvPicPr>
          <p:cNvPr id="38916" name="Picture 4" descr="יד ושם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11313" y="3068638"/>
            <a:ext cx="1438275" cy="2492375"/>
          </a:xfrm>
          <a:noFill/>
          <a:ln w="76200" cmpd="tri">
            <a:solidFill>
              <a:srgbClr val="000000"/>
            </a:solidFill>
          </a:ln>
        </p:spPr>
      </p:pic>
      <p:pic>
        <p:nvPicPr>
          <p:cNvPr id="38919" name="Picture 7" descr="jgbann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052513"/>
            <a:ext cx="3629025" cy="1655762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9338" y="692150"/>
            <a:ext cx="3168650" cy="4897438"/>
          </a:xfrm>
        </p:spPr>
        <p:txBody>
          <a:bodyPr/>
          <a:lstStyle/>
          <a:p>
            <a:pPr>
              <a:buSzPct val="90000"/>
              <a:buFont typeface="Wingdings" pitchFamily="10" charset="2"/>
              <a:buChar char="§"/>
            </a:pPr>
            <a:r>
              <a:rPr lang="he-IL" sz="3400" b="1"/>
              <a:t>אישה אליה פניתי באולם הקריאה,</a:t>
            </a:r>
          </a:p>
          <a:p>
            <a:pPr>
              <a:buSzPct val="90000"/>
              <a:buFont typeface="Wingdings" pitchFamily="10" charset="2"/>
              <a:buChar char="§"/>
            </a:pPr>
            <a:r>
              <a:rPr lang="he-IL" sz="3400" b="1"/>
              <a:t>הפנתה אותנו ליחיאל רייסנר מרצה בכנס ועובד במוזיאון להסטוריה יהודית בוורשה (</a:t>
            </a:r>
            <a:r>
              <a:rPr lang="en-US" sz="3400" b="1"/>
              <a:t>JIH</a:t>
            </a:r>
            <a:r>
              <a:rPr lang="he-IL" sz="3400" b="1"/>
              <a:t>).</a:t>
            </a:r>
            <a:r>
              <a:rPr lang="he-IL" b="1"/>
              <a:t> </a:t>
            </a:r>
          </a:p>
        </p:txBody>
      </p:sp>
      <p:pic>
        <p:nvPicPr>
          <p:cNvPr id="9220" name="Picture 4" descr="jgbann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549275"/>
            <a:ext cx="3629025" cy="1439863"/>
          </a:xfrm>
          <a:noFill/>
          <a:ln w="38100">
            <a:solidFill>
              <a:srgbClr val="000000"/>
            </a:solidFill>
          </a:ln>
        </p:spPr>
      </p:pic>
      <p:pic>
        <p:nvPicPr>
          <p:cNvPr id="9223" name="Picture 7" descr="רנסנס_מלון"/>
          <p:cNvPicPr>
            <a:picLocks noChangeAspect="1" noChangeArrowheads="1"/>
          </p:cNvPicPr>
          <p:nvPr/>
        </p:nvPicPr>
        <p:blipFill>
          <a:blip r:embed="rId4" cstate="print"/>
          <a:srcRect t="7864" b="21608"/>
          <a:stretch>
            <a:fillRect/>
          </a:stretch>
        </p:blipFill>
        <p:spPr bwMode="auto">
          <a:xfrm>
            <a:off x="827088" y="4095750"/>
            <a:ext cx="3097212" cy="163830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229" name="Picture 13" descr="אנה וייל - וורשה"/>
          <p:cNvPicPr>
            <a:picLocks noChangeAspect="1" noChangeArrowheads="1"/>
          </p:cNvPicPr>
          <p:nvPr/>
        </p:nvPicPr>
        <p:blipFill>
          <a:blip r:embed="rId5" cstate="print"/>
          <a:srcRect r="67661" b="47456"/>
          <a:stretch>
            <a:fillRect/>
          </a:stretch>
        </p:blipFill>
        <p:spPr bwMode="auto">
          <a:xfrm>
            <a:off x="2124075" y="1773238"/>
            <a:ext cx="2089150" cy="185896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>
                <a:gamma/>
                <a:shade val="46275"/>
                <a:invGamma/>
              </a:srgbClr>
            </a:gs>
            <a:gs pos="50000">
              <a:srgbClr val="00FFFF"/>
            </a:gs>
            <a:gs pos="100000">
              <a:srgbClr val="00FFFF">
                <a:gamma/>
                <a:shade val="46275"/>
                <a:invGamma/>
              </a:srgb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3438" y="908050"/>
            <a:ext cx="3756025" cy="4525963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400" b="1"/>
              <a:t>בסוף ההרצאה של יחיאל פנינו אליו ואל חברתו לעבודה – אנה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3400" b="1"/>
              <a:t>אנה הבינה מיד מה בקשתי והבטיחה לחפש ולסרוק עבורנו את הפרוטוקולים.</a:t>
            </a:r>
          </a:p>
        </p:txBody>
      </p:sp>
      <p:pic>
        <p:nvPicPr>
          <p:cNvPr id="10248" name="Picture 8" descr="MCED00301_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27088" y="3429000"/>
            <a:ext cx="1368425" cy="22272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>
                <a:gamma/>
                <a:shade val="46275"/>
                <a:invGamma/>
              </a:srgbClr>
            </a:gs>
            <a:gs pos="50000">
              <a:srgbClr val="FFFF00"/>
            </a:gs>
            <a:gs pos="100000">
              <a:srgbClr val="FFFF00">
                <a:gamma/>
                <a:shade val="46275"/>
                <a:invGamma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693738"/>
            <a:ext cx="3887788" cy="5040312"/>
          </a:xfrm>
        </p:spPr>
        <p:txBody>
          <a:bodyPr/>
          <a:lstStyle/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/>
              <a:t>וכך עבר חודש תמוז והגיע חודש אב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/>
              <a:t>חגגנו את יום הולדתה של אמי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/>
              <a:t>וגם תשעה באב עבר,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b="1"/>
              <a:t>כבר עברו 4 שבועות...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endParaRPr lang="he-IL" b="1"/>
          </a:p>
        </p:txBody>
      </p:sp>
      <p:pic>
        <p:nvPicPr>
          <p:cNvPr id="15364" name="Picture 4" descr="y10100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17676" r="13187"/>
          <a:stretch>
            <a:fillRect/>
          </a:stretch>
        </p:blipFill>
        <p:spPr>
          <a:xfrm>
            <a:off x="539750" y="1916113"/>
            <a:ext cx="3744913" cy="2657475"/>
          </a:xfrm>
          <a:noFill/>
          <a:ln w="76200" cmpd="tri"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Su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2924175"/>
            <a:ext cx="1873250" cy="28717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003800" y="588963"/>
            <a:ext cx="3251200" cy="2768600"/>
          </a:xfrm>
        </p:spPr>
        <p:txBody>
          <a:bodyPr/>
          <a:lstStyle/>
          <a:p>
            <a:pPr>
              <a:buSzPct val="90000"/>
              <a:buFont typeface="Wingdings" pitchFamily="10" charset="2"/>
              <a:buNone/>
            </a:pPr>
            <a:r>
              <a:rPr lang="he-IL" sz="2400" b="1"/>
              <a:t>באמצע חודש אב הגיעה</a:t>
            </a:r>
          </a:p>
          <a:p>
            <a:pPr>
              <a:buSzPct val="90000"/>
              <a:buFont typeface="Wingdings" pitchFamily="10" charset="2"/>
              <a:buNone/>
            </a:pPr>
            <a:r>
              <a:rPr lang="he-IL" sz="2400" b="1"/>
              <a:t>החבילה שכללה לא רק</a:t>
            </a:r>
          </a:p>
          <a:p>
            <a:pPr>
              <a:buSzPct val="90000"/>
              <a:buFont typeface="Wingdings" pitchFamily="10" charset="2"/>
              <a:buNone/>
            </a:pPr>
            <a:r>
              <a:rPr lang="en-US" sz="2400" b="1"/>
              <a:t>CD</a:t>
            </a:r>
            <a:r>
              <a:rPr lang="he-IL" sz="2400" b="1"/>
              <a:t>, אלא גם תדפיסים</a:t>
            </a:r>
          </a:p>
          <a:p>
            <a:pPr>
              <a:buSzPct val="90000"/>
              <a:buFont typeface="Wingdings" pitchFamily="10" charset="2"/>
              <a:buNone/>
            </a:pPr>
            <a:r>
              <a:rPr lang="he-IL" sz="2400" b="1"/>
              <a:t>של </a:t>
            </a:r>
            <a:r>
              <a:rPr lang="he-IL" sz="2800" b="1"/>
              <a:t>הפרוטוקולים</a:t>
            </a:r>
            <a:r>
              <a:rPr lang="he-IL" sz="2400" b="1"/>
              <a:t>, באיכות מקור.</a:t>
            </a:r>
          </a:p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he-IL" sz="2400" b="1"/>
          </a:p>
          <a:p>
            <a:pPr>
              <a:buFontTx/>
              <a:buNone/>
            </a:pPr>
            <a:endParaRPr lang="en-US" sz="2400"/>
          </a:p>
        </p:txBody>
      </p:sp>
      <p:pic>
        <p:nvPicPr>
          <p:cNvPr id="44035" name="Picture 3" descr="Chana Chaj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60500" y="1700213"/>
            <a:ext cx="1958975" cy="2881312"/>
          </a:xfrm>
          <a:noFill/>
          <a:ln w="38100">
            <a:solidFill>
              <a:srgbClr val="000000"/>
            </a:solidFill>
          </a:ln>
        </p:spPr>
      </p:pic>
      <p:pic>
        <p:nvPicPr>
          <p:cNvPr id="44036" name="Picture 4" descr="Fische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52463" y="620713"/>
            <a:ext cx="1974850" cy="2835275"/>
          </a:xfrm>
          <a:noFill/>
          <a:ln w="38100">
            <a:solidFill>
              <a:srgbClr val="000000"/>
            </a:solidFill>
          </a:ln>
        </p:spPr>
      </p:pic>
      <p:pic>
        <p:nvPicPr>
          <p:cNvPr id="44038" name="Picture 6" descr="c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204349">
            <a:off x="6372225" y="3716338"/>
            <a:ext cx="1512888" cy="1512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787900" y="1052513"/>
            <a:ext cx="3671888" cy="2808287"/>
          </a:xfrm>
        </p:spPr>
        <p:txBody>
          <a:bodyPr/>
          <a:lstStyle/>
          <a:p>
            <a:pPr>
              <a:buClr>
                <a:schemeClr val="bg1"/>
              </a:buClr>
              <a:buFont typeface="Wingdings" pitchFamily="10" charset="2"/>
              <a:buNone/>
            </a:pPr>
            <a:endParaRPr lang="he-IL" sz="2400" b="1"/>
          </a:p>
          <a:p>
            <a:pPr>
              <a:buClr>
                <a:schemeClr val="bg1"/>
              </a:buClr>
              <a:buFont typeface="Wingdings" pitchFamily="10" charset="2"/>
              <a:buNone/>
            </a:pPr>
            <a:r>
              <a:rPr lang="he-IL" sz="2400" b="1"/>
              <a:t>	</a:t>
            </a:r>
            <a:r>
              <a:rPr lang="he-IL" sz="3600" b="1"/>
              <a:t>לראשונה בחיי ראיתי את התמונות של סבי</a:t>
            </a:r>
          </a:p>
          <a:p>
            <a:pPr>
              <a:buClr>
                <a:schemeClr val="bg1"/>
              </a:buClr>
              <a:buFont typeface="Wingdings" pitchFamily="10" charset="2"/>
              <a:buNone/>
            </a:pPr>
            <a:r>
              <a:rPr lang="he-IL" sz="3600" b="1"/>
              <a:t> 	ושל שתיים מדודותיי...</a:t>
            </a:r>
          </a:p>
        </p:txBody>
      </p:sp>
      <p:pic>
        <p:nvPicPr>
          <p:cNvPr id="46083" name="Picture 3" descr="Chana Chaj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39975" y="3500438"/>
            <a:ext cx="1958975" cy="2881312"/>
          </a:xfrm>
          <a:noFill/>
          <a:ln w="38100">
            <a:solidFill>
              <a:srgbClr val="000000"/>
            </a:solidFill>
          </a:ln>
        </p:spPr>
      </p:pic>
      <p:pic>
        <p:nvPicPr>
          <p:cNvPr id="46084" name="Picture 4" descr="Fische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31913" y="404813"/>
            <a:ext cx="1974850" cy="2835275"/>
          </a:xfrm>
          <a:noFill/>
          <a:ln w="38100">
            <a:solidFill>
              <a:srgbClr val="000000"/>
            </a:solidFill>
          </a:ln>
        </p:spPr>
      </p:pic>
      <p:pic>
        <p:nvPicPr>
          <p:cNvPr id="46085" name="Picture 5" descr="Su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3500438"/>
            <a:ext cx="1873250" cy="28717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6087" name="Picture 7" descr="KAWESUR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3860800"/>
            <a:ext cx="1587500" cy="2447925"/>
          </a:xfrm>
          <a:prstGeom prst="rect">
            <a:avLst/>
          </a:prstGeom>
          <a:noFill/>
        </p:spPr>
      </p:pic>
      <p:pic>
        <p:nvPicPr>
          <p:cNvPr id="46088" name="Picture 8" descr="KAWEHAN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4438" y="3860800"/>
            <a:ext cx="1624012" cy="2447925"/>
          </a:xfrm>
          <a:prstGeom prst="rect">
            <a:avLst/>
          </a:prstGeom>
          <a:noFill/>
        </p:spPr>
      </p:pic>
      <p:pic>
        <p:nvPicPr>
          <p:cNvPr id="46089" name="Picture 9" descr="KAWEFIS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813" y="763588"/>
            <a:ext cx="1555750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549275"/>
            <a:ext cx="8004175" cy="1223963"/>
          </a:xfrm>
        </p:spPr>
        <p:txBody>
          <a:bodyPr/>
          <a:lstStyle/>
          <a:p>
            <a:pPr marL="441325" indent="-166688">
              <a:spcBef>
                <a:spcPct val="40000"/>
              </a:spcBef>
              <a:buSzPct val="90000"/>
              <a:buFont typeface="Wingdings" pitchFamily="10" charset="2"/>
              <a:buNone/>
              <a:tabLst>
                <a:tab pos="265113" algn="l"/>
              </a:tabLst>
            </a:pPr>
            <a:r>
              <a:rPr lang="he-IL" sz="2400" b="1"/>
              <a:t>התמונות הנפלאות הראו דמיון לדור החדש שלנו ובכך נסגר</a:t>
            </a:r>
          </a:p>
          <a:p>
            <a:pPr marL="441325" indent="-166688">
              <a:spcBef>
                <a:spcPct val="40000"/>
              </a:spcBef>
              <a:buSzPct val="90000"/>
              <a:buFont typeface="Wingdings" pitchFamily="10" charset="2"/>
              <a:buNone/>
              <a:tabLst>
                <a:tab pos="265113" algn="l"/>
              </a:tabLst>
            </a:pPr>
            <a:r>
              <a:rPr lang="he-IL" sz="2400" b="1"/>
              <a:t>מעגל מסוים. </a:t>
            </a:r>
          </a:p>
          <a:p>
            <a:pPr marL="441325" indent="-166688">
              <a:spcBef>
                <a:spcPct val="40000"/>
              </a:spcBef>
              <a:buSzPct val="90000"/>
              <a:buFont typeface="Wingdings" pitchFamily="10" charset="2"/>
              <a:buNone/>
              <a:tabLst>
                <a:tab pos="265113" algn="l"/>
              </a:tabLst>
            </a:pPr>
            <a:r>
              <a:rPr lang="he-IL" sz="2400" b="1"/>
              <a:t>סוף סוף הסיפורים על המשפחה קבלו פנים. </a:t>
            </a:r>
            <a:endParaRPr lang="en-US" sz="2400"/>
          </a:p>
        </p:txBody>
      </p:sp>
      <p:pic>
        <p:nvPicPr>
          <p:cNvPr id="47116" name="Picture 12" descr="y101000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 t="25247" r="11246" b="1100"/>
          <a:stretch>
            <a:fillRect/>
          </a:stretch>
        </p:blipFill>
        <p:spPr>
          <a:xfrm>
            <a:off x="1403350" y="2060575"/>
            <a:ext cx="6192838" cy="3844925"/>
          </a:xfrm>
          <a:noFill/>
          <a:ln w="76200" cmpd="tri">
            <a:solidFill>
              <a:srgbClr val="000000"/>
            </a:solidFill>
          </a:ln>
        </p:spPr>
      </p:pic>
      <p:pic>
        <p:nvPicPr>
          <p:cNvPr id="47117" name="Picture 13" descr="JOSEF(1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t="9651" b="3899"/>
          <a:stretch>
            <a:fillRect/>
          </a:stretch>
        </p:blipFill>
        <p:spPr>
          <a:xfrm>
            <a:off x="1547813" y="4365625"/>
            <a:ext cx="1708150" cy="1654175"/>
          </a:xfrm>
          <a:noFill/>
          <a:ln/>
        </p:spPr>
      </p:pic>
      <p:pic>
        <p:nvPicPr>
          <p:cNvPr id="47112" name="Picture 8" descr="KAWEHAN2"/>
          <p:cNvPicPr>
            <a:picLocks noChangeAspect="1" noChangeArrowheads="1"/>
          </p:cNvPicPr>
          <p:nvPr/>
        </p:nvPicPr>
        <p:blipFill>
          <a:blip r:embed="rId5" cstate="print"/>
          <a:srcRect b="20685"/>
          <a:stretch>
            <a:fillRect/>
          </a:stretch>
        </p:blipFill>
        <p:spPr bwMode="auto">
          <a:xfrm>
            <a:off x="6065838" y="4365625"/>
            <a:ext cx="1385887" cy="1655763"/>
          </a:xfrm>
          <a:prstGeom prst="rect">
            <a:avLst/>
          </a:prstGeom>
          <a:noFill/>
        </p:spPr>
      </p:pic>
      <p:pic>
        <p:nvPicPr>
          <p:cNvPr id="47111" name="Picture 7" descr="KAWESUR2"/>
          <p:cNvPicPr>
            <a:picLocks noChangeAspect="1" noChangeArrowheads="1"/>
          </p:cNvPicPr>
          <p:nvPr/>
        </p:nvPicPr>
        <p:blipFill>
          <a:blip r:embed="rId6" cstate="print"/>
          <a:srcRect b="22130"/>
          <a:stretch>
            <a:fillRect/>
          </a:stretch>
        </p:blipFill>
        <p:spPr bwMode="auto">
          <a:xfrm>
            <a:off x="4695825" y="4365625"/>
            <a:ext cx="1373188" cy="1647825"/>
          </a:xfrm>
          <a:prstGeom prst="rect">
            <a:avLst/>
          </a:prstGeom>
          <a:noFill/>
        </p:spPr>
      </p:pic>
      <p:pic>
        <p:nvPicPr>
          <p:cNvPr id="47113" name="Picture 9" descr="KAWEFIS3"/>
          <p:cNvPicPr>
            <a:picLocks noChangeAspect="1" noChangeArrowheads="1"/>
          </p:cNvPicPr>
          <p:nvPr/>
        </p:nvPicPr>
        <p:blipFill>
          <a:blip r:embed="rId7" cstate="print"/>
          <a:srcRect b="19334"/>
          <a:stretch>
            <a:fillRect/>
          </a:stretch>
        </p:blipFill>
        <p:spPr bwMode="auto">
          <a:xfrm>
            <a:off x="3309938" y="4365625"/>
            <a:ext cx="1385887" cy="1655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>
          <a:xfrm>
            <a:off x="4716463" y="836613"/>
            <a:ext cx="3681412" cy="5040312"/>
          </a:xfrm>
        </p:spPr>
        <p:txBody>
          <a:bodyPr/>
          <a:lstStyle/>
          <a:p>
            <a:pPr marL="185738" indent="-185738"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0" algn="l"/>
              </a:tabLst>
            </a:pPr>
            <a:r>
              <a:rPr lang="he-IL" sz="2400" b="1" dirty="0"/>
              <a:t>עברנו למשימה הבאה: </a:t>
            </a:r>
          </a:p>
          <a:p>
            <a:pPr marL="185738" indent="-185738"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0" algn="l"/>
              </a:tabLst>
            </a:pPr>
            <a:r>
              <a:rPr lang="he-IL" sz="2400" b="1" dirty="0"/>
              <a:t>מציאת תאריך הפטירה של סבתי, שאחריה אני נקראת (</a:t>
            </a:r>
            <a:r>
              <a:rPr lang="en-US" sz="2400" b="1" dirty="0" err="1"/>
              <a:t>Kawe</a:t>
            </a:r>
            <a:r>
              <a:rPr lang="en-US" sz="2400" b="1" dirty="0"/>
              <a:t> </a:t>
            </a:r>
            <a:r>
              <a:rPr lang="en-US" sz="2400" b="1" dirty="0" err="1"/>
              <a:t>Tauba</a:t>
            </a:r>
            <a:r>
              <a:rPr lang="he-IL" sz="2400" b="1" dirty="0"/>
              <a:t>) </a:t>
            </a:r>
            <a:r>
              <a:rPr lang="he-IL" sz="2400" b="1" dirty="0" smtClean="0"/>
              <a:t>מפני שבפרוטוקול של סבי נרשם שהוא אלמן.</a:t>
            </a:r>
            <a:endParaRPr lang="he-IL" sz="2400" b="1" dirty="0"/>
          </a:p>
          <a:p>
            <a:pPr marL="185738" indent="-185738"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0" algn="l"/>
              </a:tabLst>
            </a:pPr>
            <a:r>
              <a:rPr lang="he-IL" sz="2400" b="1" dirty="0"/>
              <a:t>אמי דברה עם משרד הרישום בקרקוב </a:t>
            </a:r>
          </a:p>
          <a:p>
            <a:pPr marL="185738" indent="-185738"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0" algn="l"/>
              </a:tabLst>
            </a:pPr>
            <a:r>
              <a:rPr lang="he-IL" sz="2400" b="1" dirty="0" smtClean="0"/>
              <a:t>בנובמבר 2004 הגיעה </a:t>
            </a:r>
            <a:r>
              <a:rPr lang="he-IL" sz="2400" b="1" dirty="0"/>
              <a:t>תעודת הפטירה של סבתי, ומהו התאריך? איך לא? – ו' באב </a:t>
            </a:r>
            <a:r>
              <a:rPr lang="he-IL" sz="2400" b="1" dirty="0" smtClean="0"/>
              <a:t>ת"ש, 10.8.40 </a:t>
            </a:r>
            <a:endParaRPr lang="he-IL" sz="2400" b="1" dirty="0"/>
          </a:p>
        </p:txBody>
      </p:sp>
      <p:pic>
        <p:nvPicPr>
          <p:cNvPr id="51209" name="Picture 9" descr="deat certificate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t="2785" b="5602"/>
          <a:stretch>
            <a:fillRect/>
          </a:stretch>
        </p:blipFill>
        <p:spPr bwMode="auto">
          <a:xfrm>
            <a:off x="392113" y="620713"/>
            <a:ext cx="3892550" cy="518477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idx="1"/>
          </p:nvPr>
        </p:nvSpPr>
        <p:spPr>
          <a:xfrm>
            <a:off x="4573588" y="384192"/>
            <a:ext cx="3743325" cy="54737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200" b="1" dirty="0"/>
              <a:t>המקריות שנשזרה לכל אורך הפרשה המופלאה, מעלה תהיות באשר לתאריכים שליוו אותנו – </a:t>
            </a:r>
          </a:p>
          <a:p>
            <a:pPr>
              <a:lnSpc>
                <a:spcPct val="9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200" b="1" dirty="0"/>
              <a:t>י"ז בתמוז, היום בו מצאנו קצה חוט שיעזור לנו במציאת התמונות, </a:t>
            </a:r>
          </a:p>
          <a:p>
            <a:pPr>
              <a:lnSpc>
                <a:spcPct val="9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200" b="1" dirty="0"/>
              <a:t>ועד לגורלה של סבתי המנוחה שנפטרה בחיק משפחתה ולא ע"י המרצחים באושוויץ   ביום ו' באב </a:t>
            </a:r>
            <a:r>
              <a:rPr lang="he-IL" sz="2200" b="1" dirty="0" smtClean="0"/>
              <a:t>ת"ש שהוא גם יום פטירתו של אבא. </a:t>
            </a:r>
            <a:endParaRPr lang="he-IL" sz="2200" b="1" dirty="0"/>
          </a:p>
          <a:p>
            <a:pPr>
              <a:lnSpc>
                <a:spcPct val="9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</a:pPr>
            <a:r>
              <a:rPr lang="he-IL" sz="2200" b="1" dirty="0"/>
              <a:t>ובכך יש לאבי ולנו איזושהי נחמה פורתא. </a:t>
            </a:r>
          </a:p>
          <a:p>
            <a:pPr>
              <a:spcBef>
                <a:spcPct val="40000"/>
              </a:spcBef>
              <a:buSzPct val="90000"/>
              <a:buFont typeface="Wingdings" pitchFamily="10" charset="2"/>
              <a:buNone/>
            </a:pPr>
            <a:r>
              <a:rPr lang="he-IL" sz="2200" b="1" dirty="0" smtClean="0"/>
              <a:t>אך </a:t>
            </a:r>
            <a:r>
              <a:rPr lang="he-IL" sz="2200" b="1" dirty="0"/>
              <a:t>מה לגבי האחרים רק </a:t>
            </a:r>
            <a:r>
              <a:rPr lang="he-IL" sz="2200" b="1" dirty="0" smtClean="0"/>
              <a:t>אלוהים יודע...</a:t>
            </a:r>
            <a:endParaRPr lang="en-US" sz="2200" b="1" dirty="0"/>
          </a:p>
        </p:txBody>
      </p:sp>
      <p:pic>
        <p:nvPicPr>
          <p:cNvPr id="53251" name="Picture 3" descr="fכות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981075"/>
            <a:ext cx="3155950" cy="4392613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00563" y="404813"/>
            <a:ext cx="4259262" cy="5616575"/>
          </a:xfrm>
        </p:spPr>
        <p:txBody>
          <a:bodyPr/>
          <a:lstStyle/>
          <a:p>
            <a:pPr marL="441325" indent="-166688">
              <a:lnSpc>
                <a:spcPct val="8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265113" algn="l"/>
              </a:tabLst>
            </a:pPr>
            <a:r>
              <a:rPr lang="he-IL" sz="2600" b="1" dirty="0">
                <a:cs typeface="Guttman Yad-Brush" pitchFamily="10" charset="-79"/>
              </a:rPr>
              <a:t>קשה להסביר לדור שלנו ושל ילדינו, את המשמעות הנהדרת של ממצאים אלו. </a:t>
            </a:r>
          </a:p>
          <a:p>
            <a:pPr marL="441325" indent="-166688">
              <a:lnSpc>
                <a:spcPct val="8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265113" algn="l"/>
              </a:tabLst>
            </a:pPr>
            <a:r>
              <a:rPr lang="he-IL" sz="2600" b="1" dirty="0">
                <a:cs typeface="Guttman Yad-Brush" pitchFamily="10" charset="-79"/>
              </a:rPr>
              <a:t>לאמי היו תמונות מעטות ממשפחתה.</a:t>
            </a:r>
          </a:p>
          <a:p>
            <a:pPr marL="441325" indent="-166688">
              <a:lnSpc>
                <a:spcPct val="8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265113" algn="l"/>
              </a:tabLst>
            </a:pPr>
            <a:r>
              <a:rPr lang="he-IL" sz="2600" b="1" dirty="0">
                <a:cs typeface="Guttman Yad-Brush" pitchFamily="10" charset="-79"/>
              </a:rPr>
              <a:t>ממשפחת אבי דבר לא שרד חוץ מתמונה של אחיו של אבי ששרדה באורח פלא, </a:t>
            </a:r>
          </a:p>
          <a:p>
            <a:pPr marL="441325" indent="-166688">
              <a:lnSpc>
                <a:spcPct val="8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265113" algn="l"/>
              </a:tabLst>
            </a:pPr>
            <a:r>
              <a:rPr lang="he-IL" sz="2600" b="1" dirty="0">
                <a:cs typeface="Guttman Yad-Brush" pitchFamily="10" charset="-79"/>
              </a:rPr>
              <a:t>כמו כן, הייתה גם כתובת המגורים של </a:t>
            </a:r>
            <a:r>
              <a:rPr lang="he-IL" sz="2600" b="1" dirty="0" smtClean="0">
                <a:cs typeface="Guttman Yad-Brush" pitchFamily="10" charset="-79"/>
              </a:rPr>
              <a:t>המשפחה, </a:t>
            </a:r>
            <a:endParaRPr lang="he-IL" sz="2600" b="1" dirty="0">
              <a:cs typeface="Guttman Yad-Brush" pitchFamily="10" charset="-79"/>
            </a:endParaRPr>
          </a:p>
          <a:p>
            <a:pPr marL="441325" indent="-166688">
              <a:lnSpc>
                <a:spcPct val="80000"/>
              </a:lnSpc>
              <a:spcBef>
                <a:spcPct val="40000"/>
              </a:spcBef>
              <a:buSzPct val="90000"/>
              <a:buFont typeface="Wingdings" pitchFamily="10" charset="2"/>
              <a:buChar char="§"/>
              <a:tabLst>
                <a:tab pos="265113" algn="l"/>
              </a:tabLst>
            </a:pPr>
            <a:r>
              <a:rPr lang="he-IL" sz="2600" b="1" dirty="0">
                <a:cs typeface="Guttman Yad-Brush" pitchFamily="10" charset="-79"/>
              </a:rPr>
              <a:t>ברח'  </a:t>
            </a:r>
            <a:r>
              <a:rPr lang="en-US" sz="2600" b="1" dirty="0" err="1">
                <a:cs typeface="Guttman Yad-Brush" pitchFamily="10" charset="-79"/>
              </a:rPr>
              <a:t>Wergienska</a:t>
            </a:r>
            <a:r>
              <a:rPr lang="en-US" sz="2600" b="1" dirty="0">
                <a:cs typeface="Guttman Yad-Brush" pitchFamily="10" charset="-79"/>
              </a:rPr>
              <a:t> 7</a:t>
            </a:r>
            <a:r>
              <a:rPr lang="he-IL" sz="2600" b="1" dirty="0">
                <a:cs typeface="Guttman Yad-Brush" pitchFamily="10" charset="-79"/>
              </a:rPr>
              <a:t> בקרקוב.</a:t>
            </a:r>
            <a:endParaRPr lang="en-US" sz="2600" b="1" dirty="0">
              <a:cs typeface="Guttman Yad-Brush" pitchFamily="10" charset="-79"/>
            </a:endParaRPr>
          </a:p>
        </p:txBody>
      </p:sp>
      <p:pic>
        <p:nvPicPr>
          <p:cNvPr id="82947" name="Picture 3" descr="Chana Chaj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39975" y="3500438"/>
            <a:ext cx="1958975" cy="2881312"/>
          </a:xfrm>
          <a:noFill/>
          <a:ln w="38100">
            <a:solidFill>
              <a:srgbClr val="000000"/>
            </a:solidFill>
          </a:ln>
        </p:spPr>
      </p:pic>
      <p:pic>
        <p:nvPicPr>
          <p:cNvPr id="82948" name="Picture 4" descr="Fische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9750" y="404813"/>
            <a:ext cx="1974850" cy="2835275"/>
          </a:xfrm>
          <a:noFill/>
          <a:ln w="38100">
            <a:solidFill>
              <a:srgbClr val="000000"/>
            </a:solidFill>
          </a:ln>
        </p:spPr>
      </p:pic>
      <p:pic>
        <p:nvPicPr>
          <p:cNvPr id="82949" name="Picture 5" descr="Su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3500438"/>
            <a:ext cx="1873250" cy="28717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2950" name="Oval 6"/>
          <p:cNvSpPr>
            <a:spLocks noChangeArrowheads="1"/>
          </p:cNvSpPr>
          <p:nvPr/>
        </p:nvSpPr>
        <p:spPr bwMode="auto">
          <a:xfrm>
            <a:off x="971550" y="2060575"/>
            <a:ext cx="792163" cy="28733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2951" name="Picture 7" descr="P1010229"/>
          <p:cNvPicPr>
            <a:picLocks noChangeAspect="1" noChangeArrowheads="1"/>
          </p:cNvPicPr>
          <p:nvPr/>
        </p:nvPicPr>
        <p:blipFill>
          <a:blip r:embed="rId6" cstate="print"/>
          <a:srcRect l="3894" t="13931" b="8611"/>
          <a:stretch>
            <a:fillRect/>
          </a:stretch>
        </p:blipFill>
        <p:spPr bwMode="auto">
          <a:xfrm>
            <a:off x="323850" y="3141663"/>
            <a:ext cx="3995738" cy="2409825"/>
          </a:xfrm>
          <a:prstGeom prst="rect">
            <a:avLst/>
          </a:prstGeom>
          <a:noFill/>
        </p:spPr>
      </p:pic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1289050" y="3789363"/>
            <a:ext cx="503238" cy="3587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2953" name="Picture 9" descr="JOSEF(1)"/>
          <p:cNvPicPr>
            <a:picLocks noChangeAspect="1" noChangeArrowheads="1"/>
          </p:cNvPicPr>
          <p:nvPr/>
        </p:nvPicPr>
        <p:blipFill>
          <a:blip r:embed="rId7" cstate="print"/>
          <a:srcRect t="12000" r="2408"/>
          <a:stretch>
            <a:fillRect/>
          </a:stretch>
        </p:blipFill>
        <p:spPr bwMode="auto">
          <a:xfrm>
            <a:off x="2555875" y="620713"/>
            <a:ext cx="1855788" cy="18748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animBg="1"/>
      <p:bldP spid="829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00563" y="384193"/>
            <a:ext cx="4259262" cy="5616575"/>
          </a:xfrm>
        </p:spPr>
        <p:txBody>
          <a:bodyPr/>
          <a:lstStyle/>
          <a:p>
            <a:r>
              <a:rPr lang="he-IL" sz="2200" b="1" dirty="0" smtClean="0"/>
              <a:t>אחד האירועים החשובים, במסע של יואב לפולין, היה המסע הפרטי שלו בעיר קרקוב לרובע </a:t>
            </a:r>
            <a:r>
              <a:rPr lang="he-IL" sz="2200" b="1" dirty="0" err="1" smtClean="0"/>
              <a:t>פודגוז'ה</a:t>
            </a:r>
            <a:r>
              <a:rPr lang="he-IL" sz="2200" b="1" dirty="0" smtClean="0"/>
              <a:t>. שם ב – </a:t>
            </a:r>
            <a:r>
              <a:rPr lang="en-US" sz="2200" b="1" dirty="0" smtClean="0"/>
              <a:t>WEGIERSKA 7</a:t>
            </a:r>
            <a:r>
              <a:rPr lang="he-IL" sz="2200" b="1" dirty="0" smtClean="0"/>
              <a:t> היה אמור לראות, לצלם על מנת שנוכל לחוש מעט את המשפחה של אבא לפני שנשלחו אל הלא נודע.</a:t>
            </a:r>
            <a:endParaRPr lang="en-US" sz="2200" dirty="0" smtClean="0"/>
          </a:p>
          <a:p>
            <a:pPr lvl="0">
              <a:defRPr/>
            </a:pPr>
            <a:r>
              <a:rPr lang="he-IL" sz="2200" b="1" dirty="0" smtClean="0"/>
              <a:t>הם חיפשו לשווא את מס' 7 . על הבתים היו מס' 5 או 9 וביניהם בניין ציבורי. </a:t>
            </a:r>
          </a:p>
          <a:p>
            <a:pPr>
              <a:defRPr/>
            </a:pPr>
            <a:r>
              <a:rPr lang="he-IL" sz="2200" b="1" dirty="0" smtClean="0"/>
              <a:t>לאחר מחשבה הם צלמו את בית מס' 9 . מה שמחנו לראות שמדובר בבית ממש ולא במקום ריכוז נוראי!</a:t>
            </a:r>
          </a:p>
          <a:p>
            <a:pPr lvl="0">
              <a:defRPr/>
            </a:pPr>
            <a:endParaRPr lang="en-US" sz="2200" dirty="0" smtClean="0"/>
          </a:p>
          <a:p>
            <a:endParaRPr lang="en-US" sz="2200" dirty="0" smtClean="0"/>
          </a:p>
        </p:txBody>
      </p:sp>
      <p:pic>
        <p:nvPicPr>
          <p:cNvPr id="82951" name="Picture 7" descr="P1010229"/>
          <p:cNvPicPr>
            <a:picLocks noChangeAspect="1" noChangeArrowheads="1"/>
          </p:cNvPicPr>
          <p:nvPr/>
        </p:nvPicPr>
        <p:blipFill>
          <a:blip r:embed="rId3" cstate="print"/>
          <a:srcRect l="3894" t="13931" b="8611"/>
          <a:stretch>
            <a:fillRect/>
          </a:stretch>
        </p:blipFill>
        <p:spPr bwMode="auto">
          <a:xfrm>
            <a:off x="214282" y="3357562"/>
            <a:ext cx="3995738" cy="240982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</p:pic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1214414" y="3998919"/>
            <a:ext cx="503238" cy="3587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69862" y="428604"/>
            <a:ext cx="4259262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e-IL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אבל, אבא חזר ואמר: הם סבלו מאוד ובוודאי שלא היו בבית משלהם. אתם לא מבינים!</a:t>
            </a: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e-IL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היום, לאחר התעמקות בנושא השואה הכאוב ועדויות נוספות, </a:t>
            </a: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he-IL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אנו מבינים עד כמה אבא צדק!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5219700" y="642918"/>
            <a:ext cx="2881313" cy="1079500"/>
          </a:xfrm>
        </p:spPr>
        <p:txBody>
          <a:bodyPr/>
          <a:lstStyle/>
          <a:p>
            <a:pPr algn="ctr">
              <a:buFontTx/>
              <a:buNone/>
            </a:pPr>
            <a:r>
              <a:rPr lang="he-IL" sz="2600" b="1" dirty="0">
                <a:solidFill>
                  <a:srgbClr val="0066CC"/>
                </a:solidFill>
                <a:cs typeface="Guttman Calligraphic" pitchFamily="10" charset="-79"/>
              </a:rPr>
              <a:t>ובכך תם אך לא נשלם 	</a:t>
            </a:r>
            <a:endParaRPr lang="en-US" sz="2600" b="1" dirty="0">
              <a:solidFill>
                <a:srgbClr val="0066CC"/>
              </a:solidFill>
              <a:cs typeface="Guttman Calligraphic" pitchFamily="10" charset="-79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395288" y="642918"/>
            <a:ext cx="42481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he-IL" sz="2600" b="1" dirty="0">
                <a:solidFill>
                  <a:srgbClr val="0066CC"/>
                </a:solidFill>
                <a:cs typeface="Guttman Calligraphic" pitchFamily="10" charset="-79"/>
              </a:rPr>
              <a:t>המסע המשפחתי שלנו לפולין</a:t>
            </a:r>
          </a:p>
          <a:p>
            <a:pPr marL="342900" indent="-342900" algn="ctr">
              <a:spcBef>
                <a:spcPct val="20000"/>
              </a:spcBef>
            </a:pPr>
            <a:endParaRPr lang="en-US" sz="2600" b="1" dirty="0">
              <a:solidFill>
                <a:srgbClr val="0066CC"/>
              </a:solidFill>
              <a:cs typeface="Guttman Calligraphic" pitchFamily="10" charset="-79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0" y="1078602"/>
            <a:ext cx="4071966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לאחר שיואב חזר מפולין, התעצמה ההרגשה שהסיפור של משפחתו של אבי, משפחת </a:t>
            </a:r>
            <a:r>
              <a:rPr kumimoji="0" lang="he-IL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קוה</a:t>
            </a: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לא נשלם וכי יש עוד מה לעשות ולגלות.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אך, נשאבנו להידרדרות במצב ליבו של אבא, ולטיפול הרפואי לו נזקק.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מאוד קיווינו לנסוע איתו ועם </a:t>
            </a:r>
            <a:r>
              <a:rPr kumimoji="0" lang="he-IL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אמא</a:t>
            </a: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בקיץ לקרקוב ולנסות לדלות אינפורמציה נוספת.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מלמעלה הוחלט אחרת...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באמצע תמוז נאלצנו לאשפז את אבא בשל ספיקת לב אפסית בבית החולים לניאדו.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2844" y="1070837"/>
            <a:ext cx="421481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he-IL" sz="2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שם בחדר של קהילת </a:t>
            </a:r>
            <a:r>
              <a:rPr lang="he-IL" sz="22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קאליש</a:t>
            </a:r>
            <a:r>
              <a:rPr lang="he-IL" sz="2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עיר הולדתו, הלך מצבו והדרדר עד שנלב"ע , מתי?</a:t>
            </a:r>
            <a:endParaRPr kumimoji="0" lang="he-IL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 – ו' באב תשס"ה, 10.8.05 !  </a:t>
            </a:r>
            <a:r>
              <a:rPr kumimoji="0" lang="he-IL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בדיוק ביום השנה ה – 65 לפטירת אמו!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לפי שני לוחות השנה! כה צר היה לנו שלא הספיק לומר קדיש בפעם הראשונה בחייו בתאריך פטירת אמו. תמיד היה זה ביום זיכרון כללי.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יכול להיות שליבו לא יכול היה להחיל את המידע המאוחר שנפל עליו...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sz="2200" b="1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במותו ציווה לנו את המשך הזיכרון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yona 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536157"/>
            <a:ext cx="3286148" cy="24646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553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929189" y="368457"/>
            <a:ext cx="3757611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במשך שנת האבל לא יכולנו לשכוח את האירוע המופלא.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הצורך למצוא עוד מידע לא הרפה.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לכן, לאחר 11 חודשי אבל, </a:t>
            </a:r>
            <a:r>
              <a:rPr kumimoji="0" lang="he-IL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אמא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צבי אחי ואני נסענו לפולין. קיווינו מאוד לא רק למצוא מידע, אלא, אולי מישהו ששרד.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הגענו לקרקוב ביום חמישי. נצלנו את ימי החול לחיפוש מידע במשרדי העירייה השונים ובבתי העלמין שבעיר. לא העלינו דבר.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ביום ששי לפני כניסת השבת הגענו ל -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WEGIERSKA 7</a:t>
            </a:r>
            <a:r>
              <a:rPr kumimoji="0" lang="he-IL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וכפי שיואב אמר לא היה בית מס' 7!</a:t>
            </a:r>
          </a:p>
          <a:p>
            <a:pPr marL="0" lvl="0" indent="0" eaLnBrk="0" hangingPunct="0">
              <a:spcBef>
                <a:spcPct val="0"/>
              </a:spcBef>
              <a:buNone/>
              <a:defRPr/>
            </a:pPr>
            <a:r>
              <a:rPr lang="he-IL" sz="20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אך, </a:t>
            </a:r>
            <a:r>
              <a:rPr lang="he-IL" sz="20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אמא</a:t>
            </a:r>
            <a:r>
              <a:rPr lang="he-IL" sz="20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שדוברת פולנית  רהוטה, עצרה אישה שטיילה ברחוב ושאלה אותה,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  <a:defRPr/>
            </a:pPr>
            <a:r>
              <a:rPr lang="he-IL" sz="20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היכן בית מס' 7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428596" y="357166"/>
            <a:ext cx="375761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לתדהמתנו היא הצביעה על הבניין הגבוה שכלל לא נראה כבית מגורים.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הסתכלנו בתשומת לב על הבניין וראינו כי רשום עליו :גלריה 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אמא</a:t>
            </a:r>
            <a:r>
              <a:rPr kumimoji="0" lang="he-I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 לא וויתרה וסיפרה לאישה כי אנו מחפשים את הכתובת בה שהו בני המשפחה שגורשו </a:t>
            </a:r>
            <a:r>
              <a:rPr kumimoji="0" lang="he-IL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מקאליש</a:t>
            </a:r>
            <a:r>
              <a:rPr kumimoji="0" lang="he-I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 לקרקוב וכי כתובתם הייתה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WEGIERSKA 7</a:t>
            </a:r>
            <a:r>
              <a:rPr kumimoji="0" lang="he-I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he-IL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28662" y="500042"/>
            <a:ext cx="711519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e-IL" sz="2000" b="1" dirty="0" smtClean="0"/>
              <a:t>האישה הסבירה כי אכן בבנין זה החזיקו בתנאים קשים אלפי יהודים בזמן המלחמה מפני שבניין זה היה... בית כנסת! שנקרא בזמנו "בית הכנסת הגבוה".</a:t>
            </a:r>
            <a:endParaRPr lang="en-US" sz="2000" dirty="0" smtClean="0"/>
          </a:p>
          <a:p>
            <a:r>
              <a:rPr lang="he-IL" sz="2000" b="1" dirty="0" smtClean="0"/>
              <a:t>אכן ראינו את המקום שהיה בו מגן דוד (קליק)</a:t>
            </a:r>
            <a:endParaRPr lang="en-US" sz="2000" dirty="0" smtClean="0"/>
          </a:p>
          <a:p>
            <a:r>
              <a:rPr lang="he-IL" sz="2000" b="1" dirty="0" smtClean="0"/>
              <a:t>חשבתי לעצמי – כמה אבא צדק!</a:t>
            </a:r>
            <a:endParaRPr lang="en-US" sz="2000" dirty="0" smtClean="0"/>
          </a:p>
          <a:p>
            <a:r>
              <a:rPr lang="he-IL" sz="2000" b="1" dirty="0" smtClean="0"/>
              <a:t>סוף </a:t>
            </a:r>
            <a:r>
              <a:rPr lang="he-IL" sz="2000" b="1" dirty="0" err="1" smtClean="0"/>
              <a:t>סוף</a:t>
            </a:r>
            <a:r>
              <a:rPr lang="he-IL" sz="2000" b="1" dirty="0" smtClean="0"/>
              <a:t> נפל האסימון, מפני שנזכרנו בסיפור נוסף ששמענו לפני מספר שנים על המשפחה </a:t>
            </a:r>
            <a:r>
              <a:rPr lang="he-IL" sz="2000" b="1" dirty="0" err="1" smtClean="0"/>
              <a:t>מפרניה</a:t>
            </a:r>
            <a:r>
              <a:rPr lang="he-IL" sz="2000" b="1" dirty="0" smtClean="0"/>
              <a:t> שראתה אותם ב - 1940.</a:t>
            </a:r>
            <a:endParaRPr lang="en-US" sz="2000" dirty="0" smtClean="0"/>
          </a:p>
          <a:p>
            <a:r>
              <a:rPr lang="he-IL" sz="2000" b="1" dirty="0" smtClean="0"/>
              <a:t>כעת הסיפור ההוא קבל משמעות! </a:t>
            </a:r>
            <a:endParaRPr lang="en-US" sz="2000" dirty="0" smtClean="0"/>
          </a:p>
          <a:p>
            <a:pPr marL="0" lvl="0" indent="0" eaLnBrk="0" hangingPunct="0">
              <a:spcBef>
                <a:spcPct val="0"/>
              </a:spcBef>
              <a:buNone/>
              <a:defRPr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yona 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3357562"/>
            <a:ext cx="4286280" cy="3214710"/>
          </a:xfrm>
          <a:prstGeom prst="rect">
            <a:avLst/>
          </a:prstGeom>
        </p:spPr>
      </p:pic>
      <p:pic>
        <p:nvPicPr>
          <p:cNvPr id="8" name="Picture 7" descr="מגן_דוד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970374">
            <a:off x="3711825" y="4497651"/>
            <a:ext cx="428762" cy="42876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857356" y="2285992"/>
            <a:ext cx="6096010" cy="4572008"/>
            <a:chOff x="6286512" y="2285992"/>
            <a:chExt cx="6096010" cy="4572008"/>
          </a:xfrm>
        </p:grpSpPr>
        <p:pic>
          <p:nvPicPr>
            <p:cNvPr id="6" name="Picture 5" descr="yona 02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6512" y="2285992"/>
              <a:ext cx="6096010" cy="4572008"/>
            </a:xfrm>
            <a:prstGeom prst="rect">
              <a:avLst/>
            </a:prstGeom>
          </p:spPr>
        </p:pic>
        <p:pic>
          <p:nvPicPr>
            <p:cNvPr id="11" name="Picture 10" descr="מגן_דוד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9970374">
              <a:off x="8103900" y="3960503"/>
              <a:ext cx="594283" cy="59428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189053"/>
            <a:ext cx="4043362" cy="4525963"/>
          </a:xfrm>
        </p:spPr>
        <p:txBody>
          <a:bodyPr/>
          <a:lstStyle/>
          <a:p>
            <a:r>
              <a:rPr lang="he-IL" sz="2000" b="1" dirty="0" smtClean="0"/>
              <a:t>כאשר פרצה המלחמה, אבא החליט כי צריך להימלט </a:t>
            </a:r>
            <a:r>
              <a:rPr lang="he-IL" sz="2000" b="1" dirty="0" err="1" smtClean="0"/>
              <a:t>לוילנה</a:t>
            </a:r>
            <a:r>
              <a:rPr lang="he-IL" sz="2000" b="1" dirty="0" smtClean="0"/>
              <a:t> ולא להישאר עם הקלגסים הנאצים </a:t>
            </a:r>
            <a:r>
              <a:rPr lang="he-IL" sz="2000" b="1" dirty="0" err="1" smtClean="0"/>
              <a:t>בקאליש</a:t>
            </a:r>
            <a:r>
              <a:rPr lang="he-IL" sz="2000" b="1" dirty="0" smtClean="0"/>
              <a:t>.</a:t>
            </a:r>
            <a:endParaRPr lang="en-US" sz="2000" dirty="0" smtClean="0"/>
          </a:p>
          <a:p>
            <a:r>
              <a:rPr lang="he-IL" sz="2000" b="1" dirty="0" smtClean="0"/>
              <a:t>משפחתו לא הסכימה להצטרף אליו והפצירו בו לעזוב בלעדיהם וכי יעזור להם משם.</a:t>
            </a:r>
            <a:endParaRPr lang="en-US" sz="2000" dirty="0" smtClean="0"/>
          </a:p>
          <a:p>
            <a:r>
              <a:rPr lang="he-IL" sz="2000" b="1" dirty="0" smtClean="0"/>
              <a:t>בתחילת 1940 הוא קיבל מכתבים וידע פחות או  יותר על גורלם ועל מעברם לקרקוב.</a:t>
            </a:r>
            <a:endParaRPr lang="en-US" sz="2000" dirty="0" smtClean="0"/>
          </a:p>
          <a:p>
            <a:r>
              <a:rPr lang="he-IL" sz="2000" b="1" dirty="0" smtClean="0"/>
              <a:t>משום מה הידיעות שהגיעו אליו מסרו על הימצאותם </a:t>
            </a:r>
            <a:r>
              <a:rPr lang="he-IL" sz="2000" b="1" dirty="0" err="1" smtClean="0"/>
              <a:t>בפלשוב</a:t>
            </a:r>
            <a:r>
              <a:rPr lang="he-IL" sz="2000" b="1" dirty="0" smtClean="0"/>
              <a:t>, שלימים היה מחנה ריכוז אכזרי ביותר. ידיעות אלו עינו את אבא במשך כל חייו. </a:t>
            </a:r>
            <a:endParaRPr lang="en-US" sz="2000" dirty="0" smtClean="0"/>
          </a:p>
        </p:txBody>
      </p:sp>
      <p:pic>
        <p:nvPicPr>
          <p:cNvPr id="8" name="Picture 7" descr="מכתב פרניה מקורי1.jpg"/>
          <p:cNvPicPr>
            <a:picLocks noChangeAspect="1"/>
          </p:cNvPicPr>
          <p:nvPr/>
        </p:nvPicPr>
        <p:blipFill>
          <a:blip r:embed="rId2" cstate="print"/>
          <a:srcRect b="15625"/>
          <a:stretch>
            <a:fillRect/>
          </a:stretch>
        </p:blipFill>
        <p:spPr>
          <a:xfrm>
            <a:off x="275845" y="1285884"/>
            <a:ext cx="4124690" cy="47863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714876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n-lt"/>
                <a:ea typeface="+mn-ea"/>
                <a:cs typeface="Guttman Calligraphic" pitchFamily="10" charset="-79"/>
              </a:rPr>
              <a:t>חיבור קצוות המידע 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928662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600" b="1" kern="0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המכתב של </a:t>
            </a:r>
            <a:r>
              <a:rPr lang="he-IL" sz="2600" b="1" kern="0" dirty="0" err="1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פרניה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8" y="1189053"/>
            <a:ext cx="4043362" cy="4525963"/>
          </a:xfrm>
        </p:spPr>
        <p:txBody>
          <a:bodyPr/>
          <a:lstStyle/>
          <a:p>
            <a:r>
              <a:rPr lang="he-IL" sz="2000" b="1" dirty="0" smtClean="0"/>
              <a:t>כאשר הוא שהה </a:t>
            </a:r>
            <a:r>
              <a:rPr lang="he-IL" sz="2000" b="1" dirty="0" err="1" smtClean="0"/>
              <a:t>בוילנה</a:t>
            </a:r>
            <a:r>
              <a:rPr lang="he-IL" sz="2000" b="1" dirty="0" smtClean="0"/>
              <a:t> הוא שלח חבילות </a:t>
            </a:r>
            <a:r>
              <a:rPr lang="he-IL" sz="2000" b="1" dirty="0" err="1" smtClean="0"/>
              <a:t>לפלשוב</a:t>
            </a:r>
            <a:r>
              <a:rPr lang="he-IL" sz="2000" b="1" dirty="0" smtClean="0"/>
              <a:t>... ולא </a:t>
            </a:r>
            <a:r>
              <a:rPr lang="he-IL" sz="2000" b="1" dirty="0" err="1" smtClean="0"/>
              <a:t>לפודגוז'ה</a:t>
            </a:r>
            <a:r>
              <a:rPr lang="he-IL" sz="2000" b="1" dirty="0" smtClean="0"/>
              <a:t>.</a:t>
            </a:r>
            <a:endParaRPr lang="en-US" sz="2000" dirty="0" smtClean="0"/>
          </a:p>
          <a:p>
            <a:r>
              <a:rPr lang="he-IL" sz="2000" b="1" dirty="0" smtClean="0"/>
              <a:t>בשנת 1975 שב אבא ונפגש עם חברה ושכנה </a:t>
            </a:r>
            <a:r>
              <a:rPr lang="he-IL" sz="2000" b="1" dirty="0" err="1" smtClean="0"/>
              <a:t>מקאליש</a:t>
            </a:r>
            <a:r>
              <a:rPr lang="he-IL" sz="2000" b="1" dirty="0" smtClean="0"/>
              <a:t> בשם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.</a:t>
            </a:r>
            <a:endParaRPr lang="en-US" sz="2000" dirty="0" smtClean="0"/>
          </a:p>
          <a:p>
            <a:r>
              <a:rPr lang="he-IL" sz="2000" b="1" dirty="0" err="1" smtClean="0"/>
              <a:t>פרניה</a:t>
            </a:r>
            <a:r>
              <a:rPr lang="he-IL" sz="2000" b="1" dirty="0" smtClean="0"/>
              <a:t> נשלחה אף היא לקרקוב בתחילת 1940 אך למזלה הצליחה בעבודה בחווה ליד קרקוב, עד שנשלחה לאושוויץ לקראת סוף המלחמה.</a:t>
            </a:r>
            <a:endParaRPr lang="en-US" sz="2000" dirty="0" smtClean="0"/>
          </a:p>
          <a:p>
            <a:r>
              <a:rPr lang="he-IL" sz="2000" b="1" dirty="0" smtClean="0"/>
              <a:t>לאחר שחרור אושוויץ עברה לשבדיה לשיקום, שם נישאה והקימה משפחה.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4" name="Picture 3" descr="מכתב פרניה מקורי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114274"/>
            <a:ext cx="3490969" cy="4886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714876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n-lt"/>
                <a:ea typeface="+mn-ea"/>
                <a:cs typeface="Guttman Calligraphic" pitchFamily="10" charset="-79"/>
              </a:rPr>
              <a:t>חיבור קצוות המידע 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28662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600" b="1" kern="0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המכתב של </a:t>
            </a:r>
            <a:r>
              <a:rPr lang="he-IL" sz="2600" b="1" kern="0" dirty="0" err="1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פרניה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6" y="1071547"/>
            <a:ext cx="3971924" cy="2000264"/>
          </a:xfrm>
        </p:spPr>
        <p:txBody>
          <a:bodyPr/>
          <a:lstStyle/>
          <a:p>
            <a:r>
              <a:rPr lang="he-IL" sz="2000" b="1" dirty="0" smtClean="0"/>
              <a:t>לאחר שבעלה נפטר, נהגה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 להגיע לנתניה, למספר שבועות, מדי שנה. היא איתרה את אבא ומדי שנה הגיעה לבקרם.</a:t>
            </a:r>
            <a:endParaRPr lang="en-US" sz="2000" dirty="0" smtClean="0"/>
          </a:p>
          <a:p>
            <a:r>
              <a:rPr lang="he-IL" sz="2000" b="1" dirty="0" smtClean="0"/>
              <a:t>תוך כדי אחד הביקורים סיפרה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 לאבא כי פגשה את משפחתו בקיץ 1940 ברובע </a:t>
            </a:r>
            <a:r>
              <a:rPr lang="he-IL" sz="2000" b="1" dirty="0" err="1" smtClean="0"/>
              <a:t>פודגוז'ה</a:t>
            </a:r>
            <a:r>
              <a:rPr lang="he-IL" sz="2000" b="1" dirty="0" smtClean="0"/>
              <a:t> שבקרקוב.</a:t>
            </a:r>
            <a:endParaRPr lang="en-US" sz="2000" dirty="0" smtClean="0"/>
          </a:p>
          <a:p>
            <a:r>
              <a:rPr lang="he-IL" sz="2000" b="1" dirty="0" smtClean="0"/>
              <a:t>אבא היה נרעש אך דבק בכך שהם מצאו את מותם </a:t>
            </a:r>
            <a:r>
              <a:rPr lang="he-IL" sz="2000" b="1" dirty="0" err="1" smtClean="0"/>
              <a:t>בפלשוב</a:t>
            </a:r>
            <a:r>
              <a:rPr lang="he-IL" sz="2000" b="1" dirty="0" smtClean="0"/>
              <a:t> הנוראית.</a:t>
            </a:r>
            <a:endParaRPr lang="en-US" sz="2000" dirty="0" smtClean="0"/>
          </a:p>
          <a:p>
            <a:r>
              <a:rPr lang="he-IL" sz="2000" b="1" dirty="0" smtClean="0"/>
              <a:t>למרבה הפלא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 לא הסתפקה בסיפור שבעל פה, אלא העלתה את הסיפור על הכתב.</a:t>
            </a:r>
            <a:endParaRPr lang="en-US" sz="2000" dirty="0" smtClean="0"/>
          </a:p>
          <a:p>
            <a:r>
              <a:rPr lang="he-IL" sz="2000" b="1" dirty="0" smtClean="0"/>
              <a:t>המכתב נכתב בפולנית </a:t>
            </a:r>
            <a:r>
              <a:rPr lang="he-IL" sz="2000" b="1" dirty="0" err="1" smtClean="0"/>
              <a:t>ואמא</a:t>
            </a:r>
            <a:r>
              <a:rPr lang="he-IL" sz="2000" b="1" dirty="0" smtClean="0"/>
              <a:t> תרגמה אותו לעברית...</a:t>
            </a:r>
            <a:endParaRPr lang="en-US" sz="2000" dirty="0" smtClean="0"/>
          </a:p>
          <a:p>
            <a:pPr>
              <a:buNone/>
            </a:pPr>
            <a:r>
              <a:rPr lang="he-IL" sz="2000" b="1" dirty="0" smtClean="0"/>
              <a:t> 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714876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n-lt"/>
                <a:ea typeface="+mn-ea"/>
                <a:cs typeface="Guttman Calligraphic" pitchFamily="10" charset="-79"/>
              </a:rPr>
              <a:t>חיבור קצוות המידע 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28662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600" b="1" kern="0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המכתב של </a:t>
            </a:r>
            <a:r>
              <a:rPr lang="he-IL" sz="2600" b="1" kern="0" dirty="0" err="1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פרניה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pic>
        <p:nvPicPr>
          <p:cNvPr id="10" name="Picture 9" descr="מכתב פרניה מתורגם1.jpg"/>
          <p:cNvPicPr>
            <a:picLocks noChangeAspect="1"/>
          </p:cNvPicPr>
          <p:nvPr/>
        </p:nvPicPr>
        <p:blipFill>
          <a:blip r:embed="rId2" cstate="print"/>
          <a:srcRect l="15477" b="55209"/>
          <a:stretch>
            <a:fillRect/>
          </a:stretch>
        </p:blipFill>
        <p:spPr>
          <a:xfrm rot="5400000">
            <a:off x="25411" y="1766539"/>
            <a:ext cx="4598592" cy="33514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914055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600" b="1" kern="0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המכתב של </a:t>
            </a:r>
            <a:r>
              <a:rPr lang="he-IL" sz="2600" b="1" kern="0" dirty="0" err="1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פרניה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pic>
        <p:nvPicPr>
          <p:cNvPr id="9" name="Picture 8" descr="מכתב פרניה מתורגם1.jpg"/>
          <p:cNvPicPr>
            <a:picLocks noChangeAspect="1"/>
          </p:cNvPicPr>
          <p:nvPr/>
        </p:nvPicPr>
        <p:blipFill>
          <a:blip r:embed="rId2" cstate="print"/>
          <a:srcRect l="15477" t="43750" b="9375"/>
          <a:stretch>
            <a:fillRect/>
          </a:stretch>
        </p:blipFill>
        <p:spPr>
          <a:xfrm rot="5400000">
            <a:off x="4281993" y="1752601"/>
            <a:ext cx="4495806" cy="34290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57226" y="1142984"/>
            <a:ext cx="3214712" cy="4638496"/>
            <a:chOff x="857226" y="1142984"/>
            <a:chExt cx="3214712" cy="4638496"/>
          </a:xfrm>
        </p:grpSpPr>
        <p:pic>
          <p:nvPicPr>
            <p:cNvPr id="10" name="Picture 9" descr="מכתב פרניה מתורגם2.jpg"/>
            <p:cNvPicPr>
              <a:picLocks noChangeAspect="1"/>
            </p:cNvPicPr>
            <p:nvPr/>
          </p:nvPicPr>
          <p:blipFill>
            <a:blip r:embed="rId3" cstate="print"/>
            <a:srcRect l="37107" b="53125"/>
            <a:stretch>
              <a:fillRect/>
            </a:stretch>
          </p:blipFill>
          <p:spPr>
            <a:xfrm rot="16200000">
              <a:off x="896468" y="1103742"/>
              <a:ext cx="3136227" cy="321471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11" name="Picture 10" descr="מכתב פרניה מתורגם2.jpg"/>
            <p:cNvPicPr>
              <a:picLocks noChangeAspect="1"/>
            </p:cNvPicPr>
            <p:nvPr/>
          </p:nvPicPr>
          <p:blipFill>
            <a:blip r:embed="rId3" cstate="print"/>
            <a:srcRect l="71348" t="46875" b="8333"/>
            <a:stretch>
              <a:fillRect/>
            </a:stretch>
          </p:blipFill>
          <p:spPr>
            <a:xfrm rot="16200000">
              <a:off x="1716968" y="3426514"/>
              <a:ext cx="1495224" cy="321470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285860"/>
            <a:ext cx="7686700" cy="2428892"/>
          </a:xfrm>
        </p:spPr>
        <p:txBody>
          <a:bodyPr/>
          <a:lstStyle/>
          <a:p>
            <a:r>
              <a:rPr lang="he-IL" sz="2000" b="1" dirty="0" smtClean="0"/>
              <a:t>לפי המכתב של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, מתברר שבהיותה בקרקוב, ביקרה ברובע </a:t>
            </a:r>
            <a:r>
              <a:rPr lang="he-IL" sz="2000" b="1" dirty="0" err="1" smtClean="0"/>
              <a:t>פודגוז'ה</a:t>
            </a:r>
            <a:r>
              <a:rPr lang="he-IL" sz="2000" b="1" dirty="0" smtClean="0"/>
              <a:t> בו שהו יהודים </a:t>
            </a:r>
            <a:r>
              <a:rPr lang="he-IL" sz="2000" b="1" dirty="0" err="1" smtClean="0"/>
              <a:t>מקאליש</a:t>
            </a:r>
            <a:r>
              <a:rPr lang="he-IL" sz="2000" b="1" dirty="0" smtClean="0"/>
              <a:t>.</a:t>
            </a:r>
          </a:p>
          <a:p>
            <a:r>
              <a:rPr lang="he-IL" sz="2000" b="1" dirty="0" smtClean="0"/>
              <a:t>בין האנשים הרבים היא זיהתה את משפחת </a:t>
            </a:r>
            <a:r>
              <a:rPr lang="he-IL" sz="2000" b="1" dirty="0" err="1" smtClean="0"/>
              <a:t>קוה</a:t>
            </a:r>
            <a:r>
              <a:rPr lang="he-IL" sz="2000" b="1" dirty="0" smtClean="0"/>
              <a:t>. למעשה אימו של אבא זיהתה אותה. והם חלקו ארוחה יחד שמרכיביה היו ביצה ובצל.</a:t>
            </a:r>
          </a:p>
          <a:p>
            <a:r>
              <a:rPr lang="he-IL" sz="2000" b="1" dirty="0" err="1" smtClean="0"/>
              <a:t>התאור</a:t>
            </a:r>
            <a:r>
              <a:rPr lang="he-IL" sz="2000" b="1" dirty="0" smtClean="0"/>
              <a:t> של </a:t>
            </a:r>
            <a:r>
              <a:rPr lang="he-IL" sz="2000" b="1" dirty="0" err="1" smtClean="0"/>
              <a:t>פרניה</a:t>
            </a:r>
            <a:r>
              <a:rPr lang="he-IL" sz="2000" b="1" dirty="0" smtClean="0"/>
              <a:t> מתאים למה שגילינו במסע שלנו ב-2006 כאשר הסבירו לנו שהגלריה הייתה פעם בית כנסת שבו הוחזקו יהודים.</a:t>
            </a:r>
          </a:p>
          <a:p>
            <a:r>
              <a:rPr lang="he-IL" sz="2000" b="1" dirty="0" smtClean="0"/>
              <a:t>דבר אחד ברור – סבתי נפטרה בקרקוב – </a:t>
            </a:r>
            <a:r>
              <a:rPr lang="he-IL" sz="2000" b="1" dirty="0" err="1" smtClean="0"/>
              <a:t>פודגוז'ה</a:t>
            </a:r>
            <a:r>
              <a:rPr lang="he-IL" sz="2000" b="1" dirty="0" smtClean="0"/>
              <a:t> ולגבי שאר המשפחה ששהו בקרקוב כנראה שלעולם לא נדע...</a:t>
            </a:r>
          </a:p>
          <a:p>
            <a:endParaRPr lang="he-IL" sz="2000" b="1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714876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n-lt"/>
                <a:ea typeface="+mn-ea"/>
                <a:cs typeface="Guttman Calligraphic" pitchFamily="10" charset="-79"/>
              </a:rPr>
              <a:t>חיבור קצוות המידע 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28662" y="642918"/>
            <a:ext cx="338613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e-IL" sz="2600" b="1" kern="0" dirty="0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המכתב של </a:t>
            </a:r>
            <a:r>
              <a:rPr lang="he-IL" sz="2600" b="1" kern="0" dirty="0" err="1" smtClean="0">
                <a:solidFill>
                  <a:srgbClr val="0066CC"/>
                </a:solidFill>
                <a:latin typeface="+mn-lt"/>
                <a:cs typeface="Guttman Calligraphic" pitchFamily="10" charset="-79"/>
              </a:rPr>
              <a:t>פרניה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n-lt"/>
              <a:ea typeface="+mn-ea"/>
              <a:cs typeface="Guttman Calligraphic" pitchFamily="10" charset="-79"/>
            </a:endParaRPr>
          </a:p>
        </p:txBody>
      </p:sp>
      <p:pic>
        <p:nvPicPr>
          <p:cNvPr id="9" name="Picture 8" descr="מכתב פרניה מתורגם1.jpg"/>
          <p:cNvPicPr>
            <a:picLocks noChangeAspect="1"/>
          </p:cNvPicPr>
          <p:nvPr/>
        </p:nvPicPr>
        <p:blipFill>
          <a:blip r:embed="rId2" cstate="print"/>
          <a:srcRect l="15477" b="55209"/>
          <a:stretch>
            <a:fillRect/>
          </a:stretch>
        </p:blipFill>
        <p:spPr>
          <a:xfrm rot="5400000">
            <a:off x="1428188" y="4209302"/>
            <a:ext cx="2066676" cy="15062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 descr="מכתב פרניה מתורגם1.jpg"/>
          <p:cNvPicPr>
            <a:picLocks noChangeAspect="1"/>
          </p:cNvPicPr>
          <p:nvPr/>
        </p:nvPicPr>
        <p:blipFill>
          <a:blip r:embed="rId2" cstate="print"/>
          <a:srcRect l="15477" t="43750" b="9375"/>
          <a:stretch>
            <a:fillRect/>
          </a:stretch>
        </p:blipFill>
        <p:spPr>
          <a:xfrm rot="5400000">
            <a:off x="3725800" y="4230708"/>
            <a:ext cx="2008331" cy="15317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6199598" y="3983758"/>
            <a:ext cx="1444236" cy="1945571"/>
            <a:chOff x="857226" y="1142984"/>
            <a:chExt cx="3214712" cy="4638496"/>
          </a:xfrm>
        </p:grpSpPr>
        <p:pic>
          <p:nvPicPr>
            <p:cNvPr id="12" name="Picture 11" descr="מכתב פרניה מתורגם2.jpg"/>
            <p:cNvPicPr>
              <a:picLocks noChangeAspect="1"/>
            </p:cNvPicPr>
            <p:nvPr/>
          </p:nvPicPr>
          <p:blipFill>
            <a:blip r:embed="rId3" cstate="print"/>
            <a:srcRect l="37107" b="53125"/>
            <a:stretch>
              <a:fillRect/>
            </a:stretch>
          </p:blipFill>
          <p:spPr>
            <a:xfrm rot="16200000">
              <a:off x="896468" y="1103742"/>
              <a:ext cx="3136227" cy="321471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13" name="Picture 12" descr="מכתב פרניה מתורגם2.jpg"/>
            <p:cNvPicPr>
              <a:picLocks noChangeAspect="1"/>
            </p:cNvPicPr>
            <p:nvPr/>
          </p:nvPicPr>
          <p:blipFill>
            <a:blip r:embed="rId3" cstate="print"/>
            <a:srcRect l="71348" t="46875" b="8333"/>
            <a:stretch>
              <a:fillRect/>
            </a:stretch>
          </p:blipFill>
          <p:spPr>
            <a:xfrm rot="16200000">
              <a:off x="1716968" y="3426514"/>
              <a:ext cx="1495224" cy="321470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5219700" y="765175"/>
            <a:ext cx="2881313" cy="1079500"/>
          </a:xfrm>
        </p:spPr>
        <p:txBody>
          <a:bodyPr/>
          <a:lstStyle/>
          <a:p>
            <a:pPr algn="ctr">
              <a:buFontTx/>
              <a:buNone/>
            </a:pPr>
            <a:r>
              <a:rPr lang="he-IL" sz="2600" b="1">
                <a:solidFill>
                  <a:srgbClr val="0066CC"/>
                </a:solidFill>
                <a:cs typeface="Guttman Calligraphic" pitchFamily="10" charset="-79"/>
              </a:rPr>
              <a:t>ובכך תם אך לא נשלם 	</a:t>
            </a:r>
            <a:endParaRPr lang="en-US" sz="2600" b="1">
              <a:solidFill>
                <a:srgbClr val="0066CC"/>
              </a:solidFill>
              <a:cs typeface="Guttman Calligraphic" pitchFamily="10" charset="-79"/>
            </a:endParaRPr>
          </a:p>
        </p:txBody>
      </p:sp>
      <p:pic>
        <p:nvPicPr>
          <p:cNvPr id="80899" name="Picture 3" descr="את_אחי_אנוכי_מבק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228865"/>
            <a:ext cx="3286125" cy="3343275"/>
          </a:xfrm>
          <a:prstGeom prst="rect">
            <a:avLst/>
          </a:prstGeom>
          <a:noFill/>
          <a:ln w="76200" cmpd="tri">
            <a:solidFill>
              <a:srgbClr val="0066CC"/>
            </a:solidFill>
            <a:miter lim="800000"/>
            <a:headEnd/>
            <a:tailEnd/>
          </a:ln>
        </p:spPr>
      </p:pic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395288" y="981075"/>
            <a:ext cx="42481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he-IL" sz="2600" b="1">
                <a:solidFill>
                  <a:srgbClr val="0066CC"/>
                </a:solidFill>
                <a:cs typeface="Guttman Calligraphic" pitchFamily="10" charset="-79"/>
              </a:rPr>
              <a:t>המסע המשפחתי שלנו לפולין</a:t>
            </a:r>
          </a:p>
          <a:p>
            <a:pPr marL="342900" indent="-342900" algn="ctr">
              <a:spcBef>
                <a:spcPct val="20000"/>
              </a:spcBef>
            </a:pPr>
            <a:endParaRPr lang="en-US" sz="2600" b="1">
              <a:solidFill>
                <a:srgbClr val="0066CC"/>
              </a:solidFill>
              <a:cs typeface="Guttman Calligraphic" pitchFamily="10" charset="-79"/>
            </a:endParaRP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825500" y="5589588"/>
            <a:ext cx="7275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rgbClr val="0066CC"/>
                </a:solidFill>
              </a:rPr>
              <a:t> את המצגת הכינו: אביחי, יונה (לבית </a:t>
            </a:r>
            <a:r>
              <a:rPr lang="he-IL" b="1" dirty="0" err="1">
                <a:solidFill>
                  <a:srgbClr val="0066CC"/>
                </a:solidFill>
              </a:rPr>
              <a:t>קוה</a:t>
            </a:r>
            <a:r>
              <a:rPr lang="he-IL" b="1" dirty="0">
                <a:solidFill>
                  <a:srgbClr val="0066CC"/>
                </a:solidFill>
              </a:rPr>
              <a:t>) אפרת, אורה חן ויואב ישראל אגוזי. </a:t>
            </a:r>
            <a:endParaRPr lang="en-US" b="1" dirty="0">
              <a:solidFill>
                <a:srgbClr val="0066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5665" y="1500174"/>
            <a:ext cx="52293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2200" b="1" dirty="0" smtClean="0">
                <a:latin typeface="Guttman Yad-Brush" pitchFamily="2" charset="-79"/>
                <a:cs typeface="Guttman Yad-Brush" pitchFamily="2" charset="-79"/>
              </a:rPr>
              <a:t>אנחנו מודים על המעט שמצאנו,</a:t>
            </a:r>
          </a:p>
          <a:p>
            <a:r>
              <a:rPr lang="he-IL" sz="2200" b="1" dirty="0" smtClean="0">
                <a:latin typeface="Guttman Yad-Brush" pitchFamily="2" charset="-79"/>
                <a:cs typeface="Guttman Yad-Brush" pitchFamily="2" charset="-79"/>
              </a:rPr>
              <a:t>אך ברור לנו שיש עוד הרבה לגלות...</a:t>
            </a:r>
            <a:endParaRPr lang="en-US" sz="2200" b="1" dirty="0" smtClean="0">
              <a:latin typeface="+mn-lt"/>
              <a:cs typeface="Guttman Yad-Brush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2796</TotalTime>
  <Words>2796</Words>
  <Application>Microsoft Office PowerPoint</Application>
  <PresentationFormat>On-screen Show (4:3)</PresentationFormat>
  <Paragraphs>269</Paragraphs>
  <Slides>30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Avi</dc:creator>
  <cp:lastModifiedBy> </cp:lastModifiedBy>
  <cp:revision>243</cp:revision>
  <dcterms:created xsi:type="dcterms:W3CDTF">2005-01-10T11:48:54Z</dcterms:created>
  <dcterms:modified xsi:type="dcterms:W3CDTF">2011-05-22T11:56:53Z</dcterms:modified>
</cp:coreProperties>
</file>