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Anton" charset="1" panose="00000500000000000000"/>
      <p:regular r:id="rId14"/>
    </p:embeddedFont>
    <p:embeddedFont>
      <p:font typeface="Fira Sans Bold" charset="1" panose="020B0803050000020004"/>
      <p:regular r:id="rId15"/>
    </p:embeddedFont>
    <p:embeddedFont>
      <p:font typeface="Fira Sans" charset="1" panose="020B05030500000200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jpeg" Type="http://schemas.openxmlformats.org/officeDocument/2006/relationships/image"/><Relationship Id="rId4"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jpeg" Type="http://schemas.openxmlformats.org/officeDocument/2006/relationships/image"/><Relationship Id="rId4"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18.png" Type="http://schemas.openxmlformats.org/officeDocument/2006/relationships/image"/><Relationship Id="rId12" Target="../media/image19.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media/image22.png" Type="http://schemas.openxmlformats.org/officeDocument/2006/relationships/image"/><Relationship Id="rId16" Target="../media/image23.svg" Type="http://schemas.openxmlformats.org/officeDocument/2006/relationships/image"/><Relationship Id="rId17" Target="../media/image24.png" Type="http://schemas.openxmlformats.org/officeDocument/2006/relationships/image"/><Relationship Id="rId18" Target="../media/image25.sv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8.jpe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6AC5CA"/>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394460"/>
          </a:xfrm>
          <a:custGeom>
            <a:avLst/>
            <a:gdLst/>
            <a:ahLst/>
            <a:cxnLst/>
            <a:rect r="r" b="b" t="t" l="l"/>
            <a:pathLst>
              <a:path h="1394460" w="18288000">
                <a:moveTo>
                  <a:pt x="0" y="0"/>
                </a:moveTo>
                <a:lnTo>
                  <a:pt x="18288000" y="0"/>
                </a:lnTo>
                <a:lnTo>
                  <a:pt x="18288000" y="1394460"/>
                </a:lnTo>
                <a:lnTo>
                  <a:pt x="0" y="1394460"/>
                </a:lnTo>
                <a:lnTo>
                  <a:pt x="0" y="0"/>
                </a:lnTo>
                <a:close/>
              </a:path>
            </a:pathLst>
          </a:custGeom>
          <a:blipFill>
            <a:blip r:embed="rId2"/>
            <a:stretch>
              <a:fillRect l="0" t="0" r="0" b="0"/>
            </a:stretch>
          </a:blipFill>
        </p:spPr>
      </p:sp>
      <p:grpSp>
        <p:nvGrpSpPr>
          <p:cNvPr name="Group 3" id="3"/>
          <p:cNvGrpSpPr/>
          <p:nvPr/>
        </p:nvGrpSpPr>
        <p:grpSpPr>
          <a:xfrm rot="0">
            <a:off x="8902992" y="1912729"/>
            <a:ext cx="10434451" cy="9446574"/>
            <a:chOff x="0" y="0"/>
            <a:chExt cx="5580380" cy="5052060"/>
          </a:xfrm>
        </p:grpSpPr>
        <p:sp>
          <p:nvSpPr>
            <p:cNvPr name="Freeform 4" id="4"/>
            <p:cNvSpPr/>
            <p:nvPr/>
          </p:nvSpPr>
          <p:spPr>
            <a:xfrm flipH="false" flipV="false" rot="0">
              <a:off x="-635000" y="-673100"/>
              <a:ext cx="6488430" cy="6027420"/>
            </a:xfrm>
            <a:custGeom>
              <a:avLst/>
              <a:gdLst/>
              <a:ahLst/>
              <a:cxnLst/>
              <a:rect r="r" b="b" t="t" l="l"/>
              <a:pathLst>
                <a:path h="6027420" w="648843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a:blip r:embed="rId3"/>
              <a:stretch>
                <a:fillRect l="-23771" t="-7025" r="-21570" b="0"/>
              </a:stretch>
            </a:blipFill>
          </p:spPr>
        </p:sp>
      </p:grpSp>
      <p:sp>
        <p:nvSpPr>
          <p:cNvPr name="Freeform 5" id="5"/>
          <p:cNvSpPr/>
          <p:nvPr/>
        </p:nvSpPr>
        <p:spPr>
          <a:xfrm flipH="false" flipV="false" rot="0">
            <a:off x="4665944" y="7002685"/>
            <a:ext cx="6334337" cy="2628750"/>
          </a:xfrm>
          <a:custGeom>
            <a:avLst/>
            <a:gdLst/>
            <a:ahLst/>
            <a:cxnLst/>
            <a:rect r="r" b="b" t="t" l="l"/>
            <a:pathLst>
              <a:path h="2628750" w="6334337">
                <a:moveTo>
                  <a:pt x="0" y="0"/>
                </a:moveTo>
                <a:lnTo>
                  <a:pt x="6334336" y="0"/>
                </a:lnTo>
                <a:lnTo>
                  <a:pt x="6334336" y="2628750"/>
                </a:lnTo>
                <a:lnTo>
                  <a:pt x="0" y="2628750"/>
                </a:lnTo>
                <a:lnTo>
                  <a:pt x="0" y="0"/>
                </a:lnTo>
                <a:close/>
              </a:path>
            </a:pathLst>
          </a:custGeom>
          <a:blipFill>
            <a:blip r:embed="rId4"/>
            <a:stretch>
              <a:fillRect l="0" t="0" r="0" b="0"/>
            </a:stretch>
          </a:blipFill>
        </p:spPr>
      </p:sp>
      <p:sp>
        <p:nvSpPr>
          <p:cNvPr name="Freeform 6" id="6"/>
          <p:cNvSpPr/>
          <p:nvPr/>
        </p:nvSpPr>
        <p:spPr>
          <a:xfrm flipH="true" flipV="true" rot="-235184">
            <a:off x="10212310" y="7687430"/>
            <a:ext cx="10001856" cy="2668002"/>
          </a:xfrm>
          <a:custGeom>
            <a:avLst/>
            <a:gdLst/>
            <a:ahLst/>
            <a:cxnLst/>
            <a:rect r="r" b="b" t="t" l="l"/>
            <a:pathLst>
              <a:path h="2668002" w="10001856">
                <a:moveTo>
                  <a:pt x="10001857" y="2668003"/>
                </a:moveTo>
                <a:lnTo>
                  <a:pt x="0" y="2668003"/>
                </a:lnTo>
                <a:lnTo>
                  <a:pt x="0" y="0"/>
                </a:lnTo>
                <a:lnTo>
                  <a:pt x="10001857" y="0"/>
                </a:lnTo>
                <a:lnTo>
                  <a:pt x="10001857" y="2668003"/>
                </a:lnTo>
                <a:close/>
              </a:path>
            </a:pathLst>
          </a:custGeom>
          <a:blipFill>
            <a:blip r:embed="rId5"/>
            <a:stretch>
              <a:fillRect l="0" t="0" r="-2761" b="0"/>
            </a:stretch>
          </a:blipFill>
        </p:spPr>
      </p:sp>
      <p:sp>
        <p:nvSpPr>
          <p:cNvPr name="TextBox 7" id="7"/>
          <p:cNvSpPr txBox="true"/>
          <p:nvPr/>
        </p:nvSpPr>
        <p:spPr>
          <a:xfrm rot="0">
            <a:off x="1028700" y="2981114"/>
            <a:ext cx="9427722" cy="2162386"/>
          </a:xfrm>
          <a:prstGeom prst="rect">
            <a:avLst/>
          </a:prstGeom>
        </p:spPr>
        <p:txBody>
          <a:bodyPr anchor="t" rtlCol="false" tIns="0" lIns="0" bIns="0" rIns="0">
            <a:spAutoFit/>
          </a:bodyPr>
          <a:lstStyle/>
          <a:p>
            <a:pPr algn="l">
              <a:lnSpc>
                <a:spcPts val="8187"/>
              </a:lnSpc>
            </a:pPr>
            <a:r>
              <a:rPr lang="en-US" sz="9198" spc="147">
                <a:solidFill>
                  <a:srgbClr val="391129"/>
                </a:solidFill>
                <a:latin typeface="Anton"/>
                <a:ea typeface="Anton"/>
                <a:cs typeface="Anton"/>
                <a:sym typeface="Anton"/>
              </a:rPr>
              <a:t>DOE MEE AAN DE WILDE WEEK!</a:t>
            </a:r>
          </a:p>
        </p:txBody>
      </p:sp>
      <p:sp>
        <p:nvSpPr>
          <p:cNvPr name="TextBox 8" id="8"/>
          <p:cNvSpPr txBox="true"/>
          <p:nvPr/>
        </p:nvSpPr>
        <p:spPr>
          <a:xfrm rot="0">
            <a:off x="1028700" y="4930775"/>
            <a:ext cx="7573566" cy="705484"/>
          </a:xfrm>
          <a:prstGeom prst="rect">
            <a:avLst/>
          </a:prstGeom>
        </p:spPr>
        <p:txBody>
          <a:bodyPr anchor="t" rtlCol="false" tIns="0" lIns="0" bIns="0" rIns="0">
            <a:spAutoFit/>
          </a:bodyPr>
          <a:lstStyle/>
          <a:p>
            <a:pPr algn="l">
              <a:lnSpc>
                <a:spcPts val="5740"/>
              </a:lnSpc>
            </a:pPr>
            <a:r>
              <a:rPr lang="en-US" sz="4100" b="true">
                <a:solidFill>
                  <a:srgbClr val="FFFFFF"/>
                </a:solidFill>
                <a:latin typeface="Fira Sans Bold"/>
                <a:ea typeface="Fira Sans Bold"/>
                <a:cs typeface="Fira Sans Bold"/>
                <a:sym typeface="Fira Sans Bold"/>
              </a:rPr>
              <a:t>FAQ voor scholen/verenigingen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6AC5CA"/>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394460"/>
          </a:xfrm>
          <a:custGeom>
            <a:avLst/>
            <a:gdLst/>
            <a:ahLst/>
            <a:cxnLst/>
            <a:rect r="r" b="b" t="t" l="l"/>
            <a:pathLst>
              <a:path h="1394460" w="18288000">
                <a:moveTo>
                  <a:pt x="0" y="0"/>
                </a:moveTo>
                <a:lnTo>
                  <a:pt x="18288000" y="0"/>
                </a:lnTo>
                <a:lnTo>
                  <a:pt x="18288000" y="1394460"/>
                </a:lnTo>
                <a:lnTo>
                  <a:pt x="0" y="1394460"/>
                </a:lnTo>
                <a:lnTo>
                  <a:pt x="0" y="0"/>
                </a:lnTo>
                <a:close/>
              </a:path>
            </a:pathLst>
          </a:custGeom>
          <a:blipFill>
            <a:blip r:embed="rId2"/>
            <a:stretch>
              <a:fillRect l="0" t="0" r="0" b="0"/>
            </a:stretch>
          </a:blipFill>
        </p:spPr>
      </p:sp>
      <p:grpSp>
        <p:nvGrpSpPr>
          <p:cNvPr name="Group 3" id="3"/>
          <p:cNvGrpSpPr/>
          <p:nvPr/>
        </p:nvGrpSpPr>
        <p:grpSpPr>
          <a:xfrm rot="0">
            <a:off x="10127146" y="1394460"/>
            <a:ext cx="8531965" cy="8334487"/>
            <a:chOff x="0" y="0"/>
            <a:chExt cx="4828540" cy="4716780"/>
          </a:xfrm>
        </p:grpSpPr>
        <p:sp>
          <p:nvSpPr>
            <p:cNvPr name="Freeform 4" id="4"/>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3"/>
              <a:stretch>
                <a:fillRect l="-21126" t="0" r="-25590" b="0"/>
              </a:stretch>
            </a:blipFill>
          </p:spPr>
        </p:sp>
      </p:grpSp>
      <p:sp>
        <p:nvSpPr>
          <p:cNvPr name="TextBox 5" id="5"/>
          <p:cNvSpPr txBox="true"/>
          <p:nvPr/>
        </p:nvSpPr>
        <p:spPr>
          <a:xfrm rot="0">
            <a:off x="1028700" y="2069889"/>
            <a:ext cx="11352178" cy="786706"/>
          </a:xfrm>
          <a:prstGeom prst="rect">
            <a:avLst/>
          </a:prstGeom>
        </p:spPr>
        <p:txBody>
          <a:bodyPr anchor="t" rtlCol="false" tIns="0" lIns="0" bIns="0" rIns="0">
            <a:spAutoFit/>
          </a:bodyPr>
          <a:lstStyle/>
          <a:p>
            <a:pPr algn="l">
              <a:lnSpc>
                <a:spcPts val="5726"/>
              </a:lnSpc>
            </a:pPr>
            <a:r>
              <a:rPr lang="en-US" sz="6433" spc="102">
                <a:solidFill>
                  <a:srgbClr val="FFFFFF"/>
                </a:solidFill>
                <a:latin typeface="Anton"/>
                <a:ea typeface="Anton"/>
                <a:cs typeface="Anton"/>
                <a:sym typeface="Anton"/>
              </a:rPr>
              <a:t>VRAAG 1.</a:t>
            </a:r>
            <a:r>
              <a:rPr lang="en-US" sz="6433" spc="102">
                <a:solidFill>
                  <a:srgbClr val="391129"/>
                </a:solidFill>
                <a:latin typeface="Anton"/>
                <a:ea typeface="Anton"/>
                <a:cs typeface="Anton"/>
                <a:sym typeface="Anton"/>
              </a:rPr>
              <a:t> WAT DOET WILDE GANZEN?</a:t>
            </a:r>
          </a:p>
        </p:txBody>
      </p:sp>
      <p:sp>
        <p:nvSpPr>
          <p:cNvPr name="TextBox 6" id="6"/>
          <p:cNvSpPr txBox="true"/>
          <p:nvPr/>
        </p:nvSpPr>
        <p:spPr>
          <a:xfrm rot="0">
            <a:off x="1028700" y="2956242"/>
            <a:ext cx="8820691" cy="9217659"/>
          </a:xfrm>
          <a:prstGeom prst="rect">
            <a:avLst/>
          </a:prstGeom>
        </p:spPr>
        <p:txBody>
          <a:bodyPr anchor="t" rtlCol="false" tIns="0" lIns="0" bIns="0" rIns="0">
            <a:spAutoFit/>
          </a:bodyPr>
          <a:lstStyle/>
          <a:p>
            <a:pPr algn="l">
              <a:lnSpc>
                <a:spcPts val="4340"/>
              </a:lnSpc>
            </a:pPr>
            <a:r>
              <a:rPr lang="en-US" sz="3100">
                <a:solidFill>
                  <a:srgbClr val="000000"/>
                </a:solidFill>
                <a:latin typeface="Fira Sans"/>
                <a:ea typeface="Fira Sans"/>
                <a:cs typeface="Fira Sans"/>
                <a:sym typeface="Fira Sans"/>
              </a:rPr>
              <a:t>Wilde Ganzen streeft naar een wereld waarin mensen in armoede op eigen kracht hun situatie en hun toekomst verbeteren.</a:t>
            </a:r>
          </a:p>
          <a:p>
            <a:pPr algn="l">
              <a:lnSpc>
                <a:spcPts val="4340"/>
              </a:lnSpc>
            </a:pPr>
          </a:p>
          <a:p>
            <a:pPr algn="l">
              <a:lnSpc>
                <a:spcPts val="4340"/>
              </a:lnSpc>
            </a:pPr>
            <a:r>
              <a:rPr lang="en-US" sz="3100">
                <a:solidFill>
                  <a:srgbClr val="000000"/>
                </a:solidFill>
                <a:latin typeface="Fira Sans"/>
                <a:ea typeface="Fira Sans"/>
                <a:cs typeface="Fira Sans"/>
                <a:sym typeface="Fira Sans"/>
              </a:rPr>
              <a:t>Daarom steunen wij </a:t>
            </a:r>
            <a:r>
              <a:rPr lang="en-US" sz="3100" b="true">
                <a:solidFill>
                  <a:srgbClr val="FA4445"/>
                </a:solidFill>
                <a:latin typeface="Fira Sans Bold"/>
                <a:ea typeface="Fira Sans Bold"/>
                <a:cs typeface="Fira Sans Bold"/>
                <a:sym typeface="Fira Sans Bold"/>
              </a:rPr>
              <a:t>aanpakkers</a:t>
            </a:r>
            <a:r>
              <a:rPr lang="en-US" sz="3100" b="true">
                <a:solidFill>
                  <a:srgbClr val="000000"/>
                </a:solidFill>
                <a:latin typeface="Fira Sans Bold"/>
                <a:ea typeface="Fira Sans Bold"/>
                <a:cs typeface="Fira Sans Bold"/>
                <a:sym typeface="Fira Sans Bold"/>
              </a:rPr>
              <a:t> </a:t>
            </a:r>
            <a:r>
              <a:rPr lang="en-US" sz="3100">
                <a:solidFill>
                  <a:srgbClr val="000000"/>
                </a:solidFill>
                <a:latin typeface="Fira Sans"/>
                <a:ea typeface="Fira Sans"/>
                <a:cs typeface="Fira Sans"/>
                <a:sym typeface="Fira Sans"/>
              </a:rPr>
              <a:t>die met kleinschalige projecten voor impact zorgen in hun eigen omgeving. Van schoon drinkwater tot inclusief onderwijs. En van medische zorg tot financiële onafhankelijkheid. </a:t>
            </a:r>
          </a:p>
          <a:p>
            <a:pPr algn="l">
              <a:lnSpc>
                <a:spcPts val="4340"/>
              </a:lnSpc>
            </a:pPr>
          </a:p>
          <a:p>
            <a:pPr algn="l">
              <a:lnSpc>
                <a:spcPts val="4340"/>
              </a:lnSpc>
            </a:pPr>
            <a:r>
              <a:rPr lang="en-US" sz="3100">
                <a:solidFill>
                  <a:srgbClr val="000000"/>
                </a:solidFill>
                <a:latin typeface="Fira Sans"/>
                <a:ea typeface="Fira Sans"/>
                <a:cs typeface="Fira Sans"/>
                <a:sym typeface="Fira Sans"/>
              </a:rPr>
              <a:t>Wij ondersteunen hen met kennis, een sterk netwerk en geld. </a:t>
            </a:r>
          </a:p>
          <a:p>
            <a:pPr algn="l">
              <a:lnSpc>
                <a:spcPts val="4340"/>
              </a:lnSpc>
            </a:pPr>
          </a:p>
          <a:p>
            <a:pPr algn="l">
              <a:lnSpc>
                <a:spcPts val="4340"/>
              </a:lnSpc>
            </a:pPr>
          </a:p>
          <a:p>
            <a:pPr algn="l">
              <a:lnSpc>
                <a:spcPts val="4340"/>
              </a:lnSpc>
            </a:pPr>
          </a:p>
          <a:p>
            <a:pPr algn="l">
              <a:lnSpc>
                <a:spcPts val="4340"/>
              </a:lnSpc>
            </a:pPr>
          </a:p>
          <a:p>
            <a:pPr algn="l">
              <a:lnSpc>
                <a:spcPts val="4340"/>
              </a:lnSpc>
            </a:pPr>
          </a:p>
        </p:txBody>
      </p:sp>
      <p:sp>
        <p:nvSpPr>
          <p:cNvPr name="Freeform 7" id="7"/>
          <p:cNvSpPr/>
          <p:nvPr/>
        </p:nvSpPr>
        <p:spPr>
          <a:xfrm flipH="true" flipV="true" rot="-235184">
            <a:off x="10212310" y="7687430"/>
            <a:ext cx="10001856" cy="2668002"/>
          </a:xfrm>
          <a:custGeom>
            <a:avLst/>
            <a:gdLst/>
            <a:ahLst/>
            <a:cxnLst/>
            <a:rect r="r" b="b" t="t" l="l"/>
            <a:pathLst>
              <a:path h="2668002" w="10001856">
                <a:moveTo>
                  <a:pt x="10001857" y="2668003"/>
                </a:moveTo>
                <a:lnTo>
                  <a:pt x="0" y="2668003"/>
                </a:lnTo>
                <a:lnTo>
                  <a:pt x="0" y="0"/>
                </a:lnTo>
                <a:lnTo>
                  <a:pt x="10001857" y="0"/>
                </a:lnTo>
                <a:lnTo>
                  <a:pt x="10001857" y="2668003"/>
                </a:lnTo>
                <a:close/>
              </a:path>
            </a:pathLst>
          </a:custGeom>
          <a:blipFill>
            <a:blip r:embed="rId4"/>
            <a:stretch>
              <a:fillRect l="0" t="0" r="-2761"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6AC5CA"/>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394460"/>
          </a:xfrm>
          <a:custGeom>
            <a:avLst/>
            <a:gdLst/>
            <a:ahLst/>
            <a:cxnLst/>
            <a:rect r="r" b="b" t="t" l="l"/>
            <a:pathLst>
              <a:path h="1394460" w="18288000">
                <a:moveTo>
                  <a:pt x="0" y="0"/>
                </a:moveTo>
                <a:lnTo>
                  <a:pt x="18288000" y="0"/>
                </a:lnTo>
                <a:lnTo>
                  <a:pt x="18288000" y="1394460"/>
                </a:lnTo>
                <a:lnTo>
                  <a:pt x="0" y="1394460"/>
                </a:lnTo>
                <a:lnTo>
                  <a:pt x="0" y="0"/>
                </a:lnTo>
                <a:close/>
              </a:path>
            </a:pathLst>
          </a:custGeom>
          <a:blipFill>
            <a:blip r:embed="rId2"/>
            <a:stretch>
              <a:fillRect l="0" t="0" r="0" b="0"/>
            </a:stretch>
          </a:blipFill>
        </p:spPr>
      </p:sp>
      <p:sp>
        <p:nvSpPr>
          <p:cNvPr name="TextBox 3" id="3"/>
          <p:cNvSpPr txBox="true"/>
          <p:nvPr/>
        </p:nvSpPr>
        <p:spPr>
          <a:xfrm rot="0">
            <a:off x="1028700" y="2069889"/>
            <a:ext cx="11352178" cy="786706"/>
          </a:xfrm>
          <a:prstGeom prst="rect">
            <a:avLst/>
          </a:prstGeom>
        </p:spPr>
        <p:txBody>
          <a:bodyPr anchor="t" rtlCol="false" tIns="0" lIns="0" bIns="0" rIns="0">
            <a:spAutoFit/>
          </a:bodyPr>
          <a:lstStyle/>
          <a:p>
            <a:pPr algn="l">
              <a:lnSpc>
                <a:spcPts val="5726"/>
              </a:lnSpc>
            </a:pPr>
            <a:r>
              <a:rPr lang="en-US" sz="6433" spc="102">
                <a:solidFill>
                  <a:srgbClr val="FFFFFF"/>
                </a:solidFill>
                <a:latin typeface="Anton"/>
                <a:ea typeface="Anton"/>
                <a:cs typeface="Anton"/>
                <a:sym typeface="Anton"/>
              </a:rPr>
              <a:t>VRAAG 2. </a:t>
            </a:r>
            <a:r>
              <a:rPr lang="en-US" sz="6433" spc="102">
                <a:solidFill>
                  <a:srgbClr val="391129"/>
                </a:solidFill>
                <a:latin typeface="Anton"/>
                <a:ea typeface="Anton"/>
                <a:cs typeface="Anton"/>
                <a:sym typeface="Anton"/>
              </a:rPr>
              <a:t>WAT IS DE WILDE WEEK?</a:t>
            </a:r>
          </a:p>
        </p:txBody>
      </p:sp>
      <p:sp>
        <p:nvSpPr>
          <p:cNvPr name="TextBox 4" id="4"/>
          <p:cNvSpPr txBox="true"/>
          <p:nvPr/>
        </p:nvSpPr>
        <p:spPr>
          <a:xfrm rot="0">
            <a:off x="1028700" y="2956242"/>
            <a:ext cx="16230600" cy="7045959"/>
          </a:xfrm>
          <a:prstGeom prst="rect">
            <a:avLst/>
          </a:prstGeom>
        </p:spPr>
        <p:txBody>
          <a:bodyPr anchor="t" rtlCol="false" tIns="0" lIns="0" bIns="0" rIns="0">
            <a:spAutoFit/>
          </a:bodyPr>
          <a:lstStyle/>
          <a:p>
            <a:pPr algn="l">
              <a:lnSpc>
                <a:spcPts val="4340"/>
              </a:lnSpc>
            </a:pPr>
            <a:r>
              <a:rPr lang="en-US" sz="3100">
                <a:solidFill>
                  <a:srgbClr val="000000"/>
                </a:solidFill>
                <a:latin typeface="Fira Sans"/>
                <a:ea typeface="Fira Sans"/>
                <a:cs typeface="Fira Sans"/>
                <a:sym typeface="Fira Sans"/>
              </a:rPr>
              <a:t>De Wilde Week is een </a:t>
            </a:r>
            <a:r>
              <a:rPr lang="en-US" sz="3100" b="true">
                <a:solidFill>
                  <a:srgbClr val="FFFFFF"/>
                </a:solidFill>
                <a:latin typeface="Fira Sans Bold"/>
                <a:ea typeface="Fira Sans Bold"/>
                <a:cs typeface="Fira Sans Bold"/>
                <a:sym typeface="Fira Sans Bold"/>
              </a:rPr>
              <a:t>landelijke actieweek</a:t>
            </a:r>
            <a:r>
              <a:rPr lang="en-US" sz="3100">
                <a:solidFill>
                  <a:srgbClr val="FFFFFF"/>
                </a:solidFill>
                <a:latin typeface="Fira Sans"/>
                <a:ea typeface="Fira Sans"/>
                <a:cs typeface="Fira Sans"/>
                <a:sym typeface="Fira Sans"/>
              </a:rPr>
              <a:t> </a:t>
            </a:r>
            <a:r>
              <a:rPr lang="en-US" sz="3100">
                <a:solidFill>
                  <a:srgbClr val="000000"/>
                </a:solidFill>
                <a:latin typeface="Fira Sans"/>
                <a:ea typeface="Fira Sans"/>
                <a:cs typeface="Fira Sans"/>
                <a:sym typeface="Fira Sans"/>
              </a:rPr>
              <a:t>met als thema: </a:t>
            </a:r>
          </a:p>
          <a:p>
            <a:pPr algn="l">
              <a:lnSpc>
                <a:spcPts val="4340"/>
              </a:lnSpc>
            </a:pPr>
            <a:r>
              <a:rPr lang="en-US" sz="3100" b="true">
                <a:solidFill>
                  <a:srgbClr val="391129"/>
                </a:solidFill>
                <a:latin typeface="Fira Sans Bold"/>
                <a:ea typeface="Fira Sans Bold"/>
                <a:cs typeface="Fira Sans Bold"/>
                <a:sym typeface="Fira Sans Bold"/>
              </a:rPr>
              <a:t>Echte impact is dichterbij dan je denkt. </a:t>
            </a:r>
          </a:p>
          <a:p>
            <a:pPr algn="l">
              <a:lnSpc>
                <a:spcPts val="4340"/>
              </a:lnSpc>
            </a:pPr>
          </a:p>
          <a:p>
            <a:pPr algn="l">
              <a:lnSpc>
                <a:spcPts val="4340"/>
              </a:lnSpc>
            </a:pPr>
            <a:r>
              <a:rPr lang="en-US" sz="3100">
                <a:solidFill>
                  <a:srgbClr val="000000"/>
                </a:solidFill>
                <a:latin typeface="Fira Sans"/>
                <a:ea typeface="Fira Sans"/>
                <a:cs typeface="Fira Sans"/>
                <a:sym typeface="Fira Sans"/>
              </a:rPr>
              <a:t>Tijdens de Wilde Week laten we zien hoe dichtbij de impact van ontwikkelingssamenwerking is. We verbinden donateurs, Nederlandse aanjagers en lokale aanpakkers direct met elkaar. Dankzij het principe van ‘twee stappen naar impact’ maken we duidelijk hoe snel échte verandering kan plaatsvinden. </a:t>
            </a:r>
          </a:p>
          <a:p>
            <a:pPr algn="l">
              <a:lnSpc>
                <a:spcPts val="4340"/>
              </a:lnSpc>
            </a:pPr>
          </a:p>
          <a:p>
            <a:pPr algn="l">
              <a:lnSpc>
                <a:spcPts val="4340"/>
              </a:lnSpc>
            </a:pPr>
            <a:r>
              <a:rPr lang="en-US" sz="3100">
                <a:solidFill>
                  <a:srgbClr val="000000"/>
                </a:solidFill>
                <a:latin typeface="Fira Sans"/>
                <a:ea typeface="Fira Sans"/>
                <a:cs typeface="Fira Sans"/>
                <a:sym typeface="Fira Sans"/>
              </a:rPr>
              <a:t>Wat bijzonder is tijdens de Wilde Week: </a:t>
            </a:r>
            <a:r>
              <a:rPr lang="en-US" sz="3100" b="true">
                <a:solidFill>
                  <a:srgbClr val="FFFFFF"/>
                </a:solidFill>
                <a:latin typeface="Fira Sans Bold"/>
                <a:ea typeface="Fira Sans Bold"/>
                <a:cs typeface="Fira Sans Bold"/>
                <a:sym typeface="Fira Sans Bold"/>
              </a:rPr>
              <a:t>Wilde Ganzen verdubbelt iedere gedoneerde euro!</a:t>
            </a:r>
            <a:r>
              <a:rPr lang="en-US" sz="3100">
                <a:solidFill>
                  <a:srgbClr val="FFFFFF"/>
                </a:solidFill>
                <a:latin typeface="Fira Sans"/>
                <a:ea typeface="Fira Sans"/>
                <a:cs typeface="Fira Sans"/>
                <a:sym typeface="Fira Sans"/>
              </a:rPr>
              <a:t> </a:t>
            </a:r>
            <a:r>
              <a:rPr lang="en-US" sz="3100">
                <a:solidFill>
                  <a:srgbClr val="000000"/>
                </a:solidFill>
                <a:latin typeface="Fira Sans"/>
                <a:ea typeface="Fira Sans"/>
                <a:cs typeface="Fira Sans"/>
                <a:sym typeface="Fira Sans"/>
              </a:rPr>
              <a:t>Dit betekent dat jij als donateur, met iedere gedoneerde euro, dubbel zoveel impact maakt. Zo maken we samen een groot verschil voor mensen in armoede.</a:t>
            </a:r>
          </a:p>
          <a:p>
            <a:pPr algn="l">
              <a:lnSpc>
                <a:spcPts val="4340"/>
              </a:lnSpc>
            </a:pPr>
          </a:p>
          <a:p>
            <a:pPr algn="l">
              <a:lnSpc>
                <a:spcPts val="4340"/>
              </a:lnSpc>
            </a:pPr>
          </a:p>
        </p:txBody>
      </p:sp>
      <p:sp>
        <p:nvSpPr>
          <p:cNvPr name="Freeform 5" id="5"/>
          <p:cNvSpPr/>
          <p:nvPr/>
        </p:nvSpPr>
        <p:spPr>
          <a:xfrm flipH="false" flipV="false" rot="746172">
            <a:off x="13502352" y="1353587"/>
            <a:ext cx="3409401" cy="3599175"/>
          </a:xfrm>
          <a:custGeom>
            <a:avLst/>
            <a:gdLst/>
            <a:ahLst/>
            <a:cxnLst/>
            <a:rect r="r" b="b" t="t" l="l"/>
            <a:pathLst>
              <a:path h="3599175" w="3409401">
                <a:moveTo>
                  <a:pt x="0" y="0"/>
                </a:moveTo>
                <a:lnTo>
                  <a:pt x="3409401" y="0"/>
                </a:lnTo>
                <a:lnTo>
                  <a:pt x="3409401" y="3599175"/>
                </a:lnTo>
                <a:lnTo>
                  <a:pt x="0" y="35991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6AC5CA"/>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394460"/>
          </a:xfrm>
          <a:custGeom>
            <a:avLst/>
            <a:gdLst/>
            <a:ahLst/>
            <a:cxnLst/>
            <a:rect r="r" b="b" t="t" l="l"/>
            <a:pathLst>
              <a:path h="1394460" w="18288000">
                <a:moveTo>
                  <a:pt x="0" y="0"/>
                </a:moveTo>
                <a:lnTo>
                  <a:pt x="18288000" y="0"/>
                </a:lnTo>
                <a:lnTo>
                  <a:pt x="18288000" y="1394460"/>
                </a:lnTo>
                <a:lnTo>
                  <a:pt x="0" y="1394460"/>
                </a:lnTo>
                <a:lnTo>
                  <a:pt x="0" y="0"/>
                </a:lnTo>
                <a:close/>
              </a:path>
            </a:pathLst>
          </a:custGeom>
          <a:blipFill>
            <a:blip r:embed="rId2"/>
            <a:stretch>
              <a:fillRect l="0" t="0" r="0" b="0"/>
            </a:stretch>
          </a:blipFill>
        </p:spPr>
      </p:sp>
      <p:grpSp>
        <p:nvGrpSpPr>
          <p:cNvPr name="Group 3" id="3"/>
          <p:cNvGrpSpPr/>
          <p:nvPr/>
        </p:nvGrpSpPr>
        <p:grpSpPr>
          <a:xfrm rot="0">
            <a:off x="8970772" y="1394460"/>
            <a:ext cx="10187709" cy="10390439"/>
            <a:chOff x="0" y="0"/>
            <a:chExt cx="6062980" cy="6183630"/>
          </a:xfrm>
        </p:grpSpPr>
        <p:sp>
          <p:nvSpPr>
            <p:cNvPr name="Freeform 4" id="4"/>
            <p:cNvSpPr/>
            <p:nvPr/>
          </p:nvSpPr>
          <p:spPr>
            <a:xfrm flipH="true" flipV="false" rot="0">
              <a:off x="-418794" y="-427990"/>
              <a:ext cx="6739890" cy="7203440"/>
            </a:xfrm>
            <a:custGeom>
              <a:avLst/>
              <a:gdLst/>
              <a:ahLst/>
              <a:cxnLst/>
              <a:rect r="r" b="b" t="t" l="l"/>
              <a:pathLst>
                <a:path h="7203440" w="6739890">
                  <a:moveTo>
                    <a:pt x="3136901" y="1123950"/>
                  </a:moveTo>
                  <a:cubicBezTo>
                    <a:pt x="3583941" y="1784350"/>
                    <a:pt x="3530601" y="2346960"/>
                    <a:pt x="4034791" y="2646680"/>
                  </a:cubicBezTo>
                  <a:cubicBezTo>
                    <a:pt x="5050791" y="3252470"/>
                    <a:pt x="6092191" y="2674620"/>
                    <a:pt x="6412231" y="3713480"/>
                  </a:cubicBezTo>
                  <a:cubicBezTo>
                    <a:pt x="6739891" y="4777740"/>
                    <a:pt x="5900421" y="5806440"/>
                    <a:pt x="4142741" y="6450330"/>
                  </a:cubicBezTo>
                  <a:cubicBezTo>
                    <a:pt x="2092961" y="7203440"/>
                    <a:pt x="0" y="5153660"/>
                    <a:pt x="491491" y="3628390"/>
                  </a:cubicBezTo>
                  <a:cubicBezTo>
                    <a:pt x="897891" y="2364740"/>
                    <a:pt x="194311" y="1811020"/>
                    <a:pt x="617221" y="1123950"/>
                  </a:cubicBezTo>
                  <a:cubicBezTo>
                    <a:pt x="1310641" y="0"/>
                    <a:pt x="2658111" y="415290"/>
                    <a:pt x="3136901" y="1123950"/>
                  </a:cubicBezTo>
                  <a:close/>
                </a:path>
              </a:pathLst>
            </a:custGeom>
            <a:blipFill>
              <a:blip r:embed="rId3"/>
              <a:stretch>
                <a:fillRect l="-26583" t="0" r="-27089" b="0"/>
              </a:stretch>
            </a:blipFill>
          </p:spPr>
        </p:sp>
      </p:grpSp>
      <p:sp>
        <p:nvSpPr>
          <p:cNvPr name="TextBox 5" id="5"/>
          <p:cNvSpPr txBox="true"/>
          <p:nvPr/>
        </p:nvSpPr>
        <p:spPr>
          <a:xfrm rot="0">
            <a:off x="1028700" y="2069889"/>
            <a:ext cx="15373845" cy="786706"/>
          </a:xfrm>
          <a:prstGeom prst="rect">
            <a:avLst/>
          </a:prstGeom>
        </p:spPr>
        <p:txBody>
          <a:bodyPr anchor="t" rtlCol="false" tIns="0" lIns="0" bIns="0" rIns="0">
            <a:spAutoFit/>
          </a:bodyPr>
          <a:lstStyle/>
          <a:p>
            <a:pPr algn="l">
              <a:lnSpc>
                <a:spcPts val="5726"/>
              </a:lnSpc>
            </a:pPr>
            <a:r>
              <a:rPr lang="en-US" sz="6433" spc="102">
                <a:solidFill>
                  <a:srgbClr val="FFFFFF"/>
                </a:solidFill>
                <a:latin typeface="Anton"/>
                <a:ea typeface="Anton"/>
                <a:cs typeface="Anton"/>
                <a:sym typeface="Anton"/>
              </a:rPr>
              <a:t>VRAAG 3. </a:t>
            </a:r>
            <a:r>
              <a:rPr lang="en-US" sz="6433" spc="102">
                <a:solidFill>
                  <a:srgbClr val="391129"/>
                </a:solidFill>
                <a:latin typeface="Anton"/>
                <a:ea typeface="Anton"/>
                <a:cs typeface="Anton"/>
                <a:sym typeface="Anton"/>
              </a:rPr>
              <a:t>VERDUBBELEN? HOE DAN!?</a:t>
            </a:r>
          </a:p>
        </p:txBody>
      </p:sp>
      <p:sp>
        <p:nvSpPr>
          <p:cNvPr name="TextBox 6" id="6"/>
          <p:cNvSpPr txBox="true"/>
          <p:nvPr/>
        </p:nvSpPr>
        <p:spPr>
          <a:xfrm rot="0">
            <a:off x="1028700" y="2956242"/>
            <a:ext cx="11407503" cy="2702559"/>
          </a:xfrm>
          <a:prstGeom prst="rect">
            <a:avLst/>
          </a:prstGeom>
        </p:spPr>
        <p:txBody>
          <a:bodyPr anchor="t" rtlCol="false" tIns="0" lIns="0" bIns="0" rIns="0">
            <a:spAutoFit/>
          </a:bodyPr>
          <a:lstStyle/>
          <a:p>
            <a:pPr algn="l">
              <a:lnSpc>
                <a:spcPts val="4340"/>
              </a:lnSpc>
            </a:pPr>
            <a:r>
              <a:rPr lang="en-US" sz="3100">
                <a:solidFill>
                  <a:srgbClr val="000000"/>
                </a:solidFill>
                <a:latin typeface="Fira Sans"/>
                <a:ea typeface="Fira Sans"/>
                <a:cs typeface="Fira Sans"/>
                <a:sym typeface="Fira Sans"/>
              </a:rPr>
              <a:t>Wilde Ganzen is in staat om de donaties tijdens de Wilde Week te </a:t>
            </a:r>
            <a:r>
              <a:rPr lang="en-US" sz="3100" b="true">
                <a:solidFill>
                  <a:srgbClr val="FFFFFF"/>
                </a:solidFill>
                <a:latin typeface="Fira Sans Bold"/>
                <a:ea typeface="Fira Sans Bold"/>
                <a:cs typeface="Fira Sans Bold"/>
                <a:sym typeface="Fira Sans Bold"/>
              </a:rPr>
              <a:t>verdubbelen </a:t>
            </a:r>
            <a:r>
              <a:rPr lang="en-US" sz="3100">
                <a:solidFill>
                  <a:srgbClr val="000000"/>
                </a:solidFill>
                <a:latin typeface="Fira Sans"/>
                <a:ea typeface="Fira Sans"/>
                <a:cs typeface="Fira Sans"/>
                <a:sym typeface="Fira Sans"/>
              </a:rPr>
              <a:t>dankzij onze betrokken donateurs, verschillende vermogensfondsen, en de Nationale Postcode Loterij. </a:t>
            </a:r>
          </a:p>
          <a:p>
            <a:pPr algn="l">
              <a:lnSpc>
                <a:spcPts val="4340"/>
              </a:lnSpc>
            </a:pPr>
          </a:p>
        </p:txBody>
      </p:sp>
      <p:sp>
        <p:nvSpPr>
          <p:cNvPr name="TextBox 7" id="7"/>
          <p:cNvSpPr txBox="true"/>
          <p:nvPr/>
        </p:nvSpPr>
        <p:spPr>
          <a:xfrm rot="0">
            <a:off x="1028700" y="5592127"/>
            <a:ext cx="7686922" cy="2702559"/>
          </a:xfrm>
          <a:prstGeom prst="rect">
            <a:avLst/>
          </a:prstGeom>
        </p:spPr>
        <p:txBody>
          <a:bodyPr anchor="t" rtlCol="false" tIns="0" lIns="0" bIns="0" rIns="0">
            <a:spAutoFit/>
          </a:bodyPr>
          <a:lstStyle/>
          <a:p>
            <a:pPr algn="l">
              <a:lnSpc>
                <a:spcPts val="4340"/>
              </a:lnSpc>
            </a:pPr>
            <a:r>
              <a:rPr lang="en-US" sz="3100">
                <a:solidFill>
                  <a:srgbClr val="000000"/>
                </a:solidFill>
                <a:latin typeface="Fira Sans"/>
                <a:ea typeface="Fira Sans"/>
                <a:cs typeface="Fira Sans"/>
                <a:sym typeface="Fira Sans"/>
              </a:rPr>
              <a:t>Daarom is actievoeren tijdens de Wilde Week een </a:t>
            </a:r>
            <a:r>
              <a:rPr lang="en-US" sz="3100" b="true">
                <a:solidFill>
                  <a:srgbClr val="FFFFFF"/>
                </a:solidFill>
                <a:latin typeface="Fira Sans Bold"/>
                <a:ea typeface="Fira Sans Bold"/>
                <a:cs typeface="Fira Sans Bold"/>
                <a:sym typeface="Fira Sans Bold"/>
              </a:rPr>
              <a:t>echte samenwerking!</a:t>
            </a:r>
            <a:r>
              <a:rPr lang="en-US" sz="3100">
                <a:solidFill>
                  <a:srgbClr val="000000"/>
                </a:solidFill>
                <a:latin typeface="Fira Sans"/>
                <a:ea typeface="Fira Sans"/>
                <a:cs typeface="Fira Sans"/>
                <a:sym typeface="Fira Sans"/>
              </a:rPr>
              <a:t> Jullie zetten je in voor de ene helft, wij ons voor de andere. Zo maken we samen        </a:t>
            </a:r>
            <a:r>
              <a:rPr lang="en-US" sz="3100" b="true">
                <a:solidFill>
                  <a:srgbClr val="391129"/>
                </a:solidFill>
                <a:latin typeface="Fira Sans Bold"/>
                <a:ea typeface="Fira Sans Bold"/>
                <a:cs typeface="Fira Sans Bold"/>
                <a:sym typeface="Fira Sans Bold"/>
              </a:rPr>
              <a:t>dubbel zoveel impact.</a:t>
            </a:r>
            <a:r>
              <a:rPr lang="en-US" sz="3100" b="true">
                <a:solidFill>
                  <a:srgbClr val="391129"/>
                </a:solidFill>
                <a:latin typeface="Fira Sans Bold"/>
                <a:ea typeface="Fira Sans Bold"/>
                <a:cs typeface="Fira Sans Bold"/>
                <a:sym typeface="Fira Sans Bold"/>
              </a:rPr>
              <a:t> </a:t>
            </a:r>
          </a:p>
        </p:txBody>
      </p:sp>
      <p:sp>
        <p:nvSpPr>
          <p:cNvPr name="Freeform 8" id="8"/>
          <p:cNvSpPr/>
          <p:nvPr/>
        </p:nvSpPr>
        <p:spPr>
          <a:xfrm flipH="true" flipV="true" rot="-235184">
            <a:off x="10212310" y="7687430"/>
            <a:ext cx="10001856" cy="2668002"/>
          </a:xfrm>
          <a:custGeom>
            <a:avLst/>
            <a:gdLst/>
            <a:ahLst/>
            <a:cxnLst/>
            <a:rect r="r" b="b" t="t" l="l"/>
            <a:pathLst>
              <a:path h="2668002" w="10001856">
                <a:moveTo>
                  <a:pt x="10001857" y="2668003"/>
                </a:moveTo>
                <a:lnTo>
                  <a:pt x="0" y="2668003"/>
                </a:lnTo>
                <a:lnTo>
                  <a:pt x="0" y="0"/>
                </a:lnTo>
                <a:lnTo>
                  <a:pt x="10001857" y="0"/>
                </a:lnTo>
                <a:lnTo>
                  <a:pt x="10001857" y="2668003"/>
                </a:lnTo>
                <a:close/>
              </a:path>
            </a:pathLst>
          </a:custGeom>
          <a:blipFill>
            <a:blip r:embed="rId4"/>
            <a:stretch>
              <a:fillRect l="0" t="0" r="-2761"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6AC5CA"/>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394460"/>
          </a:xfrm>
          <a:custGeom>
            <a:avLst/>
            <a:gdLst/>
            <a:ahLst/>
            <a:cxnLst/>
            <a:rect r="r" b="b" t="t" l="l"/>
            <a:pathLst>
              <a:path h="1394460" w="18288000">
                <a:moveTo>
                  <a:pt x="0" y="0"/>
                </a:moveTo>
                <a:lnTo>
                  <a:pt x="18288000" y="0"/>
                </a:lnTo>
                <a:lnTo>
                  <a:pt x="18288000" y="1394460"/>
                </a:lnTo>
                <a:lnTo>
                  <a:pt x="0" y="1394460"/>
                </a:lnTo>
                <a:lnTo>
                  <a:pt x="0" y="0"/>
                </a:lnTo>
                <a:close/>
              </a:path>
            </a:pathLst>
          </a:custGeom>
          <a:blipFill>
            <a:blip r:embed="rId2"/>
            <a:stretch>
              <a:fillRect l="0" t="0" r="0" b="0"/>
            </a:stretch>
          </a:blipFill>
        </p:spPr>
      </p:sp>
      <p:sp>
        <p:nvSpPr>
          <p:cNvPr name="Freeform 3" id="3"/>
          <p:cNvSpPr/>
          <p:nvPr/>
        </p:nvSpPr>
        <p:spPr>
          <a:xfrm flipH="false" flipV="false" rot="0">
            <a:off x="10212179" y="1221180"/>
            <a:ext cx="7571975" cy="8601312"/>
          </a:xfrm>
          <a:custGeom>
            <a:avLst/>
            <a:gdLst/>
            <a:ahLst/>
            <a:cxnLst/>
            <a:rect r="r" b="b" t="t" l="l"/>
            <a:pathLst>
              <a:path h="8601312" w="7571975">
                <a:moveTo>
                  <a:pt x="0" y="0"/>
                </a:moveTo>
                <a:lnTo>
                  <a:pt x="7571975" y="0"/>
                </a:lnTo>
                <a:lnTo>
                  <a:pt x="7571975" y="8601312"/>
                </a:lnTo>
                <a:lnTo>
                  <a:pt x="0" y="8601312"/>
                </a:lnTo>
                <a:lnTo>
                  <a:pt x="0" y="0"/>
                </a:lnTo>
                <a:close/>
              </a:path>
            </a:pathLst>
          </a:custGeom>
          <a:blipFill>
            <a:blip r:embed="rId3"/>
            <a:stretch>
              <a:fillRect l="0" t="0" r="0" b="0"/>
            </a:stretch>
          </a:blipFill>
        </p:spPr>
      </p:sp>
      <p:sp>
        <p:nvSpPr>
          <p:cNvPr name="TextBox 4" id="4"/>
          <p:cNvSpPr txBox="true"/>
          <p:nvPr/>
        </p:nvSpPr>
        <p:spPr>
          <a:xfrm rot="0">
            <a:off x="1028700" y="2978868"/>
            <a:ext cx="11386508" cy="4874259"/>
          </a:xfrm>
          <a:prstGeom prst="rect">
            <a:avLst/>
          </a:prstGeom>
        </p:spPr>
        <p:txBody>
          <a:bodyPr anchor="t" rtlCol="false" tIns="0" lIns="0" bIns="0" rIns="0">
            <a:spAutoFit/>
          </a:bodyPr>
          <a:lstStyle/>
          <a:p>
            <a:pPr algn="l">
              <a:lnSpc>
                <a:spcPts val="4340"/>
              </a:lnSpc>
            </a:pPr>
            <a:r>
              <a:rPr lang="en-US" sz="3100">
                <a:solidFill>
                  <a:srgbClr val="000000"/>
                </a:solidFill>
                <a:latin typeface="Fira Sans"/>
                <a:ea typeface="Fira Sans"/>
                <a:cs typeface="Fira Sans"/>
                <a:sym typeface="Fira Sans"/>
              </a:rPr>
              <a:t>In je eigen omgeving! Elk project wordt ondersteund door een </a:t>
            </a:r>
            <a:r>
              <a:rPr lang="en-US" sz="3100" b="true">
                <a:solidFill>
                  <a:srgbClr val="FFFFFF"/>
                </a:solidFill>
                <a:latin typeface="Fira Sans Bold"/>
                <a:ea typeface="Fira Sans Bold"/>
                <a:cs typeface="Fira Sans Bold"/>
                <a:sym typeface="Fira Sans Bold"/>
              </a:rPr>
              <a:t>aanjager </a:t>
            </a:r>
            <a:r>
              <a:rPr lang="en-US" sz="3100">
                <a:solidFill>
                  <a:srgbClr val="000000"/>
                </a:solidFill>
                <a:latin typeface="Fira Sans"/>
                <a:ea typeface="Fira Sans"/>
                <a:cs typeface="Fira Sans"/>
                <a:sym typeface="Fira Sans"/>
              </a:rPr>
              <a:t>dichtbij, misschien zelfs bij jou in de buurt!</a:t>
            </a:r>
          </a:p>
          <a:p>
            <a:pPr algn="l">
              <a:lnSpc>
                <a:spcPts val="4340"/>
              </a:lnSpc>
            </a:pPr>
          </a:p>
          <a:p>
            <a:pPr algn="l">
              <a:lnSpc>
                <a:spcPts val="4340"/>
              </a:lnSpc>
            </a:pPr>
            <a:r>
              <a:rPr lang="en-US" sz="3100">
                <a:solidFill>
                  <a:srgbClr val="000000"/>
                </a:solidFill>
                <a:latin typeface="Fira Sans"/>
                <a:ea typeface="Fira Sans"/>
                <a:cs typeface="Fira Sans"/>
                <a:sym typeface="Fira Sans"/>
              </a:rPr>
              <a:t>Deze buurtgenoten werken nauw samen met </a:t>
            </a:r>
            <a:r>
              <a:rPr lang="en-US" sz="3100" b="true">
                <a:solidFill>
                  <a:srgbClr val="FFFFFF"/>
                </a:solidFill>
                <a:latin typeface="Fira Sans Bold"/>
                <a:ea typeface="Fira Sans Bold"/>
                <a:cs typeface="Fira Sans Bold"/>
                <a:sym typeface="Fira Sans Bold"/>
              </a:rPr>
              <a:t>aanpakkers </a:t>
            </a:r>
            <a:r>
              <a:rPr lang="en-US" sz="3100">
                <a:solidFill>
                  <a:srgbClr val="000000"/>
                </a:solidFill>
                <a:latin typeface="Fira Sans"/>
                <a:ea typeface="Fira Sans"/>
                <a:cs typeface="Fira Sans"/>
                <a:sym typeface="Fira Sans"/>
              </a:rPr>
              <a:t>wereldwijd. Zo houden we de lijntjes kort en weten we </a:t>
            </a:r>
          </a:p>
          <a:p>
            <a:pPr algn="l">
              <a:lnSpc>
                <a:spcPts val="4340"/>
              </a:lnSpc>
            </a:pPr>
            <a:r>
              <a:rPr lang="en-US" sz="3100">
                <a:solidFill>
                  <a:srgbClr val="000000"/>
                </a:solidFill>
                <a:latin typeface="Fira Sans"/>
                <a:ea typeface="Fira Sans"/>
                <a:cs typeface="Fira Sans"/>
                <a:sym typeface="Fira Sans"/>
              </a:rPr>
              <a:t>precies waar elke gedoneerde euro terechtkomt. </a:t>
            </a:r>
          </a:p>
          <a:p>
            <a:pPr algn="l">
              <a:lnSpc>
                <a:spcPts val="4340"/>
              </a:lnSpc>
            </a:pPr>
          </a:p>
          <a:p>
            <a:pPr algn="l">
              <a:lnSpc>
                <a:spcPts val="4340"/>
              </a:lnSpc>
            </a:pPr>
            <a:r>
              <a:rPr lang="en-US" sz="3100">
                <a:solidFill>
                  <a:srgbClr val="000000"/>
                </a:solidFill>
                <a:latin typeface="Anton"/>
                <a:ea typeface="Anton"/>
                <a:cs typeface="Anton"/>
                <a:sym typeface="Anton"/>
              </a:rPr>
              <a:t>EEN. TWEE</a:t>
            </a:r>
            <a:r>
              <a:rPr lang="en-US" sz="3100">
                <a:solidFill>
                  <a:srgbClr val="000000"/>
                </a:solidFill>
                <a:latin typeface="Anton"/>
                <a:ea typeface="Anton"/>
                <a:cs typeface="Anton"/>
                <a:sym typeface="Anton"/>
              </a:rPr>
              <a:t>. </a:t>
            </a:r>
            <a:r>
              <a:rPr lang="en-US" sz="3100">
                <a:solidFill>
                  <a:srgbClr val="FF4244"/>
                </a:solidFill>
                <a:latin typeface="Anton"/>
                <a:ea typeface="Anton"/>
                <a:cs typeface="Anton"/>
                <a:sym typeface="Anton"/>
              </a:rPr>
              <a:t>IMPACT.</a:t>
            </a:r>
          </a:p>
          <a:p>
            <a:pPr algn="l">
              <a:lnSpc>
                <a:spcPts val="4340"/>
              </a:lnSpc>
            </a:pPr>
          </a:p>
        </p:txBody>
      </p:sp>
      <p:grpSp>
        <p:nvGrpSpPr>
          <p:cNvPr name="Group 5" id="5"/>
          <p:cNvGrpSpPr/>
          <p:nvPr/>
        </p:nvGrpSpPr>
        <p:grpSpPr>
          <a:xfrm rot="0">
            <a:off x="6833477" y="7795225"/>
            <a:ext cx="2155392" cy="2027267"/>
            <a:chOff x="0" y="0"/>
            <a:chExt cx="567675" cy="533930"/>
          </a:xfrm>
        </p:grpSpPr>
        <p:sp>
          <p:nvSpPr>
            <p:cNvPr name="Freeform 6" id="6"/>
            <p:cNvSpPr/>
            <p:nvPr/>
          </p:nvSpPr>
          <p:spPr>
            <a:xfrm flipH="false" flipV="false" rot="0">
              <a:off x="0" y="0"/>
              <a:ext cx="567675" cy="533930"/>
            </a:xfrm>
            <a:custGeom>
              <a:avLst/>
              <a:gdLst/>
              <a:ahLst/>
              <a:cxnLst/>
              <a:rect r="r" b="b" t="t" l="l"/>
              <a:pathLst>
                <a:path h="533930" w="567675">
                  <a:moveTo>
                    <a:pt x="183186" y="0"/>
                  </a:moveTo>
                  <a:lnTo>
                    <a:pt x="384489" y="0"/>
                  </a:lnTo>
                  <a:cubicBezTo>
                    <a:pt x="433073" y="0"/>
                    <a:pt x="479667" y="19300"/>
                    <a:pt x="514021" y="53654"/>
                  </a:cubicBezTo>
                  <a:cubicBezTo>
                    <a:pt x="548375" y="88008"/>
                    <a:pt x="567675" y="134602"/>
                    <a:pt x="567675" y="183186"/>
                  </a:cubicBezTo>
                  <a:lnTo>
                    <a:pt x="567675" y="350744"/>
                  </a:lnTo>
                  <a:cubicBezTo>
                    <a:pt x="567675" y="399328"/>
                    <a:pt x="548375" y="445922"/>
                    <a:pt x="514021" y="480276"/>
                  </a:cubicBezTo>
                  <a:cubicBezTo>
                    <a:pt x="479667" y="514630"/>
                    <a:pt x="433073" y="533930"/>
                    <a:pt x="384489" y="533930"/>
                  </a:cubicBezTo>
                  <a:lnTo>
                    <a:pt x="183186" y="533930"/>
                  </a:lnTo>
                  <a:cubicBezTo>
                    <a:pt x="134602" y="533930"/>
                    <a:pt x="88008" y="514630"/>
                    <a:pt x="53654" y="480276"/>
                  </a:cubicBezTo>
                  <a:cubicBezTo>
                    <a:pt x="19300" y="445922"/>
                    <a:pt x="0" y="399328"/>
                    <a:pt x="0" y="350744"/>
                  </a:cubicBezTo>
                  <a:lnTo>
                    <a:pt x="0" y="183186"/>
                  </a:lnTo>
                  <a:cubicBezTo>
                    <a:pt x="0" y="134602"/>
                    <a:pt x="19300" y="88008"/>
                    <a:pt x="53654" y="53654"/>
                  </a:cubicBezTo>
                  <a:cubicBezTo>
                    <a:pt x="88008" y="19300"/>
                    <a:pt x="134602" y="0"/>
                    <a:pt x="183186" y="0"/>
                  </a:cubicBezTo>
                  <a:close/>
                </a:path>
              </a:pathLst>
            </a:custGeom>
            <a:solidFill>
              <a:srgbClr val="6AC5CA"/>
            </a:solidFill>
          </p:spPr>
        </p:sp>
        <p:sp>
          <p:nvSpPr>
            <p:cNvPr name="TextBox 7" id="7"/>
            <p:cNvSpPr txBox="true"/>
            <p:nvPr/>
          </p:nvSpPr>
          <p:spPr>
            <a:xfrm>
              <a:off x="0" y="-57150"/>
              <a:ext cx="567675" cy="591080"/>
            </a:xfrm>
            <a:prstGeom prst="rect">
              <a:avLst/>
            </a:prstGeom>
          </p:spPr>
          <p:txBody>
            <a:bodyPr anchor="ctr" rtlCol="false" tIns="50800" lIns="50800" bIns="50800" rIns="50800"/>
            <a:lstStyle/>
            <a:p>
              <a:pPr algn="ctr">
                <a:lnSpc>
                  <a:spcPts val="3640"/>
                </a:lnSpc>
              </a:pPr>
            </a:p>
          </p:txBody>
        </p:sp>
      </p:grpSp>
      <p:sp>
        <p:nvSpPr>
          <p:cNvPr name="TextBox 8" id="8"/>
          <p:cNvSpPr txBox="true"/>
          <p:nvPr/>
        </p:nvSpPr>
        <p:spPr>
          <a:xfrm rot="0">
            <a:off x="1028700" y="2069889"/>
            <a:ext cx="13511178" cy="786706"/>
          </a:xfrm>
          <a:prstGeom prst="rect">
            <a:avLst/>
          </a:prstGeom>
        </p:spPr>
        <p:txBody>
          <a:bodyPr anchor="t" rtlCol="false" tIns="0" lIns="0" bIns="0" rIns="0">
            <a:spAutoFit/>
          </a:bodyPr>
          <a:lstStyle/>
          <a:p>
            <a:pPr algn="l">
              <a:lnSpc>
                <a:spcPts val="5726"/>
              </a:lnSpc>
            </a:pPr>
            <a:r>
              <a:rPr lang="en-US" sz="6433" spc="102">
                <a:solidFill>
                  <a:srgbClr val="FFFFFF"/>
                </a:solidFill>
                <a:latin typeface="Anton"/>
                <a:ea typeface="Anton"/>
                <a:cs typeface="Anton"/>
                <a:sym typeface="Anton"/>
              </a:rPr>
              <a:t>VRAAG 4. </a:t>
            </a:r>
            <a:r>
              <a:rPr lang="en-US" sz="6433" spc="102">
                <a:solidFill>
                  <a:srgbClr val="391129"/>
                </a:solidFill>
                <a:latin typeface="Anton"/>
                <a:ea typeface="Anton"/>
                <a:cs typeface="Anton"/>
                <a:sym typeface="Anton"/>
              </a:rPr>
              <a:t>OKE.. MAAR WAAR BEGIN IK?</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6AC5CA"/>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394460"/>
          </a:xfrm>
          <a:custGeom>
            <a:avLst/>
            <a:gdLst/>
            <a:ahLst/>
            <a:cxnLst/>
            <a:rect r="r" b="b" t="t" l="l"/>
            <a:pathLst>
              <a:path h="1394460" w="18288000">
                <a:moveTo>
                  <a:pt x="0" y="0"/>
                </a:moveTo>
                <a:lnTo>
                  <a:pt x="18288000" y="0"/>
                </a:lnTo>
                <a:lnTo>
                  <a:pt x="18288000" y="1394460"/>
                </a:lnTo>
                <a:lnTo>
                  <a:pt x="0" y="1394460"/>
                </a:lnTo>
                <a:lnTo>
                  <a:pt x="0" y="0"/>
                </a:lnTo>
                <a:close/>
              </a:path>
            </a:pathLst>
          </a:custGeom>
          <a:blipFill>
            <a:blip r:embed="rId2"/>
            <a:stretch>
              <a:fillRect l="0" t="0" r="0" b="0"/>
            </a:stretch>
          </a:blipFill>
        </p:spPr>
      </p:sp>
      <p:sp>
        <p:nvSpPr>
          <p:cNvPr name="TextBox 3" id="3"/>
          <p:cNvSpPr txBox="true"/>
          <p:nvPr/>
        </p:nvSpPr>
        <p:spPr>
          <a:xfrm rot="0">
            <a:off x="1028700" y="2050839"/>
            <a:ext cx="16580345" cy="742384"/>
          </a:xfrm>
          <a:prstGeom prst="rect">
            <a:avLst/>
          </a:prstGeom>
        </p:spPr>
        <p:txBody>
          <a:bodyPr anchor="t" rtlCol="false" tIns="0" lIns="0" bIns="0" rIns="0">
            <a:spAutoFit/>
          </a:bodyPr>
          <a:lstStyle/>
          <a:p>
            <a:pPr algn="l">
              <a:lnSpc>
                <a:spcPts val="5370"/>
              </a:lnSpc>
            </a:pPr>
            <a:r>
              <a:rPr lang="en-US" sz="6034" spc="96">
                <a:solidFill>
                  <a:srgbClr val="FFFFFF"/>
                </a:solidFill>
                <a:latin typeface="Anton"/>
                <a:ea typeface="Anton"/>
                <a:cs typeface="Anton"/>
                <a:sym typeface="Anton"/>
              </a:rPr>
              <a:t>VRAAG 5. </a:t>
            </a:r>
            <a:r>
              <a:rPr lang="en-US" sz="6034" spc="96">
                <a:solidFill>
                  <a:srgbClr val="391129"/>
                </a:solidFill>
                <a:latin typeface="Anton"/>
                <a:ea typeface="Anton"/>
                <a:cs typeface="Anton"/>
                <a:sym typeface="Anton"/>
              </a:rPr>
              <a:t>WAAROM MEEDOEN ALS SCHOOL/VERENIGING?</a:t>
            </a:r>
          </a:p>
        </p:txBody>
      </p:sp>
      <p:grpSp>
        <p:nvGrpSpPr>
          <p:cNvPr name="Group 4" id="4"/>
          <p:cNvGrpSpPr/>
          <p:nvPr/>
        </p:nvGrpSpPr>
        <p:grpSpPr>
          <a:xfrm rot="0">
            <a:off x="6944680" y="4818112"/>
            <a:ext cx="4387971" cy="6409392"/>
            <a:chOff x="0" y="0"/>
            <a:chExt cx="843272" cy="1231744"/>
          </a:xfrm>
        </p:grpSpPr>
        <p:sp>
          <p:nvSpPr>
            <p:cNvPr name="Freeform 5" id="5"/>
            <p:cNvSpPr/>
            <p:nvPr/>
          </p:nvSpPr>
          <p:spPr>
            <a:xfrm flipH="false" flipV="false" rot="0">
              <a:off x="0" y="0"/>
              <a:ext cx="843272" cy="1231744"/>
            </a:xfrm>
            <a:custGeom>
              <a:avLst/>
              <a:gdLst/>
              <a:ahLst/>
              <a:cxnLst/>
              <a:rect r="r" b="b" t="t" l="l"/>
              <a:pathLst>
                <a:path h="1231744" w="843272">
                  <a:moveTo>
                    <a:pt x="843272" y="0"/>
                  </a:moveTo>
                  <a:lnTo>
                    <a:pt x="843272" y="1117444"/>
                  </a:lnTo>
                  <a:lnTo>
                    <a:pt x="421636" y="1231744"/>
                  </a:lnTo>
                  <a:lnTo>
                    <a:pt x="0" y="1117444"/>
                  </a:lnTo>
                  <a:lnTo>
                    <a:pt x="0" y="0"/>
                  </a:lnTo>
                  <a:lnTo>
                    <a:pt x="843272" y="0"/>
                  </a:lnTo>
                  <a:close/>
                </a:path>
              </a:pathLst>
            </a:custGeom>
            <a:solidFill>
              <a:srgbClr val="F8EDDD"/>
            </a:solidFill>
            <a:ln cap="sq">
              <a:noFill/>
              <a:prstDash val="solid"/>
              <a:miter/>
            </a:ln>
          </p:spPr>
        </p:sp>
        <p:sp>
          <p:nvSpPr>
            <p:cNvPr name="TextBox 6" id="6"/>
            <p:cNvSpPr txBox="true"/>
            <p:nvPr/>
          </p:nvSpPr>
          <p:spPr>
            <a:xfrm>
              <a:off x="0" y="-47625"/>
              <a:ext cx="843272" cy="1165069"/>
            </a:xfrm>
            <a:prstGeom prst="rect">
              <a:avLst/>
            </a:prstGeom>
          </p:spPr>
          <p:txBody>
            <a:bodyPr anchor="ctr" rtlCol="false" tIns="50800" lIns="50800" bIns="50800" rIns="50800"/>
            <a:lstStyle/>
            <a:p>
              <a:pPr algn="ctr" marL="0" indent="0" lvl="0">
                <a:lnSpc>
                  <a:spcPts val="2800"/>
                </a:lnSpc>
                <a:spcBef>
                  <a:spcPct val="0"/>
                </a:spcBef>
              </a:pPr>
            </a:p>
          </p:txBody>
        </p:sp>
      </p:grpSp>
      <p:grpSp>
        <p:nvGrpSpPr>
          <p:cNvPr name="Group 7" id="7"/>
          <p:cNvGrpSpPr/>
          <p:nvPr/>
        </p:nvGrpSpPr>
        <p:grpSpPr>
          <a:xfrm rot="0">
            <a:off x="1414854" y="4818112"/>
            <a:ext cx="4377443" cy="6409392"/>
            <a:chOff x="0" y="0"/>
            <a:chExt cx="841248" cy="1231744"/>
          </a:xfrm>
        </p:grpSpPr>
        <p:sp>
          <p:nvSpPr>
            <p:cNvPr name="Freeform 8" id="8"/>
            <p:cNvSpPr/>
            <p:nvPr/>
          </p:nvSpPr>
          <p:spPr>
            <a:xfrm flipH="false" flipV="false" rot="0">
              <a:off x="0" y="0"/>
              <a:ext cx="841248" cy="1231744"/>
            </a:xfrm>
            <a:custGeom>
              <a:avLst/>
              <a:gdLst/>
              <a:ahLst/>
              <a:cxnLst/>
              <a:rect r="r" b="b" t="t" l="l"/>
              <a:pathLst>
                <a:path h="1231744" w="841248">
                  <a:moveTo>
                    <a:pt x="841248" y="0"/>
                  </a:moveTo>
                  <a:lnTo>
                    <a:pt x="841248" y="1117444"/>
                  </a:lnTo>
                  <a:lnTo>
                    <a:pt x="420624" y="1231744"/>
                  </a:lnTo>
                  <a:lnTo>
                    <a:pt x="0" y="1117444"/>
                  </a:lnTo>
                  <a:lnTo>
                    <a:pt x="0" y="0"/>
                  </a:lnTo>
                  <a:lnTo>
                    <a:pt x="841248" y="0"/>
                  </a:lnTo>
                  <a:close/>
                </a:path>
              </a:pathLst>
            </a:custGeom>
            <a:solidFill>
              <a:srgbClr val="F8EDDD"/>
            </a:solidFill>
          </p:spPr>
        </p:sp>
        <p:sp>
          <p:nvSpPr>
            <p:cNvPr name="TextBox 9" id="9"/>
            <p:cNvSpPr txBox="true"/>
            <p:nvPr/>
          </p:nvSpPr>
          <p:spPr>
            <a:xfrm>
              <a:off x="0" y="-47625"/>
              <a:ext cx="841248" cy="1165069"/>
            </a:xfrm>
            <a:prstGeom prst="rect">
              <a:avLst/>
            </a:prstGeom>
          </p:spPr>
          <p:txBody>
            <a:bodyPr anchor="ctr" rtlCol="false" tIns="50800" lIns="50800" bIns="50800" rIns="50800"/>
            <a:lstStyle/>
            <a:p>
              <a:pPr algn="ctr">
                <a:lnSpc>
                  <a:spcPts val="2800"/>
                </a:lnSpc>
              </a:pPr>
            </a:p>
          </p:txBody>
        </p:sp>
      </p:grpSp>
      <p:sp>
        <p:nvSpPr>
          <p:cNvPr name="Freeform 10" id="10"/>
          <p:cNvSpPr/>
          <p:nvPr/>
        </p:nvSpPr>
        <p:spPr>
          <a:xfrm flipH="false" flipV="false" rot="0">
            <a:off x="1740871" y="2531208"/>
            <a:ext cx="3725409" cy="3725409"/>
          </a:xfrm>
          <a:custGeom>
            <a:avLst/>
            <a:gdLst/>
            <a:ahLst/>
            <a:cxnLst/>
            <a:rect r="r" b="b" t="t" l="l"/>
            <a:pathLst>
              <a:path h="3725409" w="3725409">
                <a:moveTo>
                  <a:pt x="0" y="0"/>
                </a:moveTo>
                <a:lnTo>
                  <a:pt x="3725409" y="0"/>
                </a:lnTo>
                <a:lnTo>
                  <a:pt x="3725409" y="3725409"/>
                </a:lnTo>
                <a:lnTo>
                  <a:pt x="0" y="3725409"/>
                </a:lnTo>
                <a:lnTo>
                  <a:pt x="0" y="0"/>
                </a:lnTo>
                <a:close/>
              </a:path>
            </a:pathLst>
          </a:custGeom>
          <a:blipFill>
            <a:blip r:embed="rId3">
              <a:alphaModFix amt="19999"/>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7275961" y="2554440"/>
            <a:ext cx="3725409" cy="3725409"/>
          </a:xfrm>
          <a:custGeom>
            <a:avLst/>
            <a:gdLst/>
            <a:ahLst/>
            <a:cxnLst/>
            <a:rect r="r" b="b" t="t" l="l"/>
            <a:pathLst>
              <a:path h="3725409" w="3725409">
                <a:moveTo>
                  <a:pt x="0" y="0"/>
                </a:moveTo>
                <a:lnTo>
                  <a:pt x="3725409" y="0"/>
                </a:lnTo>
                <a:lnTo>
                  <a:pt x="3725409" y="3725410"/>
                </a:lnTo>
                <a:lnTo>
                  <a:pt x="0" y="3725410"/>
                </a:lnTo>
                <a:lnTo>
                  <a:pt x="0" y="0"/>
                </a:lnTo>
                <a:close/>
              </a:path>
            </a:pathLst>
          </a:custGeom>
          <a:blipFill>
            <a:blip r:embed="rId3">
              <a:alphaModFix amt="19999"/>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2215524" y="2986716"/>
            <a:ext cx="2776102" cy="2814393"/>
            <a:chOff x="0" y="0"/>
            <a:chExt cx="3701470" cy="3752525"/>
          </a:xfrm>
        </p:grpSpPr>
        <p:sp>
          <p:nvSpPr>
            <p:cNvPr name="Freeform 13" id="13"/>
            <p:cNvSpPr/>
            <p:nvPr/>
          </p:nvSpPr>
          <p:spPr>
            <a:xfrm flipH="false" flipV="false" rot="0">
              <a:off x="0" y="0"/>
              <a:ext cx="3701470" cy="3752525"/>
            </a:xfrm>
            <a:custGeom>
              <a:avLst/>
              <a:gdLst/>
              <a:ahLst/>
              <a:cxnLst/>
              <a:rect r="r" b="b" t="t" l="l"/>
              <a:pathLst>
                <a:path h="3752525" w="3701470">
                  <a:moveTo>
                    <a:pt x="0" y="0"/>
                  </a:moveTo>
                  <a:lnTo>
                    <a:pt x="3701470" y="0"/>
                  </a:lnTo>
                  <a:lnTo>
                    <a:pt x="3701470" y="3752525"/>
                  </a:lnTo>
                  <a:lnTo>
                    <a:pt x="0" y="3752525"/>
                  </a:lnTo>
                  <a:lnTo>
                    <a:pt x="0" y="0"/>
                  </a:lnTo>
                  <a:close/>
                </a:path>
              </a:pathLst>
            </a:custGeom>
            <a:blipFill>
              <a:blip r:embed="rId5">
                <a:extLst>
                  <a:ext uri="{96DAC541-7B7A-43D3-8B79-37D633B846F1}">
                    <asvg:svgBlip xmlns:asvg="http://schemas.microsoft.com/office/drawing/2016/SVG/main" r:embed="rId6"/>
                  </a:ext>
                </a:extLst>
              </a:blip>
              <a:stretch>
                <a:fillRect l="-25973" t="-25621" r="-26662" b="-24937"/>
              </a:stretch>
            </a:blipFill>
          </p:spPr>
        </p:sp>
        <p:sp>
          <p:nvSpPr>
            <p:cNvPr name="Freeform 14" id="14"/>
            <p:cNvSpPr/>
            <p:nvPr/>
          </p:nvSpPr>
          <p:spPr>
            <a:xfrm flipH="false" flipV="false" rot="0">
              <a:off x="227649" y="230789"/>
              <a:ext cx="3246173" cy="3290947"/>
            </a:xfrm>
            <a:custGeom>
              <a:avLst/>
              <a:gdLst/>
              <a:ahLst/>
              <a:cxnLst/>
              <a:rect r="r" b="b" t="t" l="l"/>
              <a:pathLst>
                <a:path h="3290947" w="3246173">
                  <a:moveTo>
                    <a:pt x="0" y="0"/>
                  </a:moveTo>
                  <a:lnTo>
                    <a:pt x="3246172" y="0"/>
                  </a:lnTo>
                  <a:lnTo>
                    <a:pt x="3246172" y="3290947"/>
                  </a:lnTo>
                  <a:lnTo>
                    <a:pt x="0" y="3290947"/>
                  </a:lnTo>
                  <a:lnTo>
                    <a:pt x="0" y="0"/>
                  </a:lnTo>
                  <a:close/>
                </a:path>
              </a:pathLst>
            </a:custGeom>
            <a:blipFill>
              <a:blip r:embed="rId7">
                <a:extLst>
                  <a:ext uri="{96DAC541-7B7A-43D3-8B79-37D633B846F1}">
                    <asvg:svgBlip xmlns:asvg="http://schemas.microsoft.com/office/drawing/2016/SVG/main" r:embed="rId8"/>
                  </a:ext>
                </a:extLst>
              </a:blip>
              <a:stretch>
                <a:fillRect l="-25973" t="-25621" r="-26662" b="-24937"/>
              </a:stretch>
            </a:blipFill>
          </p:spPr>
        </p:sp>
      </p:grpSp>
      <p:grpSp>
        <p:nvGrpSpPr>
          <p:cNvPr name="Group 15" id="15"/>
          <p:cNvGrpSpPr/>
          <p:nvPr/>
        </p:nvGrpSpPr>
        <p:grpSpPr>
          <a:xfrm rot="0">
            <a:off x="7750614" y="3009948"/>
            <a:ext cx="2776102" cy="2814393"/>
            <a:chOff x="0" y="0"/>
            <a:chExt cx="3701470" cy="3752525"/>
          </a:xfrm>
        </p:grpSpPr>
        <p:sp>
          <p:nvSpPr>
            <p:cNvPr name="Freeform 16" id="16"/>
            <p:cNvSpPr/>
            <p:nvPr/>
          </p:nvSpPr>
          <p:spPr>
            <a:xfrm flipH="false" flipV="false" rot="0">
              <a:off x="0" y="0"/>
              <a:ext cx="3701470" cy="3752525"/>
            </a:xfrm>
            <a:custGeom>
              <a:avLst/>
              <a:gdLst/>
              <a:ahLst/>
              <a:cxnLst/>
              <a:rect r="r" b="b" t="t" l="l"/>
              <a:pathLst>
                <a:path h="3752525" w="3701470">
                  <a:moveTo>
                    <a:pt x="0" y="0"/>
                  </a:moveTo>
                  <a:lnTo>
                    <a:pt x="3701470" y="0"/>
                  </a:lnTo>
                  <a:lnTo>
                    <a:pt x="3701470" y="3752525"/>
                  </a:lnTo>
                  <a:lnTo>
                    <a:pt x="0" y="3752525"/>
                  </a:lnTo>
                  <a:lnTo>
                    <a:pt x="0" y="0"/>
                  </a:lnTo>
                  <a:close/>
                </a:path>
              </a:pathLst>
            </a:custGeom>
            <a:blipFill>
              <a:blip r:embed="rId5">
                <a:extLst>
                  <a:ext uri="{96DAC541-7B7A-43D3-8B79-37D633B846F1}">
                    <asvg:svgBlip xmlns:asvg="http://schemas.microsoft.com/office/drawing/2016/SVG/main" r:embed="rId6"/>
                  </a:ext>
                </a:extLst>
              </a:blip>
              <a:stretch>
                <a:fillRect l="-25973" t="-25621" r="-26662" b="-24937"/>
              </a:stretch>
            </a:blipFill>
          </p:spPr>
        </p:sp>
        <p:sp>
          <p:nvSpPr>
            <p:cNvPr name="Freeform 17" id="17"/>
            <p:cNvSpPr/>
            <p:nvPr/>
          </p:nvSpPr>
          <p:spPr>
            <a:xfrm flipH="false" flipV="false" rot="0">
              <a:off x="227649" y="230789"/>
              <a:ext cx="3246173" cy="3290947"/>
            </a:xfrm>
            <a:custGeom>
              <a:avLst/>
              <a:gdLst/>
              <a:ahLst/>
              <a:cxnLst/>
              <a:rect r="r" b="b" t="t" l="l"/>
              <a:pathLst>
                <a:path h="3290947" w="3246173">
                  <a:moveTo>
                    <a:pt x="0" y="0"/>
                  </a:moveTo>
                  <a:lnTo>
                    <a:pt x="3246172" y="0"/>
                  </a:lnTo>
                  <a:lnTo>
                    <a:pt x="3246172" y="3290947"/>
                  </a:lnTo>
                  <a:lnTo>
                    <a:pt x="0" y="3290947"/>
                  </a:lnTo>
                  <a:lnTo>
                    <a:pt x="0" y="0"/>
                  </a:lnTo>
                  <a:close/>
                </a:path>
              </a:pathLst>
            </a:custGeom>
            <a:blipFill>
              <a:blip r:embed="rId9">
                <a:extLst>
                  <a:ext uri="{96DAC541-7B7A-43D3-8B79-37D633B846F1}">
                    <asvg:svgBlip xmlns:asvg="http://schemas.microsoft.com/office/drawing/2016/SVG/main" r:embed="rId10"/>
                  </a:ext>
                </a:extLst>
              </a:blip>
              <a:stretch>
                <a:fillRect l="-25973" t="-25621" r="-26662" b="-24937"/>
              </a:stretch>
            </a:blipFill>
          </p:spPr>
        </p:sp>
      </p:grpSp>
      <p:sp>
        <p:nvSpPr>
          <p:cNvPr name="Freeform 18" id="18"/>
          <p:cNvSpPr/>
          <p:nvPr/>
        </p:nvSpPr>
        <p:spPr>
          <a:xfrm flipH="false" flipV="false" rot="0">
            <a:off x="12816456" y="2554440"/>
            <a:ext cx="3725409" cy="3725409"/>
          </a:xfrm>
          <a:custGeom>
            <a:avLst/>
            <a:gdLst/>
            <a:ahLst/>
            <a:cxnLst/>
            <a:rect r="r" b="b" t="t" l="l"/>
            <a:pathLst>
              <a:path h="3725409" w="3725409">
                <a:moveTo>
                  <a:pt x="0" y="0"/>
                </a:moveTo>
                <a:lnTo>
                  <a:pt x="3725409" y="0"/>
                </a:lnTo>
                <a:lnTo>
                  <a:pt x="3725409" y="3725410"/>
                </a:lnTo>
                <a:lnTo>
                  <a:pt x="0" y="3725410"/>
                </a:lnTo>
                <a:lnTo>
                  <a:pt x="0" y="0"/>
                </a:lnTo>
                <a:close/>
              </a:path>
            </a:pathLst>
          </a:custGeom>
          <a:blipFill>
            <a:blip r:embed="rId3">
              <a:alphaModFix amt="19999"/>
              <a:extLst>
                <a:ext uri="{96DAC541-7B7A-43D3-8B79-37D633B846F1}">
                  <asvg:svgBlip xmlns:asvg="http://schemas.microsoft.com/office/drawing/2016/SVG/main" r:embed="rId4"/>
                </a:ext>
              </a:extLst>
            </a:blip>
            <a:stretch>
              <a:fillRect l="0" t="0" r="0" b="0"/>
            </a:stretch>
          </a:blipFill>
        </p:spPr>
      </p:sp>
      <p:grpSp>
        <p:nvGrpSpPr>
          <p:cNvPr name="Group 19" id="19"/>
          <p:cNvGrpSpPr/>
          <p:nvPr/>
        </p:nvGrpSpPr>
        <p:grpSpPr>
          <a:xfrm rot="0">
            <a:off x="12485175" y="4818112"/>
            <a:ext cx="4387971" cy="6409392"/>
            <a:chOff x="0" y="0"/>
            <a:chExt cx="843272" cy="1231744"/>
          </a:xfrm>
        </p:grpSpPr>
        <p:sp>
          <p:nvSpPr>
            <p:cNvPr name="Freeform 20" id="20"/>
            <p:cNvSpPr/>
            <p:nvPr/>
          </p:nvSpPr>
          <p:spPr>
            <a:xfrm flipH="false" flipV="false" rot="0">
              <a:off x="0" y="0"/>
              <a:ext cx="843272" cy="1231744"/>
            </a:xfrm>
            <a:custGeom>
              <a:avLst/>
              <a:gdLst/>
              <a:ahLst/>
              <a:cxnLst/>
              <a:rect r="r" b="b" t="t" l="l"/>
              <a:pathLst>
                <a:path h="1231744" w="843272">
                  <a:moveTo>
                    <a:pt x="843272" y="0"/>
                  </a:moveTo>
                  <a:lnTo>
                    <a:pt x="843272" y="1117444"/>
                  </a:lnTo>
                  <a:lnTo>
                    <a:pt x="421636" y="1231744"/>
                  </a:lnTo>
                  <a:lnTo>
                    <a:pt x="0" y="1117444"/>
                  </a:lnTo>
                  <a:lnTo>
                    <a:pt x="0" y="0"/>
                  </a:lnTo>
                  <a:lnTo>
                    <a:pt x="843272" y="0"/>
                  </a:lnTo>
                  <a:close/>
                </a:path>
              </a:pathLst>
            </a:custGeom>
            <a:solidFill>
              <a:srgbClr val="F8EDDD"/>
            </a:solidFill>
            <a:ln cap="sq">
              <a:noFill/>
              <a:prstDash val="solid"/>
              <a:miter/>
            </a:ln>
          </p:spPr>
        </p:sp>
        <p:sp>
          <p:nvSpPr>
            <p:cNvPr name="TextBox 21" id="21"/>
            <p:cNvSpPr txBox="true"/>
            <p:nvPr/>
          </p:nvSpPr>
          <p:spPr>
            <a:xfrm>
              <a:off x="0" y="-47625"/>
              <a:ext cx="843272" cy="1165069"/>
            </a:xfrm>
            <a:prstGeom prst="rect">
              <a:avLst/>
            </a:prstGeom>
          </p:spPr>
          <p:txBody>
            <a:bodyPr anchor="ctr" rtlCol="false" tIns="50800" lIns="50800" bIns="50800" rIns="50800"/>
            <a:lstStyle/>
            <a:p>
              <a:pPr algn="ctr" marL="0" indent="0" lvl="0">
                <a:lnSpc>
                  <a:spcPts val="2800"/>
                </a:lnSpc>
                <a:spcBef>
                  <a:spcPct val="0"/>
                </a:spcBef>
              </a:pPr>
            </a:p>
          </p:txBody>
        </p:sp>
      </p:grpSp>
      <p:grpSp>
        <p:nvGrpSpPr>
          <p:cNvPr name="Group 22" id="22"/>
          <p:cNvGrpSpPr/>
          <p:nvPr/>
        </p:nvGrpSpPr>
        <p:grpSpPr>
          <a:xfrm rot="0">
            <a:off x="13294052" y="3009948"/>
            <a:ext cx="2776102" cy="2814393"/>
            <a:chOff x="0" y="0"/>
            <a:chExt cx="3701470" cy="3752525"/>
          </a:xfrm>
        </p:grpSpPr>
        <p:sp>
          <p:nvSpPr>
            <p:cNvPr name="Freeform 23" id="23"/>
            <p:cNvSpPr/>
            <p:nvPr/>
          </p:nvSpPr>
          <p:spPr>
            <a:xfrm flipH="false" flipV="false" rot="0">
              <a:off x="0" y="0"/>
              <a:ext cx="3701470" cy="3752525"/>
            </a:xfrm>
            <a:custGeom>
              <a:avLst/>
              <a:gdLst/>
              <a:ahLst/>
              <a:cxnLst/>
              <a:rect r="r" b="b" t="t" l="l"/>
              <a:pathLst>
                <a:path h="3752525" w="3701470">
                  <a:moveTo>
                    <a:pt x="0" y="0"/>
                  </a:moveTo>
                  <a:lnTo>
                    <a:pt x="3701470" y="0"/>
                  </a:lnTo>
                  <a:lnTo>
                    <a:pt x="3701470" y="3752525"/>
                  </a:lnTo>
                  <a:lnTo>
                    <a:pt x="0" y="3752525"/>
                  </a:lnTo>
                  <a:lnTo>
                    <a:pt x="0" y="0"/>
                  </a:lnTo>
                  <a:close/>
                </a:path>
              </a:pathLst>
            </a:custGeom>
            <a:blipFill>
              <a:blip r:embed="rId5">
                <a:extLst>
                  <a:ext uri="{96DAC541-7B7A-43D3-8B79-37D633B846F1}">
                    <asvg:svgBlip xmlns:asvg="http://schemas.microsoft.com/office/drawing/2016/SVG/main" r:embed="rId6"/>
                  </a:ext>
                </a:extLst>
              </a:blip>
              <a:stretch>
                <a:fillRect l="-25973" t="-25621" r="-26662" b="-24937"/>
              </a:stretch>
            </a:blipFill>
          </p:spPr>
        </p:sp>
        <p:sp>
          <p:nvSpPr>
            <p:cNvPr name="Freeform 24" id="24"/>
            <p:cNvSpPr/>
            <p:nvPr/>
          </p:nvSpPr>
          <p:spPr>
            <a:xfrm flipH="false" flipV="false" rot="0">
              <a:off x="227649" y="230789"/>
              <a:ext cx="3246173" cy="3290947"/>
            </a:xfrm>
            <a:custGeom>
              <a:avLst/>
              <a:gdLst/>
              <a:ahLst/>
              <a:cxnLst/>
              <a:rect r="r" b="b" t="t" l="l"/>
              <a:pathLst>
                <a:path h="3290947" w="3246173">
                  <a:moveTo>
                    <a:pt x="0" y="0"/>
                  </a:moveTo>
                  <a:lnTo>
                    <a:pt x="3246172" y="0"/>
                  </a:lnTo>
                  <a:lnTo>
                    <a:pt x="3246172" y="3290947"/>
                  </a:lnTo>
                  <a:lnTo>
                    <a:pt x="0" y="3290947"/>
                  </a:lnTo>
                  <a:lnTo>
                    <a:pt x="0" y="0"/>
                  </a:lnTo>
                  <a:close/>
                </a:path>
              </a:pathLst>
            </a:custGeom>
            <a:blipFill>
              <a:blip r:embed="rId11">
                <a:extLst>
                  <a:ext uri="{96DAC541-7B7A-43D3-8B79-37D633B846F1}">
                    <asvg:svgBlip xmlns:asvg="http://schemas.microsoft.com/office/drawing/2016/SVG/main" r:embed="rId12"/>
                  </a:ext>
                </a:extLst>
              </a:blip>
              <a:stretch>
                <a:fillRect l="-25973" t="-25621" r="-26662" b="-24937"/>
              </a:stretch>
            </a:blipFill>
          </p:spPr>
        </p:sp>
      </p:grpSp>
      <p:sp>
        <p:nvSpPr>
          <p:cNvPr name="Freeform 25" id="25"/>
          <p:cNvSpPr/>
          <p:nvPr/>
        </p:nvSpPr>
        <p:spPr>
          <a:xfrm flipH="false" flipV="false" rot="0">
            <a:off x="2725996" y="3518527"/>
            <a:ext cx="1755158" cy="1750770"/>
          </a:xfrm>
          <a:custGeom>
            <a:avLst/>
            <a:gdLst/>
            <a:ahLst/>
            <a:cxnLst/>
            <a:rect r="r" b="b" t="t" l="l"/>
            <a:pathLst>
              <a:path h="1750770" w="1755158">
                <a:moveTo>
                  <a:pt x="0" y="0"/>
                </a:moveTo>
                <a:lnTo>
                  <a:pt x="1755158" y="0"/>
                </a:lnTo>
                <a:lnTo>
                  <a:pt x="1755158" y="1750770"/>
                </a:lnTo>
                <a:lnTo>
                  <a:pt x="0" y="175077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6" id="26"/>
          <p:cNvSpPr/>
          <p:nvPr/>
        </p:nvSpPr>
        <p:spPr>
          <a:xfrm flipH="false" flipV="false" rot="0">
            <a:off x="8496562" y="3473062"/>
            <a:ext cx="1293290" cy="1796236"/>
          </a:xfrm>
          <a:custGeom>
            <a:avLst/>
            <a:gdLst/>
            <a:ahLst/>
            <a:cxnLst/>
            <a:rect r="r" b="b" t="t" l="l"/>
            <a:pathLst>
              <a:path h="1796236" w="1293290">
                <a:moveTo>
                  <a:pt x="0" y="0"/>
                </a:moveTo>
                <a:lnTo>
                  <a:pt x="1293289" y="0"/>
                </a:lnTo>
                <a:lnTo>
                  <a:pt x="1293289" y="1796235"/>
                </a:lnTo>
                <a:lnTo>
                  <a:pt x="0" y="179623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7" id="27"/>
          <p:cNvSpPr/>
          <p:nvPr/>
        </p:nvSpPr>
        <p:spPr>
          <a:xfrm flipH="false" flipV="false" rot="0">
            <a:off x="13680234" y="3457085"/>
            <a:ext cx="2050512" cy="1873655"/>
          </a:xfrm>
          <a:custGeom>
            <a:avLst/>
            <a:gdLst/>
            <a:ahLst/>
            <a:cxnLst/>
            <a:rect r="r" b="b" t="t" l="l"/>
            <a:pathLst>
              <a:path h="1873655" w="2050512">
                <a:moveTo>
                  <a:pt x="0" y="0"/>
                </a:moveTo>
                <a:lnTo>
                  <a:pt x="2050512" y="0"/>
                </a:lnTo>
                <a:lnTo>
                  <a:pt x="2050512" y="1873655"/>
                </a:lnTo>
                <a:lnTo>
                  <a:pt x="0" y="187365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28" id="28"/>
          <p:cNvSpPr txBox="true"/>
          <p:nvPr/>
        </p:nvSpPr>
        <p:spPr>
          <a:xfrm rot="0">
            <a:off x="1636522" y="5880203"/>
            <a:ext cx="3934107" cy="521335"/>
          </a:xfrm>
          <a:prstGeom prst="rect">
            <a:avLst/>
          </a:prstGeom>
        </p:spPr>
        <p:txBody>
          <a:bodyPr anchor="t" rtlCol="false" tIns="0" lIns="0" bIns="0" rIns="0">
            <a:spAutoFit/>
          </a:bodyPr>
          <a:lstStyle/>
          <a:p>
            <a:pPr algn="ctr">
              <a:lnSpc>
                <a:spcPts val="4339"/>
              </a:lnSpc>
            </a:pPr>
            <a:r>
              <a:rPr lang="en-US" sz="3099">
                <a:solidFill>
                  <a:srgbClr val="391129"/>
                </a:solidFill>
                <a:latin typeface="Anton"/>
                <a:ea typeface="Anton"/>
                <a:cs typeface="Anton"/>
                <a:sym typeface="Anton"/>
              </a:rPr>
              <a:t>Wereldburgerschap</a:t>
            </a:r>
          </a:p>
        </p:txBody>
      </p:sp>
      <p:sp>
        <p:nvSpPr>
          <p:cNvPr name="TextBox 29" id="29"/>
          <p:cNvSpPr txBox="true"/>
          <p:nvPr/>
        </p:nvSpPr>
        <p:spPr>
          <a:xfrm rot="0">
            <a:off x="7372086" y="5880203"/>
            <a:ext cx="3533157" cy="521335"/>
          </a:xfrm>
          <a:prstGeom prst="rect">
            <a:avLst/>
          </a:prstGeom>
        </p:spPr>
        <p:txBody>
          <a:bodyPr anchor="t" rtlCol="false" tIns="0" lIns="0" bIns="0" rIns="0">
            <a:spAutoFit/>
          </a:bodyPr>
          <a:lstStyle/>
          <a:p>
            <a:pPr algn="ctr">
              <a:lnSpc>
                <a:spcPts val="4339"/>
              </a:lnSpc>
            </a:pPr>
            <a:r>
              <a:rPr lang="en-US" sz="3099">
                <a:solidFill>
                  <a:srgbClr val="391129"/>
                </a:solidFill>
                <a:latin typeface="Anton"/>
                <a:ea typeface="Anton"/>
                <a:cs typeface="Anton"/>
                <a:sym typeface="Anton"/>
              </a:rPr>
              <a:t>Échte impact</a:t>
            </a:r>
          </a:p>
        </p:txBody>
      </p:sp>
      <p:sp>
        <p:nvSpPr>
          <p:cNvPr name="TextBox 30" id="30"/>
          <p:cNvSpPr txBox="true"/>
          <p:nvPr/>
        </p:nvSpPr>
        <p:spPr>
          <a:xfrm rot="0">
            <a:off x="12938911" y="5880203"/>
            <a:ext cx="3533157" cy="521335"/>
          </a:xfrm>
          <a:prstGeom prst="rect">
            <a:avLst/>
          </a:prstGeom>
        </p:spPr>
        <p:txBody>
          <a:bodyPr anchor="t" rtlCol="false" tIns="0" lIns="0" bIns="0" rIns="0">
            <a:spAutoFit/>
          </a:bodyPr>
          <a:lstStyle/>
          <a:p>
            <a:pPr algn="ctr">
              <a:lnSpc>
                <a:spcPts val="4339"/>
              </a:lnSpc>
            </a:pPr>
            <a:r>
              <a:rPr lang="en-US" sz="3099">
                <a:solidFill>
                  <a:srgbClr val="391129"/>
                </a:solidFill>
                <a:latin typeface="Anton"/>
                <a:ea typeface="Anton"/>
                <a:cs typeface="Anton"/>
                <a:sym typeface="Anton"/>
              </a:rPr>
              <a:t>Plezier!</a:t>
            </a:r>
          </a:p>
        </p:txBody>
      </p:sp>
      <p:sp>
        <p:nvSpPr>
          <p:cNvPr name="TextBox 31" id="31"/>
          <p:cNvSpPr txBox="true"/>
          <p:nvPr/>
        </p:nvSpPr>
        <p:spPr>
          <a:xfrm rot="0">
            <a:off x="1636522" y="6477738"/>
            <a:ext cx="3934107" cy="3191510"/>
          </a:xfrm>
          <a:prstGeom prst="rect">
            <a:avLst/>
          </a:prstGeom>
        </p:spPr>
        <p:txBody>
          <a:bodyPr anchor="t" rtlCol="false" tIns="0" lIns="0" bIns="0" rIns="0">
            <a:spAutoFit/>
          </a:bodyPr>
          <a:lstStyle/>
          <a:p>
            <a:pPr algn="ctr">
              <a:lnSpc>
                <a:spcPts val="3640"/>
              </a:lnSpc>
            </a:pPr>
            <a:r>
              <a:rPr lang="en-US" sz="2600">
                <a:solidFill>
                  <a:srgbClr val="000000"/>
                </a:solidFill>
                <a:latin typeface="Fira Sans"/>
                <a:ea typeface="Fira Sans"/>
                <a:cs typeface="Fira Sans"/>
                <a:sym typeface="Fira Sans"/>
              </a:rPr>
              <a:t>Ga het gesprek aan over de ongelijkheid in de wereld. Wat vinden jullie belangrijk? Hoe kunnen we vanuit Nederland een verschil maken voor mensen wereldwijd?</a:t>
            </a:r>
          </a:p>
        </p:txBody>
      </p:sp>
      <p:sp>
        <p:nvSpPr>
          <p:cNvPr name="TextBox 32" id="32"/>
          <p:cNvSpPr txBox="true"/>
          <p:nvPr/>
        </p:nvSpPr>
        <p:spPr>
          <a:xfrm rot="0">
            <a:off x="7171611" y="6458688"/>
            <a:ext cx="3934107" cy="3191510"/>
          </a:xfrm>
          <a:prstGeom prst="rect">
            <a:avLst/>
          </a:prstGeom>
        </p:spPr>
        <p:txBody>
          <a:bodyPr anchor="t" rtlCol="false" tIns="0" lIns="0" bIns="0" rIns="0">
            <a:spAutoFit/>
          </a:bodyPr>
          <a:lstStyle/>
          <a:p>
            <a:pPr algn="ctr">
              <a:lnSpc>
                <a:spcPts val="3640"/>
              </a:lnSpc>
            </a:pPr>
            <a:r>
              <a:rPr lang="en-US" sz="2600">
                <a:solidFill>
                  <a:srgbClr val="000000"/>
                </a:solidFill>
                <a:latin typeface="Fira Sans"/>
                <a:ea typeface="Fira Sans"/>
                <a:cs typeface="Fira Sans"/>
                <a:sym typeface="Fira Sans"/>
              </a:rPr>
              <a:t>Ervaar hoe jullie harde werk binnen 2 stappen verschil maakt voor mensen in armoede.    Volg het project op de voet en vier de </a:t>
            </a:r>
          </a:p>
          <a:p>
            <a:pPr algn="ctr">
              <a:lnSpc>
                <a:spcPts val="3640"/>
              </a:lnSpc>
            </a:pPr>
            <a:r>
              <a:rPr lang="en-US" sz="2600">
                <a:solidFill>
                  <a:srgbClr val="000000"/>
                </a:solidFill>
                <a:latin typeface="Fira Sans"/>
                <a:ea typeface="Fira Sans"/>
                <a:cs typeface="Fira Sans"/>
                <a:sym typeface="Fira Sans"/>
              </a:rPr>
              <a:t>successen!</a:t>
            </a:r>
          </a:p>
        </p:txBody>
      </p:sp>
      <p:sp>
        <p:nvSpPr>
          <p:cNvPr name="TextBox 33" id="33"/>
          <p:cNvSpPr txBox="true"/>
          <p:nvPr/>
        </p:nvSpPr>
        <p:spPr>
          <a:xfrm rot="0">
            <a:off x="12738436" y="6496788"/>
            <a:ext cx="3934107" cy="2734310"/>
          </a:xfrm>
          <a:prstGeom prst="rect">
            <a:avLst/>
          </a:prstGeom>
        </p:spPr>
        <p:txBody>
          <a:bodyPr anchor="t" rtlCol="false" tIns="0" lIns="0" bIns="0" rIns="0">
            <a:spAutoFit/>
          </a:bodyPr>
          <a:lstStyle/>
          <a:p>
            <a:pPr algn="ctr">
              <a:lnSpc>
                <a:spcPts val="3640"/>
              </a:lnSpc>
            </a:pPr>
            <a:r>
              <a:rPr lang="en-US" sz="2600">
                <a:solidFill>
                  <a:srgbClr val="000000"/>
                </a:solidFill>
                <a:latin typeface="Fira Sans"/>
                <a:ea typeface="Fira Sans"/>
                <a:cs typeface="Fira Sans"/>
                <a:sym typeface="Fira Sans"/>
              </a:rPr>
              <a:t>Daarnaast is het simpelweg ontzettend leuk om samen in actie te komen! Bedenk de gekste, meest creatieve acties en maak toffe herinneringen.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6AC5CA"/>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394460"/>
          </a:xfrm>
          <a:custGeom>
            <a:avLst/>
            <a:gdLst/>
            <a:ahLst/>
            <a:cxnLst/>
            <a:rect r="r" b="b" t="t" l="l"/>
            <a:pathLst>
              <a:path h="1394460" w="18288000">
                <a:moveTo>
                  <a:pt x="0" y="0"/>
                </a:moveTo>
                <a:lnTo>
                  <a:pt x="18288000" y="0"/>
                </a:lnTo>
                <a:lnTo>
                  <a:pt x="18288000" y="1394460"/>
                </a:lnTo>
                <a:lnTo>
                  <a:pt x="0" y="1394460"/>
                </a:lnTo>
                <a:lnTo>
                  <a:pt x="0" y="0"/>
                </a:lnTo>
                <a:close/>
              </a:path>
            </a:pathLst>
          </a:custGeom>
          <a:blipFill>
            <a:blip r:embed="rId2"/>
            <a:stretch>
              <a:fillRect l="0" t="0" r="0" b="0"/>
            </a:stretch>
          </a:blipFill>
        </p:spPr>
      </p:sp>
      <p:sp>
        <p:nvSpPr>
          <p:cNvPr name="TextBox 3" id="3"/>
          <p:cNvSpPr txBox="true"/>
          <p:nvPr/>
        </p:nvSpPr>
        <p:spPr>
          <a:xfrm rot="0">
            <a:off x="1028700" y="2069889"/>
            <a:ext cx="11352178" cy="786706"/>
          </a:xfrm>
          <a:prstGeom prst="rect">
            <a:avLst/>
          </a:prstGeom>
        </p:spPr>
        <p:txBody>
          <a:bodyPr anchor="t" rtlCol="false" tIns="0" lIns="0" bIns="0" rIns="0">
            <a:spAutoFit/>
          </a:bodyPr>
          <a:lstStyle/>
          <a:p>
            <a:pPr algn="l">
              <a:lnSpc>
                <a:spcPts val="5726"/>
              </a:lnSpc>
            </a:pPr>
            <a:r>
              <a:rPr lang="en-US" sz="6433" spc="102">
                <a:solidFill>
                  <a:srgbClr val="FFFFFF"/>
                </a:solidFill>
                <a:latin typeface="Anton"/>
                <a:ea typeface="Anton"/>
                <a:cs typeface="Anton"/>
                <a:sym typeface="Anton"/>
              </a:rPr>
              <a:t>VRAAG 6. </a:t>
            </a:r>
            <a:r>
              <a:rPr lang="en-US" sz="6433" spc="102">
                <a:solidFill>
                  <a:srgbClr val="391129"/>
                </a:solidFill>
                <a:latin typeface="Anton"/>
                <a:ea typeface="Anton"/>
                <a:cs typeface="Anton"/>
                <a:sym typeface="Anton"/>
              </a:rPr>
              <a:t>HOE DOE IK MEE?</a:t>
            </a:r>
          </a:p>
        </p:txBody>
      </p:sp>
      <p:grpSp>
        <p:nvGrpSpPr>
          <p:cNvPr name="Group 4" id="4"/>
          <p:cNvGrpSpPr/>
          <p:nvPr/>
        </p:nvGrpSpPr>
        <p:grpSpPr>
          <a:xfrm rot="0">
            <a:off x="1028700" y="2975472"/>
            <a:ext cx="3931450" cy="3179245"/>
            <a:chOff x="0" y="0"/>
            <a:chExt cx="1404462" cy="1135747"/>
          </a:xfrm>
        </p:grpSpPr>
        <p:sp>
          <p:nvSpPr>
            <p:cNvPr name="Freeform 5" id="5"/>
            <p:cNvSpPr/>
            <p:nvPr/>
          </p:nvSpPr>
          <p:spPr>
            <a:xfrm flipH="false" flipV="false" rot="0">
              <a:off x="0" y="0"/>
              <a:ext cx="1404463" cy="1135747"/>
            </a:xfrm>
            <a:custGeom>
              <a:avLst/>
              <a:gdLst/>
              <a:ahLst/>
              <a:cxnLst/>
              <a:rect r="r" b="b" t="t" l="l"/>
              <a:pathLst>
                <a:path h="1135747" w="1404463">
                  <a:moveTo>
                    <a:pt x="1280002" y="1135746"/>
                  </a:moveTo>
                  <a:lnTo>
                    <a:pt x="124460" y="1135746"/>
                  </a:lnTo>
                  <a:cubicBezTo>
                    <a:pt x="55880" y="1135746"/>
                    <a:pt x="0" y="1079867"/>
                    <a:pt x="0" y="1011286"/>
                  </a:cubicBezTo>
                  <a:lnTo>
                    <a:pt x="0" y="124460"/>
                  </a:lnTo>
                  <a:cubicBezTo>
                    <a:pt x="0" y="55880"/>
                    <a:pt x="55880" y="0"/>
                    <a:pt x="124460" y="0"/>
                  </a:cubicBezTo>
                  <a:lnTo>
                    <a:pt x="1280002" y="0"/>
                  </a:lnTo>
                  <a:cubicBezTo>
                    <a:pt x="1348582" y="0"/>
                    <a:pt x="1404463" y="55880"/>
                    <a:pt x="1404463" y="124460"/>
                  </a:cubicBezTo>
                  <a:lnTo>
                    <a:pt x="1404463" y="1011287"/>
                  </a:lnTo>
                  <a:cubicBezTo>
                    <a:pt x="1404463" y="1079867"/>
                    <a:pt x="1348582" y="1135747"/>
                    <a:pt x="1280002" y="1135747"/>
                  </a:cubicBezTo>
                  <a:close/>
                </a:path>
              </a:pathLst>
            </a:custGeom>
            <a:solidFill>
              <a:srgbClr val="F8EDDD"/>
            </a:solidFill>
          </p:spPr>
        </p:sp>
      </p:grpSp>
      <p:grpSp>
        <p:nvGrpSpPr>
          <p:cNvPr name="Group 6" id="6"/>
          <p:cNvGrpSpPr/>
          <p:nvPr/>
        </p:nvGrpSpPr>
        <p:grpSpPr>
          <a:xfrm rot="0">
            <a:off x="12714437" y="2975472"/>
            <a:ext cx="3931450" cy="3179245"/>
            <a:chOff x="0" y="0"/>
            <a:chExt cx="1404462" cy="1135747"/>
          </a:xfrm>
        </p:grpSpPr>
        <p:sp>
          <p:nvSpPr>
            <p:cNvPr name="Freeform 7" id="7"/>
            <p:cNvSpPr/>
            <p:nvPr/>
          </p:nvSpPr>
          <p:spPr>
            <a:xfrm flipH="false" flipV="false" rot="0">
              <a:off x="0" y="0"/>
              <a:ext cx="1404463" cy="1135747"/>
            </a:xfrm>
            <a:custGeom>
              <a:avLst/>
              <a:gdLst/>
              <a:ahLst/>
              <a:cxnLst/>
              <a:rect r="r" b="b" t="t" l="l"/>
              <a:pathLst>
                <a:path h="1135747" w="1404463">
                  <a:moveTo>
                    <a:pt x="1280002" y="1135746"/>
                  </a:moveTo>
                  <a:lnTo>
                    <a:pt x="124460" y="1135746"/>
                  </a:lnTo>
                  <a:cubicBezTo>
                    <a:pt x="55880" y="1135746"/>
                    <a:pt x="0" y="1079867"/>
                    <a:pt x="0" y="1011286"/>
                  </a:cubicBezTo>
                  <a:lnTo>
                    <a:pt x="0" y="124460"/>
                  </a:lnTo>
                  <a:cubicBezTo>
                    <a:pt x="0" y="55880"/>
                    <a:pt x="55880" y="0"/>
                    <a:pt x="124460" y="0"/>
                  </a:cubicBezTo>
                  <a:lnTo>
                    <a:pt x="1280002" y="0"/>
                  </a:lnTo>
                  <a:cubicBezTo>
                    <a:pt x="1348582" y="0"/>
                    <a:pt x="1404463" y="55880"/>
                    <a:pt x="1404463" y="124460"/>
                  </a:cubicBezTo>
                  <a:lnTo>
                    <a:pt x="1404463" y="1011287"/>
                  </a:lnTo>
                  <a:cubicBezTo>
                    <a:pt x="1404463" y="1079867"/>
                    <a:pt x="1348582" y="1135747"/>
                    <a:pt x="1280002" y="1135747"/>
                  </a:cubicBezTo>
                  <a:close/>
                </a:path>
              </a:pathLst>
            </a:custGeom>
            <a:solidFill>
              <a:srgbClr val="F8EDDD"/>
            </a:solidFill>
          </p:spPr>
        </p:sp>
      </p:grpSp>
      <p:grpSp>
        <p:nvGrpSpPr>
          <p:cNvPr name="Group 8" id="8"/>
          <p:cNvGrpSpPr/>
          <p:nvPr/>
        </p:nvGrpSpPr>
        <p:grpSpPr>
          <a:xfrm rot="0">
            <a:off x="1223137" y="3342371"/>
            <a:ext cx="3542576" cy="2521506"/>
            <a:chOff x="0" y="0"/>
            <a:chExt cx="4723435" cy="3362007"/>
          </a:xfrm>
        </p:grpSpPr>
        <p:sp>
          <p:nvSpPr>
            <p:cNvPr name="TextBox 9" id="9"/>
            <p:cNvSpPr txBox="true"/>
            <p:nvPr/>
          </p:nvSpPr>
          <p:spPr>
            <a:xfrm rot="0">
              <a:off x="752495" y="-57150"/>
              <a:ext cx="3218445" cy="1283123"/>
            </a:xfrm>
            <a:prstGeom prst="rect">
              <a:avLst/>
            </a:prstGeom>
          </p:spPr>
          <p:txBody>
            <a:bodyPr anchor="t" rtlCol="false" tIns="0" lIns="0" bIns="0" rIns="0">
              <a:spAutoFit/>
            </a:bodyPr>
            <a:lstStyle/>
            <a:p>
              <a:pPr algn="ctr">
                <a:lnSpc>
                  <a:spcPts val="3919"/>
                </a:lnSpc>
              </a:pPr>
              <a:r>
                <a:rPr lang="en-US" sz="2799">
                  <a:solidFill>
                    <a:srgbClr val="391129"/>
                  </a:solidFill>
                  <a:latin typeface="Anton"/>
                  <a:ea typeface="Anton"/>
                  <a:cs typeface="Anton"/>
                  <a:sym typeface="Anton"/>
                </a:rPr>
                <a:t>Ga naar wildeweek.nl</a:t>
              </a:r>
            </a:p>
          </p:txBody>
        </p:sp>
        <p:sp>
          <p:nvSpPr>
            <p:cNvPr name="TextBox 10" id="10"/>
            <p:cNvSpPr txBox="true"/>
            <p:nvPr/>
          </p:nvSpPr>
          <p:spPr>
            <a:xfrm rot="0">
              <a:off x="0" y="1564232"/>
              <a:ext cx="4723435" cy="1797775"/>
            </a:xfrm>
            <a:prstGeom prst="rect">
              <a:avLst/>
            </a:prstGeom>
          </p:spPr>
          <p:txBody>
            <a:bodyPr anchor="t" rtlCol="false" tIns="0" lIns="0" bIns="0" rIns="0">
              <a:spAutoFit/>
            </a:bodyPr>
            <a:lstStyle/>
            <a:p>
              <a:pPr algn="ctr" marL="0" indent="0" lvl="0">
                <a:lnSpc>
                  <a:spcPts val="3645"/>
                </a:lnSpc>
                <a:spcBef>
                  <a:spcPct val="0"/>
                </a:spcBef>
              </a:pPr>
              <a:r>
                <a:rPr lang="en-US" sz="2603">
                  <a:solidFill>
                    <a:srgbClr val="391129"/>
                  </a:solidFill>
                  <a:latin typeface="Fira Sans"/>
                  <a:ea typeface="Fira Sans"/>
                  <a:cs typeface="Fira Sans"/>
                  <a:sym typeface="Fira Sans"/>
                </a:rPr>
                <a:t>Hier vind je een overzicht van alle acties en projecten</a:t>
              </a:r>
            </a:p>
          </p:txBody>
        </p:sp>
      </p:grpSp>
      <p:grpSp>
        <p:nvGrpSpPr>
          <p:cNvPr name="Group 11" id="11"/>
          <p:cNvGrpSpPr/>
          <p:nvPr/>
        </p:nvGrpSpPr>
        <p:grpSpPr>
          <a:xfrm rot="0">
            <a:off x="4346736" y="2673927"/>
            <a:ext cx="914959" cy="1210930"/>
            <a:chOff x="0" y="0"/>
            <a:chExt cx="812800" cy="1075725"/>
          </a:xfrm>
        </p:grpSpPr>
        <p:sp>
          <p:nvSpPr>
            <p:cNvPr name="Freeform 12" id="12"/>
            <p:cNvSpPr/>
            <p:nvPr/>
          </p:nvSpPr>
          <p:spPr>
            <a:xfrm flipH="false" flipV="false" rot="0">
              <a:off x="0" y="0"/>
              <a:ext cx="812800" cy="1075725"/>
            </a:xfrm>
            <a:custGeom>
              <a:avLst/>
              <a:gdLst/>
              <a:ahLst/>
              <a:cxnLst/>
              <a:rect r="r" b="b" t="t" l="l"/>
              <a:pathLst>
                <a:path h="1075725" w="812800">
                  <a:moveTo>
                    <a:pt x="406400" y="0"/>
                  </a:moveTo>
                  <a:cubicBezTo>
                    <a:pt x="181951" y="0"/>
                    <a:pt x="0" y="240809"/>
                    <a:pt x="0" y="537862"/>
                  </a:cubicBezTo>
                  <a:cubicBezTo>
                    <a:pt x="0" y="834915"/>
                    <a:pt x="181951" y="1075725"/>
                    <a:pt x="406400" y="1075725"/>
                  </a:cubicBezTo>
                  <a:cubicBezTo>
                    <a:pt x="630849" y="1075725"/>
                    <a:pt x="812800" y="834915"/>
                    <a:pt x="812800" y="537862"/>
                  </a:cubicBezTo>
                  <a:cubicBezTo>
                    <a:pt x="812800" y="240809"/>
                    <a:pt x="630849" y="0"/>
                    <a:pt x="406400" y="0"/>
                  </a:cubicBezTo>
                  <a:close/>
                </a:path>
              </a:pathLst>
            </a:custGeom>
            <a:solidFill>
              <a:srgbClr val="C0BCF4"/>
            </a:solidFill>
          </p:spPr>
        </p:sp>
        <p:sp>
          <p:nvSpPr>
            <p:cNvPr name="TextBox 13" id="13"/>
            <p:cNvSpPr txBox="true"/>
            <p:nvPr/>
          </p:nvSpPr>
          <p:spPr>
            <a:xfrm>
              <a:off x="76200" y="43699"/>
              <a:ext cx="660400" cy="931176"/>
            </a:xfrm>
            <a:prstGeom prst="rect">
              <a:avLst/>
            </a:prstGeom>
          </p:spPr>
          <p:txBody>
            <a:bodyPr anchor="ctr" rtlCol="false" tIns="50800" lIns="50800" bIns="50800" rIns="50800"/>
            <a:lstStyle/>
            <a:p>
              <a:pPr algn="ctr">
                <a:lnSpc>
                  <a:spcPts val="5179"/>
                </a:lnSpc>
              </a:pPr>
              <a:r>
                <a:rPr lang="en-US" sz="3699">
                  <a:solidFill>
                    <a:srgbClr val="391129"/>
                  </a:solidFill>
                  <a:latin typeface="Anton"/>
                  <a:ea typeface="Anton"/>
                  <a:cs typeface="Anton"/>
                  <a:sym typeface="Anton"/>
                </a:rPr>
                <a:t>1</a:t>
              </a:r>
            </a:p>
          </p:txBody>
        </p:sp>
      </p:grpSp>
      <p:grpSp>
        <p:nvGrpSpPr>
          <p:cNvPr name="Group 14" id="14"/>
          <p:cNvGrpSpPr/>
          <p:nvPr/>
        </p:nvGrpSpPr>
        <p:grpSpPr>
          <a:xfrm rot="0">
            <a:off x="16032473" y="2673062"/>
            <a:ext cx="915823" cy="1210930"/>
            <a:chOff x="0" y="0"/>
            <a:chExt cx="812800" cy="1074710"/>
          </a:xfrm>
        </p:grpSpPr>
        <p:sp>
          <p:nvSpPr>
            <p:cNvPr name="Freeform 15" id="15"/>
            <p:cNvSpPr/>
            <p:nvPr/>
          </p:nvSpPr>
          <p:spPr>
            <a:xfrm flipH="false" flipV="false" rot="0">
              <a:off x="0" y="0"/>
              <a:ext cx="812800" cy="1074710"/>
            </a:xfrm>
            <a:custGeom>
              <a:avLst/>
              <a:gdLst/>
              <a:ahLst/>
              <a:cxnLst/>
              <a:rect r="r" b="b" t="t" l="l"/>
              <a:pathLst>
                <a:path h="1074710" w="812800">
                  <a:moveTo>
                    <a:pt x="406400" y="0"/>
                  </a:moveTo>
                  <a:cubicBezTo>
                    <a:pt x="181951" y="0"/>
                    <a:pt x="0" y="240582"/>
                    <a:pt x="0" y="537355"/>
                  </a:cubicBezTo>
                  <a:cubicBezTo>
                    <a:pt x="0" y="834128"/>
                    <a:pt x="181951" y="1074710"/>
                    <a:pt x="406400" y="1074710"/>
                  </a:cubicBezTo>
                  <a:cubicBezTo>
                    <a:pt x="630849" y="1074710"/>
                    <a:pt x="812800" y="834128"/>
                    <a:pt x="812800" y="537355"/>
                  </a:cubicBezTo>
                  <a:cubicBezTo>
                    <a:pt x="812800" y="240582"/>
                    <a:pt x="630849" y="0"/>
                    <a:pt x="406400" y="0"/>
                  </a:cubicBezTo>
                  <a:close/>
                </a:path>
              </a:pathLst>
            </a:custGeom>
            <a:solidFill>
              <a:srgbClr val="FA4445"/>
            </a:solidFill>
          </p:spPr>
        </p:sp>
        <p:sp>
          <p:nvSpPr>
            <p:cNvPr name="TextBox 16" id="16"/>
            <p:cNvSpPr txBox="true"/>
            <p:nvPr/>
          </p:nvSpPr>
          <p:spPr>
            <a:xfrm>
              <a:off x="76200" y="43604"/>
              <a:ext cx="660400" cy="930352"/>
            </a:xfrm>
            <a:prstGeom prst="rect">
              <a:avLst/>
            </a:prstGeom>
          </p:spPr>
          <p:txBody>
            <a:bodyPr anchor="ctr" rtlCol="false" tIns="50800" lIns="50800" bIns="50800" rIns="50800"/>
            <a:lstStyle/>
            <a:p>
              <a:pPr algn="ctr">
                <a:lnSpc>
                  <a:spcPts val="5179"/>
                </a:lnSpc>
              </a:pPr>
              <a:r>
                <a:rPr lang="en-US" sz="3699">
                  <a:solidFill>
                    <a:srgbClr val="FFFFFF"/>
                  </a:solidFill>
                  <a:latin typeface="Anton"/>
                  <a:ea typeface="Anton"/>
                  <a:cs typeface="Anton"/>
                  <a:sym typeface="Anton"/>
                </a:rPr>
                <a:t>3</a:t>
              </a:r>
            </a:p>
          </p:txBody>
        </p:sp>
      </p:grpSp>
      <p:grpSp>
        <p:nvGrpSpPr>
          <p:cNvPr name="Group 17" id="17"/>
          <p:cNvGrpSpPr/>
          <p:nvPr/>
        </p:nvGrpSpPr>
        <p:grpSpPr>
          <a:xfrm rot="0">
            <a:off x="1028700" y="7062244"/>
            <a:ext cx="3931450" cy="2803998"/>
            <a:chOff x="0" y="0"/>
            <a:chExt cx="1404462" cy="1001694"/>
          </a:xfrm>
        </p:grpSpPr>
        <p:sp>
          <p:nvSpPr>
            <p:cNvPr name="Freeform 18" id="18"/>
            <p:cNvSpPr/>
            <p:nvPr/>
          </p:nvSpPr>
          <p:spPr>
            <a:xfrm flipH="false" flipV="false" rot="0">
              <a:off x="0" y="0"/>
              <a:ext cx="1404463" cy="1001694"/>
            </a:xfrm>
            <a:custGeom>
              <a:avLst/>
              <a:gdLst/>
              <a:ahLst/>
              <a:cxnLst/>
              <a:rect r="r" b="b" t="t" l="l"/>
              <a:pathLst>
                <a:path h="1001694" w="1404463">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solidFill>
              <a:srgbClr val="F8EDDD"/>
            </a:solidFill>
          </p:spPr>
        </p:sp>
      </p:grpSp>
      <p:grpSp>
        <p:nvGrpSpPr>
          <p:cNvPr name="Group 19" id="19"/>
          <p:cNvGrpSpPr/>
          <p:nvPr/>
        </p:nvGrpSpPr>
        <p:grpSpPr>
          <a:xfrm rot="0">
            <a:off x="12714437" y="7062244"/>
            <a:ext cx="3931450" cy="2803998"/>
            <a:chOff x="0" y="0"/>
            <a:chExt cx="1404462" cy="1001694"/>
          </a:xfrm>
        </p:grpSpPr>
        <p:sp>
          <p:nvSpPr>
            <p:cNvPr name="Freeform 20" id="20"/>
            <p:cNvSpPr/>
            <p:nvPr/>
          </p:nvSpPr>
          <p:spPr>
            <a:xfrm flipH="false" flipV="false" rot="0">
              <a:off x="0" y="0"/>
              <a:ext cx="1404463" cy="1001694"/>
            </a:xfrm>
            <a:custGeom>
              <a:avLst/>
              <a:gdLst/>
              <a:ahLst/>
              <a:cxnLst/>
              <a:rect r="r" b="b" t="t" l="l"/>
              <a:pathLst>
                <a:path h="1001694" w="1404463">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solidFill>
              <a:srgbClr val="F8EDDD"/>
            </a:solidFill>
          </p:spPr>
        </p:sp>
      </p:grpSp>
      <p:grpSp>
        <p:nvGrpSpPr>
          <p:cNvPr name="Group 21" id="21"/>
          <p:cNvGrpSpPr/>
          <p:nvPr/>
        </p:nvGrpSpPr>
        <p:grpSpPr>
          <a:xfrm rot="0">
            <a:off x="1028700" y="6652805"/>
            <a:ext cx="3931450" cy="3423378"/>
            <a:chOff x="0" y="0"/>
            <a:chExt cx="1404462" cy="1222960"/>
          </a:xfrm>
        </p:grpSpPr>
        <p:sp>
          <p:nvSpPr>
            <p:cNvPr name="Freeform 22" id="22"/>
            <p:cNvSpPr/>
            <p:nvPr/>
          </p:nvSpPr>
          <p:spPr>
            <a:xfrm flipH="false" flipV="false" rot="0">
              <a:off x="0" y="0"/>
              <a:ext cx="1404463" cy="1222960"/>
            </a:xfrm>
            <a:custGeom>
              <a:avLst/>
              <a:gdLst/>
              <a:ahLst/>
              <a:cxnLst/>
              <a:rect r="r" b="b" t="t" l="l"/>
              <a:pathLst>
                <a:path h="1222960" w="1404463">
                  <a:moveTo>
                    <a:pt x="1280002" y="1222960"/>
                  </a:moveTo>
                  <a:lnTo>
                    <a:pt x="124460" y="1222960"/>
                  </a:lnTo>
                  <a:cubicBezTo>
                    <a:pt x="55880" y="1222960"/>
                    <a:pt x="0" y="1167080"/>
                    <a:pt x="0" y="1098500"/>
                  </a:cubicBezTo>
                  <a:lnTo>
                    <a:pt x="0" y="124460"/>
                  </a:lnTo>
                  <a:cubicBezTo>
                    <a:pt x="0" y="55880"/>
                    <a:pt x="55880" y="0"/>
                    <a:pt x="124460" y="0"/>
                  </a:cubicBezTo>
                  <a:lnTo>
                    <a:pt x="1280002" y="0"/>
                  </a:lnTo>
                  <a:cubicBezTo>
                    <a:pt x="1348582" y="0"/>
                    <a:pt x="1404463" y="55880"/>
                    <a:pt x="1404463" y="124460"/>
                  </a:cubicBezTo>
                  <a:lnTo>
                    <a:pt x="1404463" y="1098500"/>
                  </a:lnTo>
                  <a:cubicBezTo>
                    <a:pt x="1404463" y="1167080"/>
                    <a:pt x="1348582" y="1222960"/>
                    <a:pt x="1280002" y="1222960"/>
                  </a:cubicBezTo>
                  <a:close/>
                </a:path>
              </a:pathLst>
            </a:custGeom>
            <a:solidFill>
              <a:srgbClr val="F8EDDD"/>
            </a:solidFill>
          </p:spPr>
        </p:sp>
      </p:grpSp>
      <p:grpSp>
        <p:nvGrpSpPr>
          <p:cNvPr name="Group 23" id="23"/>
          <p:cNvGrpSpPr/>
          <p:nvPr/>
        </p:nvGrpSpPr>
        <p:grpSpPr>
          <a:xfrm rot="0">
            <a:off x="1322593" y="6982758"/>
            <a:ext cx="3343664" cy="2448160"/>
            <a:chOff x="0" y="0"/>
            <a:chExt cx="4458219" cy="3264213"/>
          </a:xfrm>
        </p:grpSpPr>
        <p:sp>
          <p:nvSpPr>
            <p:cNvPr name="TextBox 24" id="24"/>
            <p:cNvSpPr txBox="true"/>
            <p:nvPr/>
          </p:nvSpPr>
          <p:spPr>
            <a:xfrm rot="0">
              <a:off x="0" y="-57150"/>
              <a:ext cx="4458219" cy="1283123"/>
            </a:xfrm>
            <a:prstGeom prst="rect">
              <a:avLst/>
            </a:prstGeom>
          </p:spPr>
          <p:txBody>
            <a:bodyPr anchor="t" rtlCol="false" tIns="0" lIns="0" bIns="0" rIns="0">
              <a:spAutoFit/>
            </a:bodyPr>
            <a:lstStyle/>
            <a:p>
              <a:pPr algn="ctr">
                <a:lnSpc>
                  <a:spcPts val="3919"/>
                </a:lnSpc>
              </a:pPr>
              <a:r>
                <a:rPr lang="en-US" sz="2799">
                  <a:solidFill>
                    <a:srgbClr val="391129"/>
                  </a:solidFill>
                  <a:latin typeface="Anton"/>
                  <a:ea typeface="Anton"/>
                  <a:cs typeface="Anton"/>
                  <a:sym typeface="Anton"/>
                </a:rPr>
                <a:t>Maak een         actiepagina aan</a:t>
              </a:r>
            </a:p>
          </p:txBody>
        </p:sp>
        <p:sp>
          <p:nvSpPr>
            <p:cNvPr name="TextBox 25" id="25"/>
            <p:cNvSpPr txBox="true"/>
            <p:nvPr/>
          </p:nvSpPr>
          <p:spPr>
            <a:xfrm rot="0">
              <a:off x="0" y="1466317"/>
              <a:ext cx="4458219" cy="1797897"/>
            </a:xfrm>
            <a:prstGeom prst="rect">
              <a:avLst/>
            </a:prstGeom>
          </p:spPr>
          <p:txBody>
            <a:bodyPr anchor="t" rtlCol="false" tIns="0" lIns="0" bIns="0" rIns="0">
              <a:spAutoFit/>
            </a:bodyPr>
            <a:lstStyle/>
            <a:p>
              <a:pPr algn="ctr" marL="0" indent="0" lvl="0">
                <a:lnSpc>
                  <a:spcPts val="3640"/>
                </a:lnSpc>
                <a:spcBef>
                  <a:spcPct val="0"/>
                </a:spcBef>
              </a:pPr>
              <a:r>
                <a:rPr lang="en-US" sz="2600">
                  <a:solidFill>
                    <a:srgbClr val="391129"/>
                  </a:solidFill>
                  <a:latin typeface="Fira Sans"/>
                  <a:ea typeface="Fira Sans"/>
                  <a:cs typeface="Fira Sans"/>
                  <a:sym typeface="Fira Sans"/>
                </a:rPr>
                <a:t>Klik onder het project op ‘start actie’ en volg de stappen</a:t>
              </a:r>
            </a:p>
          </p:txBody>
        </p:sp>
      </p:grpSp>
      <p:grpSp>
        <p:nvGrpSpPr>
          <p:cNvPr name="Group 26" id="26"/>
          <p:cNvGrpSpPr/>
          <p:nvPr/>
        </p:nvGrpSpPr>
        <p:grpSpPr>
          <a:xfrm rot="0">
            <a:off x="4346736" y="6484627"/>
            <a:ext cx="915823" cy="1210931"/>
            <a:chOff x="0" y="0"/>
            <a:chExt cx="812800" cy="1074710"/>
          </a:xfrm>
        </p:grpSpPr>
        <p:sp>
          <p:nvSpPr>
            <p:cNvPr name="Freeform 27" id="27"/>
            <p:cNvSpPr/>
            <p:nvPr/>
          </p:nvSpPr>
          <p:spPr>
            <a:xfrm flipH="false" flipV="false" rot="0">
              <a:off x="0" y="0"/>
              <a:ext cx="812800" cy="1074710"/>
            </a:xfrm>
            <a:custGeom>
              <a:avLst/>
              <a:gdLst/>
              <a:ahLst/>
              <a:cxnLst/>
              <a:rect r="r" b="b" t="t" l="l"/>
              <a:pathLst>
                <a:path h="1074710" w="812800">
                  <a:moveTo>
                    <a:pt x="406400" y="0"/>
                  </a:moveTo>
                  <a:cubicBezTo>
                    <a:pt x="181951" y="0"/>
                    <a:pt x="0" y="240582"/>
                    <a:pt x="0" y="537355"/>
                  </a:cubicBezTo>
                  <a:cubicBezTo>
                    <a:pt x="0" y="834128"/>
                    <a:pt x="181951" y="1074710"/>
                    <a:pt x="406400" y="1074710"/>
                  </a:cubicBezTo>
                  <a:cubicBezTo>
                    <a:pt x="630849" y="1074710"/>
                    <a:pt x="812800" y="834128"/>
                    <a:pt x="812800" y="537355"/>
                  </a:cubicBezTo>
                  <a:cubicBezTo>
                    <a:pt x="812800" y="240582"/>
                    <a:pt x="630849" y="0"/>
                    <a:pt x="406400" y="0"/>
                  </a:cubicBezTo>
                  <a:close/>
                </a:path>
              </a:pathLst>
            </a:custGeom>
            <a:solidFill>
              <a:srgbClr val="391129"/>
            </a:solidFill>
          </p:spPr>
        </p:sp>
        <p:sp>
          <p:nvSpPr>
            <p:cNvPr name="TextBox 28" id="28"/>
            <p:cNvSpPr txBox="true"/>
            <p:nvPr/>
          </p:nvSpPr>
          <p:spPr>
            <a:xfrm>
              <a:off x="76200" y="43604"/>
              <a:ext cx="660400" cy="930352"/>
            </a:xfrm>
            <a:prstGeom prst="rect">
              <a:avLst/>
            </a:prstGeom>
          </p:spPr>
          <p:txBody>
            <a:bodyPr anchor="ctr" rtlCol="false" tIns="50800" lIns="50800" bIns="50800" rIns="50800"/>
            <a:lstStyle/>
            <a:p>
              <a:pPr algn="ctr">
                <a:lnSpc>
                  <a:spcPts val="5179"/>
                </a:lnSpc>
              </a:pPr>
              <a:r>
                <a:rPr lang="en-US" sz="3699">
                  <a:solidFill>
                    <a:srgbClr val="FFFFFF"/>
                  </a:solidFill>
                  <a:latin typeface="Anton"/>
                  <a:ea typeface="Anton"/>
                  <a:cs typeface="Anton"/>
                  <a:sym typeface="Anton"/>
                </a:rPr>
                <a:t>4</a:t>
              </a:r>
            </a:p>
          </p:txBody>
        </p:sp>
      </p:grpSp>
      <p:grpSp>
        <p:nvGrpSpPr>
          <p:cNvPr name="Group 29" id="29"/>
          <p:cNvGrpSpPr/>
          <p:nvPr/>
        </p:nvGrpSpPr>
        <p:grpSpPr>
          <a:xfrm rot="0">
            <a:off x="12713827" y="6686996"/>
            <a:ext cx="3931450" cy="3389187"/>
            <a:chOff x="0" y="0"/>
            <a:chExt cx="1404462" cy="1210746"/>
          </a:xfrm>
        </p:grpSpPr>
        <p:sp>
          <p:nvSpPr>
            <p:cNvPr name="Freeform 30" id="30"/>
            <p:cNvSpPr/>
            <p:nvPr/>
          </p:nvSpPr>
          <p:spPr>
            <a:xfrm flipH="false" flipV="false" rot="0">
              <a:off x="0" y="0"/>
              <a:ext cx="1404463" cy="1210746"/>
            </a:xfrm>
            <a:custGeom>
              <a:avLst/>
              <a:gdLst/>
              <a:ahLst/>
              <a:cxnLst/>
              <a:rect r="r" b="b" t="t" l="l"/>
              <a:pathLst>
                <a:path h="1210746" w="1404463">
                  <a:moveTo>
                    <a:pt x="1280002" y="1210745"/>
                  </a:moveTo>
                  <a:lnTo>
                    <a:pt x="124460" y="1210745"/>
                  </a:lnTo>
                  <a:cubicBezTo>
                    <a:pt x="55880" y="1210745"/>
                    <a:pt x="0" y="1154866"/>
                    <a:pt x="0" y="1086285"/>
                  </a:cubicBezTo>
                  <a:lnTo>
                    <a:pt x="0" y="124460"/>
                  </a:lnTo>
                  <a:cubicBezTo>
                    <a:pt x="0" y="55880"/>
                    <a:pt x="55880" y="0"/>
                    <a:pt x="124460" y="0"/>
                  </a:cubicBezTo>
                  <a:lnTo>
                    <a:pt x="1280002" y="0"/>
                  </a:lnTo>
                  <a:cubicBezTo>
                    <a:pt x="1348582" y="0"/>
                    <a:pt x="1404463" y="55880"/>
                    <a:pt x="1404463" y="124460"/>
                  </a:cubicBezTo>
                  <a:lnTo>
                    <a:pt x="1404463" y="1086286"/>
                  </a:lnTo>
                  <a:cubicBezTo>
                    <a:pt x="1404463" y="1154866"/>
                    <a:pt x="1348582" y="1210746"/>
                    <a:pt x="1280002" y="1210746"/>
                  </a:cubicBezTo>
                  <a:close/>
                </a:path>
              </a:pathLst>
            </a:custGeom>
            <a:solidFill>
              <a:srgbClr val="F8EDDD"/>
            </a:solidFill>
          </p:spPr>
        </p:sp>
      </p:grpSp>
      <p:grpSp>
        <p:nvGrpSpPr>
          <p:cNvPr name="Group 31" id="31"/>
          <p:cNvGrpSpPr/>
          <p:nvPr/>
        </p:nvGrpSpPr>
        <p:grpSpPr>
          <a:xfrm rot="0">
            <a:off x="16032473" y="6484627"/>
            <a:ext cx="915823" cy="1210930"/>
            <a:chOff x="0" y="0"/>
            <a:chExt cx="812800" cy="1074710"/>
          </a:xfrm>
        </p:grpSpPr>
        <p:sp>
          <p:nvSpPr>
            <p:cNvPr name="Freeform 32" id="32"/>
            <p:cNvSpPr/>
            <p:nvPr/>
          </p:nvSpPr>
          <p:spPr>
            <a:xfrm flipH="false" flipV="false" rot="0">
              <a:off x="0" y="0"/>
              <a:ext cx="812800" cy="1074710"/>
            </a:xfrm>
            <a:custGeom>
              <a:avLst/>
              <a:gdLst/>
              <a:ahLst/>
              <a:cxnLst/>
              <a:rect r="r" b="b" t="t" l="l"/>
              <a:pathLst>
                <a:path h="1074710" w="812800">
                  <a:moveTo>
                    <a:pt x="406400" y="0"/>
                  </a:moveTo>
                  <a:cubicBezTo>
                    <a:pt x="181951" y="0"/>
                    <a:pt x="0" y="240582"/>
                    <a:pt x="0" y="537355"/>
                  </a:cubicBezTo>
                  <a:cubicBezTo>
                    <a:pt x="0" y="834128"/>
                    <a:pt x="181951" y="1074710"/>
                    <a:pt x="406400" y="1074710"/>
                  </a:cubicBezTo>
                  <a:cubicBezTo>
                    <a:pt x="630849" y="1074710"/>
                    <a:pt x="812800" y="834128"/>
                    <a:pt x="812800" y="537355"/>
                  </a:cubicBezTo>
                  <a:cubicBezTo>
                    <a:pt x="812800" y="240582"/>
                    <a:pt x="630849" y="0"/>
                    <a:pt x="406400" y="0"/>
                  </a:cubicBezTo>
                  <a:close/>
                </a:path>
              </a:pathLst>
            </a:custGeom>
            <a:solidFill>
              <a:srgbClr val="49BFB3"/>
            </a:solidFill>
          </p:spPr>
        </p:sp>
        <p:sp>
          <p:nvSpPr>
            <p:cNvPr name="TextBox 33" id="33"/>
            <p:cNvSpPr txBox="true"/>
            <p:nvPr/>
          </p:nvSpPr>
          <p:spPr>
            <a:xfrm>
              <a:off x="76200" y="43604"/>
              <a:ext cx="660400" cy="930352"/>
            </a:xfrm>
            <a:prstGeom prst="rect">
              <a:avLst/>
            </a:prstGeom>
          </p:spPr>
          <p:txBody>
            <a:bodyPr anchor="ctr" rtlCol="false" tIns="50800" lIns="50800" bIns="50800" rIns="50800"/>
            <a:lstStyle/>
            <a:p>
              <a:pPr algn="ctr">
                <a:lnSpc>
                  <a:spcPts val="5179"/>
                </a:lnSpc>
              </a:pPr>
              <a:r>
                <a:rPr lang="en-US" sz="3699">
                  <a:solidFill>
                    <a:srgbClr val="391129"/>
                  </a:solidFill>
                  <a:latin typeface="Anton"/>
                  <a:ea typeface="Anton"/>
                  <a:cs typeface="Anton"/>
                  <a:sym typeface="Anton"/>
                </a:rPr>
                <a:t>6</a:t>
              </a:r>
            </a:p>
          </p:txBody>
        </p:sp>
      </p:grpSp>
      <p:grpSp>
        <p:nvGrpSpPr>
          <p:cNvPr name="Group 34" id="34"/>
          <p:cNvGrpSpPr/>
          <p:nvPr/>
        </p:nvGrpSpPr>
        <p:grpSpPr>
          <a:xfrm rot="0">
            <a:off x="6871420" y="2978849"/>
            <a:ext cx="3931450" cy="3179245"/>
            <a:chOff x="0" y="0"/>
            <a:chExt cx="1404462" cy="1135747"/>
          </a:xfrm>
        </p:grpSpPr>
        <p:sp>
          <p:nvSpPr>
            <p:cNvPr name="Freeform 35" id="35"/>
            <p:cNvSpPr/>
            <p:nvPr/>
          </p:nvSpPr>
          <p:spPr>
            <a:xfrm flipH="false" flipV="false" rot="0">
              <a:off x="0" y="0"/>
              <a:ext cx="1404463" cy="1135747"/>
            </a:xfrm>
            <a:custGeom>
              <a:avLst/>
              <a:gdLst/>
              <a:ahLst/>
              <a:cxnLst/>
              <a:rect r="r" b="b" t="t" l="l"/>
              <a:pathLst>
                <a:path h="1135747" w="1404463">
                  <a:moveTo>
                    <a:pt x="1280002" y="1135746"/>
                  </a:moveTo>
                  <a:lnTo>
                    <a:pt x="124460" y="1135746"/>
                  </a:lnTo>
                  <a:cubicBezTo>
                    <a:pt x="55880" y="1135746"/>
                    <a:pt x="0" y="1079867"/>
                    <a:pt x="0" y="1011286"/>
                  </a:cubicBezTo>
                  <a:lnTo>
                    <a:pt x="0" y="124460"/>
                  </a:lnTo>
                  <a:cubicBezTo>
                    <a:pt x="0" y="55880"/>
                    <a:pt x="55880" y="0"/>
                    <a:pt x="124460" y="0"/>
                  </a:cubicBezTo>
                  <a:lnTo>
                    <a:pt x="1280002" y="0"/>
                  </a:lnTo>
                  <a:cubicBezTo>
                    <a:pt x="1348582" y="0"/>
                    <a:pt x="1404463" y="55880"/>
                    <a:pt x="1404463" y="124460"/>
                  </a:cubicBezTo>
                  <a:lnTo>
                    <a:pt x="1404463" y="1011287"/>
                  </a:lnTo>
                  <a:cubicBezTo>
                    <a:pt x="1404463" y="1079867"/>
                    <a:pt x="1348582" y="1135747"/>
                    <a:pt x="1280002" y="1135747"/>
                  </a:cubicBezTo>
                  <a:close/>
                </a:path>
              </a:pathLst>
            </a:custGeom>
            <a:solidFill>
              <a:srgbClr val="F8EDDD"/>
            </a:solidFill>
          </p:spPr>
        </p:sp>
      </p:grpSp>
      <p:grpSp>
        <p:nvGrpSpPr>
          <p:cNvPr name="Group 36" id="36"/>
          <p:cNvGrpSpPr/>
          <p:nvPr/>
        </p:nvGrpSpPr>
        <p:grpSpPr>
          <a:xfrm rot="0">
            <a:off x="6871420" y="3163096"/>
            <a:ext cx="3931450" cy="2803998"/>
            <a:chOff x="0" y="0"/>
            <a:chExt cx="1404462" cy="1001694"/>
          </a:xfrm>
        </p:grpSpPr>
        <p:sp>
          <p:nvSpPr>
            <p:cNvPr name="Freeform 37" id="37"/>
            <p:cNvSpPr/>
            <p:nvPr/>
          </p:nvSpPr>
          <p:spPr>
            <a:xfrm flipH="false" flipV="false" rot="0">
              <a:off x="0" y="0"/>
              <a:ext cx="1404463" cy="1001694"/>
            </a:xfrm>
            <a:custGeom>
              <a:avLst/>
              <a:gdLst/>
              <a:ahLst/>
              <a:cxnLst/>
              <a:rect r="r" b="b" t="t" l="l"/>
              <a:pathLst>
                <a:path h="1001694" w="1404463">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solidFill>
              <a:srgbClr val="F8EDDD"/>
            </a:solidFill>
          </p:spPr>
        </p:sp>
      </p:grpSp>
      <p:grpSp>
        <p:nvGrpSpPr>
          <p:cNvPr name="Group 38" id="38"/>
          <p:cNvGrpSpPr/>
          <p:nvPr/>
        </p:nvGrpSpPr>
        <p:grpSpPr>
          <a:xfrm rot="0">
            <a:off x="6871420" y="7097740"/>
            <a:ext cx="3931450" cy="2733005"/>
            <a:chOff x="0" y="0"/>
            <a:chExt cx="1404462" cy="976333"/>
          </a:xfrm>
        </p:grpSpPr>
        <p:sp>
          <p:nvSpPr>
            <p:cNvPr name="Freeform 39" id="39"/>
            <p:cNvSpPr/>
            <p:nvPr/>
          </p:nvSpPr>
          <p:spPr>
            <a:xfrm flipH="false" flipV="false" rot="0">
              <a:off x="0" y="0"/>
              <a:ext cx="1404463" cy="976333"/>
            </a:xfrm>
            <a:custGeom>
              <a:avLst/>
              <a:gdLst/>
              <a:ahLst/>
              <a:cxnLst/>
              <a:rect r="r" b="b" t="t" l="l"/>
              <a:pathLst>
                <a:path h="976333" w="1404463">
                  <a:moveTo>
                    <a:pt x="1280002" y="976333"/>
                  </a:moveTo>
                  <a:lnTo>
                    <a:pt x="124460" y="976333"/>
                  </a:lnTo>
                  <a:cubicBezTo>
                    <a:pt x="55880" y="976333"/>
                    <a:pt x="0" y="920453"/>
                    <a:pt x="0" y="851873"/>
                  </a:cubicBezTo>
                  <a:lnTo>
                    <a:pt x="0" y="124460"/>
                  </a:lnTo>
                  <a:cubicBezTo>
                    <a:pt x="0" y="55880"/>
                    <a:pt x="55880" y="0"/>
                    <a:pt x="124460" y="0"/>
                  </a:cubicBezTo>
                  <a:lnTo>
                    <a:pt x="1280002" y="0"/>
                  </a:lnTo>
                  <a:cubicBezTo>
                    <a:pt x="1348582" y="0"/>
                    <a:pt x="1404463" y="55880"/>
                    <a:pt x="1404463" y="124460"/>
                  </a:cubicBezTo>
                  <a:lnTo>
                    <a:pt x="1404463" y="851873"/>
                  </a:lnTo>
                  <a:cubicBezTo>
                    <a:pt x="1404463" y="920453"/>
                    <a:pt x="1348582" y="976333"/>
                    <a:pt x="1280002" y="976333"/>
                  </a:cubicBezTo>
                  <a:close/>
                </a:path>
              </a:pathLst>
            </a:custGeom>
            <a:solidFill>
              <a:srgbClr val="F8EDDD"/>
            </a:solidFill>
          </p:spPr>
        </p:sp>
      </p:grpSp>
      <p:grpSp>
        <p:nvGrpSpPr>
          <p:cNvPr name="Group 40" id="40"/>
          <p:cNvGrpSpPr/>
          <p:nvPr/>
        </p:nvGrpSpPr>
        <p:grpSpPr>
          <a:xfrm rot="0">
            <a:off x="10189456" y="2673062"/>
            <a:ext cx="915823" cy="1210930"/>
            <a:chOff x="0" y="0"/>
            <a:chExt cx="812800" cy="1074710"/>
          </a:xfrm>
        </p:grpSpPr>
        <p:sp>
          <p:nvSpPr>
            <p:cNvPr name="Freeform 41" id="41"/>
            <p:cNvSpPr/>
            <p:nvPr/>
          </p:nvSpPr>
          <p:spPr>
            <a:xfrm flipH="false" flipV="false" rot="0">
              <a:off x="0" y="0"/>
              <a:ext cx="812800" cy="1074710"/>
            </a:xfrm>
            <a:custGeom>
              <a:avLst/>
              <a:gdLst/>
              <a:ahLst/>
              <a:cxnLst/>
              <a:rect r="r" b="b" t="t" l="l"/>
              <a:pathLst>
                <a:path h="1074710" w="812800">
                  <a:moveTo>
                    <a:pt x="406400" y="0"/>
                  </a:moveTo>
                  <a:cubicBezTo>
                    <a:pt x="181951" y="0"/>
                    <a:pt x="0" y="240582"/>
                    <a:pt x="0" y="537355"/>
                  </a:cubicBezTo>
                  <a:cubicBezTo>
                    <a:pt x="0" y="834128"/>
                    <a:pt x="181951" y="1074710"/>
                    <a:pt x="406400" y="1074710"/>
                  </a:cubicBezTo>
                  <a:cubicBezTo>
                    <a:pt x="630849" y="1074710"/>
                    <a:pt x="812800" y="834128"/>
                    <a:pt x="812800" y="537355"/>
                  </a:cubicBezTo>
                  <a:cubicBezTo>
                    <a:pt x="812800" y="240582"/>
                    <a:pt x="630849" y="0"/>
                    <a:pt x="406400" y="0"/>
                  </a:cubicBezTo>
                  <a:close/>
                </a:path>
              </a:pathLst>
            </a:custGeom>
            <a:solidFill>
              <a:srgbClr val="49BFB3"/>
            </a:solidFill>
          </p:spPr>
        </p:sp>
        <p:sp>
          <p:nvSpPr>
            <p:cNvPr name="TextBox 42" id="42"/>
            <p:cNvSpPr txBox="true"/>
            <p:nvPr/>
          </p:nvSpPr>
          <p:spPr>
            <a:xfrm>
              <a:off x="76200" y="43604"/>
              <a:ext cx="660400" cy="930352"/>
            </a:xfrm>
            <a:prstGeom prst="rect">
              <a:avLst/>
            </a:prstGeom>
          </p:spPr>
          <p:txBody>
            <a:bodyPr anchor="ctr" rtlCol="false" tIns="50800" lIns="50800" bIns="50800" rIns="50800"/>
            <a:lstStyle/>
            <a:p>
              <a:pPr algn="ctr">
                <a:lnSpc>
                  <a:spcPts val="5179"/>
                </a:lnSpc>
              </a:pPr>
              <a:r>
                <a:rPr lang="en-US" sz="3699">
                  <a:solidFill>
                    <a:srgbClr val="391129"/>
                  </a:solidFill>
                  <a:latin typeface="Anton"/>
                  <a:ea typeface="Anton"/>
                  <a:cs typeface="Anton"/>
                  <a:sym typeface="Anton"/>
                </a:rPr>
                <a:t>2</a:t>
              </a:r>
            </a:p>
          </p:txBody>
        </p:sp>
      </p:grpSp>
      <p:grpSp>
        <p:nvGrpSpPr>
          <p:cNvPr name="Group 43" id="43"/>
          <p:cNvGrpSpPr/>
          <p:nvPr/>
        </p:nvGrpSpPr>
        <p:grpSpPr>
          <a:xfrm rot="0">
            <a:off x="6871420" y="6641555"/>
            <a:ext cx="3931450" cy="3434628"/>
            <a:chOff x="0" y="0"/>
            <a:chExt cx="1404462" cy="1226979"/>
          </a:xfrm>
        </p:grpSpPr>
        <p:sp>
          <p:nvSpPr>
            <p:cNvPr name="Freeform 44" id="44"/>
            <p:cNvSpPr/>
            <p:nvPr/>
          </p:nvSpPr>
          <p:spPr>
            <a:xfrm flipH="false" flipV="false" rot="0">
              <a:off x="0" y="0"/>
              <a:ext cx="1404463" cy="1226979"/>
            </a:xfrm>
            <a:custGeom>
              <a:avLst/>
              <a:gdLst/>
              <a:ahLst/>
              <a:cxnLst/>
              <a:rect r="r" b="b" t="t" l="l"/>
              <a:pathLst>
                <a:path h="1226979" w="1404463">
                  <a:moveTo>
                    <a:pt x="1280002" y="1226979"/>
                  </a:moveTo>
                  <a:lnTo>
                    <a:pt x="124460" y="1226979"/>
                  </a:lnTo>
                  <a:cubicBezTo>
                    <a:pt x="55880" y="1226979"/>
                    <a:pt x="0" y="1171099"/>
                    <a:pt x="0" y="1102519"/>
                  </a:cubicBezTo>
                  <a:lnTo>
                    <a:pt x="0" y="124460"/>
                  </a:lnTo>
                  <a:cubicBezTo>
                    <a:pt x="0" y="55880"/>
                    <a:pt x="55880" y="0"/>
                    <a:pt x="124460" y="0"/>
                  </a:cubicBezTo>
                  <a:lnTo>
                    <a:pt x="1280002" y="0"/>
                  </a:lnTo>
                  <a:cubicBezTo>
                    <a:pt x="1348582" y="0"/>
                    <a:pt x="1404463" y="55880"/>
                    <a:pt x="1404463" y="124460"/>
                  </a:cubicBezTo>
                  <a:lnTo>
                    <a:pt x="1404463" y="1102519"/>
                  </a:lnTo>
                  <a:cubicBezTo>
                    <a:pt x="1404463" y="1171099"/>
                    <a:pt x="1348582" y="1226979"/>
                    <a:pt x="1280002" y="1226979"/>
                  </a:cubicBezTo>
                  <a:close/>
                </a:path>
              </a:pathLst>
            </a:custGeom>
            <a:solidFill>
              <a:srgbClr val="F8EDDD"/>
            </a:solidFill>
          </p:spPr>
        </p:sp>
      </p:grpSp>
      <p:grpSp>
        <p:nvGrpSpPr>
          <p:cNvPr name="Group 45" id="45"/>
          <p:cNvGrpSpPr/>
          <p:nvPr/>
        </p:nvGrpSpPr>
        <p:grpSpPr>
          <a:xfrm rot="0">
            <a:off x="10344958" y="6484627"/>
            <a:ext cx="915823" cy="1210930"/>
            <a:chOff x="0" y="0"/>
            <a:chExt cx="812800" cy="1074710"/>
          </a:xfrm>
        </p:grpSpPr>
        <p:sp>
          <p:nvSpPr>
            <p:cNvPr name="Freeform 46" id="46"/>
            <p:cNvSpPr/>
            <p:nvPr/>
          </p:nvSpPr>
          <p:spPr>
            <a:xfrm flipH="false" flipV="false" rot="0">
              <a:off x="0" y="0"/>
              <a:ext cx="812800" cy="1074710"/>
            </a:xfrm>
            <a:custGeom>
              <a:avLst/>
              <a:gdLst/>
              <a:ahLst/>
              <a:cxnLst/>
              <a:rect r="r" b="b" t="t" l="l"/>
              <a:pathLst>
                <a:path h="1074710" w="812800">
                  <a:moveTo>
                    <a:pt x="406400" y="0"/>
                  </a:moveTo>
                  <a:cubicBezTo>
                    <a:pt x="181951" y="0"/>
                    <a:pt x="0" y="240582"/>
                    <a:pt x="0" y="537355"/>
                  </a:cubicBezTo>
                  <a:cubicBezTo>
                    <a:pt x="0" y="834128"/>
                    <a:pt x="181951" y="1074710"/>
                    <a:pt x="406400" y="1074710"/>
                  </a:cubicBezTo>
                  <a:cubicBezTo>
                    <a:pt x="630849" y="1074710"/>
                    <a:pt x="812800" y="834128"/>
                    <a:pt x="812800" y="537355"/>
                  </a:cubicBezTo>
                  <a:cubicBezTo>
                    <a:pt x="812800" y="240582"/>
                    <a:pt x="630849" y="0"/>
                    <a:pt x="406400" y="0"/>
                  </a:cubicBezTo>
                  <a:close/>
                </a:path>
              </a:pathLst>
            </a:custGeom>
            <a:solidFill>
              <a:srgbClr val="C0BCF4"/>
            </a:solidFill>
          </p:spPr>
        </p:sp>
        <p:sp>
          <p:nvSpPr>
            <p:cNvPr name="TextBox 47" id="47"/>
            <p:cNvSpPr txBox="true"/>
            <p:nvPr/>
          </p:nvSpPr>
          <p:spPr>
            <a:xfrm>
              <a:off x="76200" y="43604"/>
              <a:ext cx="660400" cy="930352"/>
            </a:xfrm>
            <a:prstGeom prst="rect">
              <a:avLst/>
            </a:prstGeom>
          </p:spPr>
          <p:txBody>
            <a:bodyPr anchor="ctr" rtlCol="false" tIns="50800" lIns="50800" bIns="50800" rIns="50800"/>
            <a:lstStyle/>
            <a:p>
              <a:pPr algn="ctr">
                <a:lnSpc>
                  <a:spcPts val="5179"/>
                </a:lnSpc>
              </a:pPr>
              <a:r>
                <a:rPr lang="en-US" sz="3699">
                  <a:solidFill>
                    <a:srgbClr val="391129"/>
                  </a:solidFill>
                  <a:latin typeface="Anton"/>
                  <a:ea typeface="Anton"/>
                  <a:cs typeface="Anton"/>
                  <a:sym typeface="Anton"/>
                </a:rPr>
                <a:t>5</a:t>
              </a:r>
            </a:p>
          </p:txBody>
        </p:sp>
      </p:grpSp>
      <p:sp>
        <p:nvSpPr>
          <p:cNvPr name="Freeform 48" id="48"/>
          <p:cNvSpPr/>
          <p:nvPr/>
        </p:nvSpPr>
        <p:spPr>
          <a:xfrm flipH="false" flipV="false" rot="0">
            <a:off x="5331939" y="4332029"/>
            <a:ext cx="1106541" cy="466130"/>
          </a:xfrm>
          <a:custGeom>
            <a:avLst/>
            <a:gdLst/>
            <a:ahLst/>
            <a:cxnLst/>
            <a:rect r="r" b="b" t="t" l="l"/>
            <a:pathLst>
              <a:path h="466130" w="1106541">
                <a:moveTo>
                  <a:pt x="0" y="0"/>
                </a:moveTo>
                <a:lnTo>
                  <a:pt x="1106540" y="0"/>
                </a:lnTo>
                <a:lnTo>
                  <a:pt x="1106540" y="466131"/>
                </a:lnTo>
                <a:lnTo>
                  <a:pt x="0" y="4661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9" id="49"/>
          <p:cNvSpPr/>
          <p:nvPr/>
        </p:nvSpPr>
        <p:spPr>
          <a:xfrm flipH="false" flipV="false" rot="0">
            <a:off x="5331939" y="8231177"/>
            <a:ext cx="1106541" cy="466130"/>
          </a:xfrm>
          <a:custGeom>
            <a:avLst/>
            <a:gdLst/>
            <a:ahLst/>
            <a:cxnLst/>
            <a:rect r="r" b="b" t="t" l="l"/>
            <a:pathLst>
              <a:path h="466130" w="1106541">
                <a:moveTo>
                  <a:pt x="0" y="0"/>
                </a:moveTo>
                <a:lnTo>
                  <a:pt x="1106540" y="0"/>
                </a:lnTo>
                <a:lnTo>
                  <a:pt x="1106540" y="466131"/>
                </a:lnTo>
                <a:lnTo>
                  <a:pt x="0" y="4661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50" id="50"/>
          <p:cNvSpPr/>
          <p:nvPr/>
        </p:nvSpPr>
        <p:spPr>
          <a:xfrm flipH="false" flipV="false" rot="0">
            <a:off x="11235811" y="4332029"/>
            <a:ext cx="1106541" cy="466130"/>
          </a:xfrm>
          <a:custGeom>
            <a:avLst/>
            <a:gdLst/>
            <a:ahLst/>
            <a:cxnLst/>
            <a:rect r="r" b="b" t="t" l="l"/>
            <a:pathLst>
              <a:path h="466130" w="1106541">
                <a:moveTo>
                  <a:pt x="0" y="0"/>
                </a:moveTo>
                <a:lnTo>
                  <a:pt x="1106541" y="0"/>
                </a:lnTo>
                <a:lnTo>
                  <a:pt x="1106541" y="466131"/>
                </a:lnTo>
                <a:lnTo>
                  <a:pt x="0" y="4661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51" id="51"/>
          <p:cNvSpPr/>
          <p:nvPr/>
        </p:nvSpPr>
        <p:spPr>
          <a:xfrm flipH="false" flipV="false" rot="0">
            <a:off x="11235811" y="8231177"/>
            <a:ext cx="1106541" cy="466130"/>
          </a:xfrm>
          <a:custGeom>
            <a:avLst/>
            <a:gdLst/>
            <a:ahLst/>
            <a:cxnLst/>
            <a:rect r="r" b="b" t="t" l="l"/>
            <a:pathLst>
              <a:path h="466130" w="1106541">
                <a:moveTo>
                  <a:pt x="0" y="0"/>
                </a:moveTo>
                <a:lnTo>
                  <a:pt x="1106541" y="0"/>
                </a:lnTo>
                <a:lnTo>
                  <a:pt x="1106541" y="466131"/>
                </a:lnTo>
                <a:lnTo>
                  <a:pt x="0" y="4661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52" id="52"/>
          <p:cNvGrpSpPr/>
          <p:nvPr/>
        </p:nvGrpSpPr>
        <p:grpSpPr>
          <a:xfrm rot="0">
            <a:off x="13008329" y="3359536"/>
            <a:ext cx="3343664" cy="1952860"/>
            <a:chOff x="0" y="0"/>
            <a:chExt cx="4458219" cy="2603813"/>
          </a:xfrm>
        </p:grpSpPr>
        <p:sp>
          <p:nvSpPr>
            <p:cNvPr name="TextBox 53" id="53"/>
            <p:cNvSpPr txBox="true"/>
            <p:nvPr/>
          </p:nvSpPr>
          <p:spPr>
            <a:xfrm rot="0">
              <a:off x="0" y="-57150"/>
              <a:ext cx="4458219" cy="622723"/>
            </a:xfrm>
            <a:prstGeom prst="rect">
              <a:avLst/>
            </a:prstGeom>
          </p:spPr>
          <p:txBody>
            <a:bodyPr anchor="t" rtlCol="false" tIns="0" lIns="0" bIns="0" rIns="0">
              <a:spAutoFit/>
            </a:bodyPr>
            <a:lstStyle/>
            <a:p>
              <a:pPr algn="ctr">
                <a:lnSpc>
                  <a:spcPts val="3919"/>
                </a:lnSpc>
              </a:pPr>
              <a:r>
                <a:rPr lang="en-US" sz="2799">
                  <a:solidFill>
                    <a:srgbClr val="391129"/>
                  </a:solidFill>
                  <a:latin typeface="Anton"/>
                  <a:ea typeface="Anton"/>
                  <a:cs typeface="Anton"/>
                  <a:sym typeface="Anton"/>
                </a:rPr>
                <a:t>Bedenk jullie actie!</a:t>
              </a:r>
            </a:p>
          </p:txBody>
        </p:sp>
        <p:sp>
          <p:nvSpPr>
            <p:cNvPr name="TextBox 54" id="54"/>
            <p:cNvSpPr txBox="true"/>
            <p:nvPr/>
          </p:nvSpPr>
          <p:spPr>
            <a:xfrm rot="0">
              <a:off x="0" y="805917"/>
              <a:ext cx="4458219" cy="1797897"/>
            </a:xfrm>
            <a:prstGeom prst="rect">
              <a:avLst/>
            </a:prstGeom>
          </p:spPr>
          <p:txBody>
            <a:bodyPr anchor="t" rtlCol="false" tIns="0" lIns="0" bIns="0" rIns="0">
              <a:spAutoFit/>
            </a:bodyPr>
            <a:lstStyle/>
            <a:p>
              <a:pPr algn="ctr" marL="0" indent="0" lvl="0">
                <a:lnSpc>
                  <a:spcPts val="3640"/>
                </a:lnSpc>
                <a:spcBef>
                  <a:spcPct val="0"/>
                </a:spcBef>
              </a:pPr>
              <a:r>
                <a:rPr lang="en-US" sz="2600">
                  <a:solidFill>
                    <a:srgbClr val="391129"/>
                  </a:solidFill>
                  <a:latin typeface="Fira Sans"/>
                  <a:ea typeface="Fira Sans"/>
                  <a:cs typeface="Fira Sans"/>
                  <a:sym typeface="Fira Sans"/>
                </a:rPr>
                <a:t>Van sponsorloop tot kunstverkoop, kies iets wat bij jullie past! </a:t>
              </a:r>
            </a:p>
          </p:txBody>
        </p:sp>
      </p:grpSp>
      <p:grpSp>
        <p:nvGrpSpPr>
          <p:cNvPr name="Group 55" id="55"/>
          <p:cNvGrpSpPr/>
          <p:nvPr/>
        </p:nvGrpSpPr>
        <p:grpSpPr>
          <a:xfrm rot="0">
            <a:off x="12978758" y="6982758"/>
            <a:ext cx="3401587" cy="2905360"/>
            <a:chOff x="0" y="0"/>
            <a:chExt cx="4535449" cy="3873813"/>
          </a:xfrm>
        </p:grpSpPr>
        <p:sp>
          <p:nvSpPr>
            <p:cNvPr name="TextBox 56" id="56"/>
            <p:cNvSpPr txBox="true"/>
            <p:nvPr/>
          </p:nvSpPr>
          <p:spPr>
            <a:xfrm rot="0">
              <a:off x="0" y="-57150"/>
              <a:ext cx="4535449" cy="1283123"/>
            </a:xfrm>
            <a:prstGeom prst="rect">
              <a:avLst/>
            </a:prstGeom>
          </p:spPr>
          <p:txBody>
            <a:bodyPr anchor="t" rtlCol="false" tIns="0" lIns="0" bIns="0" rIns="0">
              <a:spAutoFit/>
            </a:bodyPr>
            <a:lstStyle/>
            <a:p>
              <a:pPr algn="ctr">
                <a:lnSpc>
                  <a:spcPts val="3919"/>
                </a:lnSpc>
              </a:pPr>
              <a:r>
                <a:rPr lang="en-US" sz="2799">
                  <a:solidFill>
                    <a:srgbClr val="FF4244"/>
                  </a:solidFill>
                  <a:latin typeface="Anton"/>
                  <a:ea typeface="Anton"/>
                  <a:cs typeface="Anton"/>
                  <a:sym typeface="Anton"/>
                </a:rPr>
                <a:t>19-26 APRIL:              KOM IN ACTIE</a:t>
              </a:r>
            </a:p>
          </p:txBody>
        </p:sp>
        <p:sp>
          <p:nvSpPr>
            <p:cNvPr name="TextBox 57" id="57"/>
            <p:cNvSpPr txBox="true"/>
            <p:nvPr/>
          </p:nvSpPr>
          <p:spPr>
            <a:xfrm rot="0">
              <a:off x="0" y="1466317"/>
              <a:ext cx="4535449" cy="2407497"/>
            </a:xfrm>
            <a:prstGeom prst="rect">
              <a:avLst/>
            </a:prstGeom>
          </p:spPr>
          <p:txBody>
            <a:bodyPr anchor="t" rtlCol="false" tIns="0" lIns="0" bIns="0" rIns="0">
              <a:spAutoFit/>
            </a:bodyPr>
            <a:lstStyle/>
            <a:p>
              <a:pPr algn="ctr" marL="0" indent="0" lvl="0">
                <a:lnSpc>
                  <a:spcPts val="3640"/>
                </a:lnSpc>
                <a:spcBef>
                  <a:spcPct val="0"/>
                </a:spcBef>
              </a:pPr>
              <a:r>
                <a:rPr lang="en-US" sz="2600">
                  <a:solidFill>
                    <a:srgbClr val="391129"/>
                  </a:solidFill>
                  <a:latin typeface="Fira Sans"/>
                  <a:ea typeface="Fira Sans"/>
                  <a:cs typeface="Fira Sans"/>
                  <a:sym typeface="Fira Sans"/>
                </a:rPr>
                <a:t>Deel jullie actie via de link of QR-code en laat de donaties binnenstromen!</a:t>
              </a:r>
            </a:p>
          </p:txBody>
        </p:sp>
      </p:grpSp>
      <p:grpSp>
        <p:nvGrpSpPr>
          <p:cNvPr name="Group 58" id="58"/>
          <p:cNvGrpSpPr/>
          <p:nvPr/>
        </p:nvGrpSpPr>
        <p:grpSpPr>
          <a:xfrm rot="0">
            <a:off x="7165313" y="3342371"/>
            <a:ext cx="3343664" cy="2448069"/>
            <a:chOff x="0" y="0"/>
            <a:chExt cx="4458219" cy="3264092"/>
          </a:xfrm>
        </p:grpSpPr>
        <p:sp>
          <p:nvSpPr>
            <p:cNvPr name="TextBox 59" id="59"/>
            <p:cNvSpPr txBox="true"/>
            <p:nvPr/>
          </p:nvSpPr>
          <p:spPr>
            <a:xfrm rot="0">
              <a:off x="0" y="-57150"/>
              <a:ext cx="4458219" cy="1283123"/>
            </a:xfrm>
            <a:prstGeom prst="rect">
              <a:avLst/>
            </a:prstGeom>
          </p:spPr>
          <p:txBody>
            <a:bodyPr anchor="t" rtlCol="false" tIns="0" lIns="0" bIns="0" rIns="0">
              <a:spAutoFit/>
            </a:bodyPr>
            <a:lstStyle/>
            <a:p>
              <a:pPr algn="ctr">
                <a:lnSpc>
                  <a:spcPts val="3919"/>
                </a:lnSpc>
              </a:pPr>
              <a:r>
                <a:rPr lang="en-US" sz="2799">
                  <a:solidFill>
                    <a:srgbClr val="391129"/>
                  </a:solidFill>
                  <a:latin typeface="Anton"/>
                  <a:ea typeface="Anton"/>
                  <a:cs typeface="Anton"/>
                  <a:sym typeface="Anton"/>
                </a:rPr>
                <a:t>Kies één van de 51 projecten</a:t>
              </a:r>
            </a:p>
          </p:txBody>
        </p:sp>
        <p:sp>
          <p:nvSpPr>
            <p:cNvPr name="TextBox 60" id="60"/>
            <p:cNvSpPr txBox="true"/>
            <p:nvPr/>
          </p:nvSpPr>
          <p:spPr>
            <a:xfrm rot="0">
              <a:off x="0" y="1466317"/>
              <a:ext cx="4458219" cy="1797775"/>
            </a:xfrm>
            <a:prstGeom prst="rect">
              <a:avLst/>
            </a:prstGeom>
          </p:spPr>
          <p:txBody>
            <a:bodyPr anchor="t" rtlCol="false" tIns="0" lIns="0" bIns="0" rIns="0">
              <a:spAutoFit/>
            </a:bodyPr>
            <a:lstStyle/>
            <a:p>
              <a:pPr algn="ctr" marL="0" indent="0" lvl="0">
                <a:lnSpc>
                  <a:spcPts val="3645"/>
                </a:lnSpc>
                <a:spcBef>
                  <a:spcPct val="0"/>
                </a:spcBef>
              </a:pPr>
              <a:r>
                <a:rPr lang="en-US" b="true" sz="2603">
                  <a:solidFill>
                    <a:srgbClr val="FA4445"/>
                  </a:solidFill>
                  <a:latin typeface="Fira Sans Bold"/>
                  <a:ea typeface="Fira Sans Bold"/>
                  <a:cs typeface="Fira Sans Bold"/>
                  <a:sym typeface="Fira Sans Bold"/>
                </a:rPr>
                <a:t>LET OP</a:t>
              </a:r>
              <a:r>
                <a:rPr lang="en-US" sz="2603">
                  <a:solidFill>
                    <a:srgbClr val="FA4445"/>
                  </a:solidFill>
                  <a:latin typeface="Fira Sans"/>
                  <a:ea typeface="Fira Sans"/>
                  <a:cs typeface="Fira Sans"/>
                  <a:sym typeface="Fira Sans"/>
                </a:rPr>
                <a:t>: De website wordt momenteel  aangevuld</a:t>
              </a:r>
            </a:p>
          </p:txBody>
        </p:sp>
      </p:grpSp>
      <p:grpSp>
        <p:nvGrpSpPr>
          <p:cNvPr name="Group 61" id="61"/>
          <p:cNvGrpSpPr/>
          <p:nvPr/>
        </p:nvGrpSpPr>
        <p:grpSpPr>
          <a:xfrm rot="0">
            <a:off x="7165313" y="6982758"/>
            <a:ext cx="3343664" cy="2410060"/>
            <a:chOff x="0" y="0"/>
            <a:chExt cx="4458219" cy="3213413"/>
          </a:xfrm>
        </p:grpSpPr>
        <p:sp>
          <p:nvSpPr>
            <p:cNvPr name="TextBox 62" id="62"/>
            <p:cNvSpPr txBox="true"/>
            <p:nvPr/>
          </p:nvSpPr>
          <p:spPr>
            <a:xfrm rot="0">
              <a:off x="0" y="-57150"/>
              <a:ext cx="4458219" cy="622723"/>
            </a:xfrm>
            <a:prstGeom prst="rect">
              <a:avLst/>
            </a:prstGeom>
          </p:spPr>
          <p:txBody>
            <a:bodyPr anchor="t" rtlCol="false" tIns="0" lIns="0" bIns="0" rIns="0">
              <a:spAutoFit/>
            </a:bodyPr>
            <a:lstStyle/>
            <a:p>
              <a:pPr algn="ctr">
                <a:lnSpc>
                  <a:spcPts val="3919"/>
                </a:lnSpc>
              </a:pPr>
              <a:r>
                <a:rPr lang="en-US" sz="2799">
                  <a:solidFill>
                    <a:srgbClr val="391129"/>
                  </a:solidFill>
                  <a:latin typeface="Anton"/>
                  <a:ea typeface="Anton"/>
                  <a:cs typeface="Anton"/>
                  <a:sym typeface="Anton"/>
                </a:rPr>
                <a:t>Vul jullie actie aan</a:t>
              </a:r>
            </a:p>
          </p:txBody>
        </p:sp>
        <p:sp>
          <p:nvSpPr>
            <p:cNvPr name="TextBox 63" id="63"/>
            <p:cNvSpPr txBox="true"/>
            <p:nvPr/>
          </p:nvSpPr>
          <p:spPr>
            <a:xfrm rot="0">
              <a:off x="0" y="805917"/>
              <a:ext cx="4458219" cy="2407497"/>
            </a:xfrm>
            <a:prstGeom prst="rect">
              <a:avLst/>
            </a:prstGeom>
          </p:spPr>
          <p:txBody>
            <a:bodyPr anchor="t" rtlCol="false" tIns="0" lIns="0" bIns="0" rIns="0">
              <a:spAutoFit/>
            </a:bodyPr>
            <a:lstStyle/>
            <a:p>
              <a:pPr algn="ctr" marL="0" indent="0" lvl="0">
                <a:lnSpc>
                  <a:spcPts val="3640"/>
                </a:lnSpc>
                <a:spcBef>
                  <a:spcPct val="0"/>
                </a:spcBef>
              </a:pPr>
              <a:r>
                <a:rPr lang="en-US" sz="2600">
                  <a:solidFill>
                    <a:srgbClr val="391129"/>
                  </a:solidFill>
                  <a:latin typeface="Fira Sans"/>
                  <a:ea typeface="Fira Sans"/>
                  <a:cs typeface="Fira Sans"/>
                  <a:sym typeface="Fira Sans"/>
                </a:rPr>
                <a:t>Voeg extra informatie en foto's toe om jullie pagina compleet te maken</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6AC5CA"/>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394460"/>
          </a:xfrm>
          <a:custGeom>
            <a:avLst/>
            <a:gdLst/>
            <a:ahLst/>
            <a:cxnLst/>
            <a:rect r="r" b="b" t="t" l="l"/>
            <a:pathLst>
              <a:path h="1394460" w="18288000">
                <a:moveTo>
                  <a:pt x="0" y="0"/>
                </a:moveTo>
                <a:lnTo>
                  <a:pt x="18288000" y="0"/>
                </a:lnTo>
                <a:lnTo>
                  <a:pt x="18288000" y="1394460"/>
                </a:lnTo>
                <a:lnTo>
                  <a:pt x="0" y="1394460"/>
                </a:lnTo>
                <a:lnTo>
                  <a:pt x="0" y="0"/>
                </a:lnTo>
                <a:close/>
              </a:path>
            </a:pathLst>
          </a:custGeom>
          <a:blipFill>
            <a:blip r:embed="rId2"/>
            <a:stretch>
              <a:fillRect l="0" t="0" r="0" b="0"/>
            </a:stretch>
          </a:blipFill>
        </p:spPr>
      </p:sp>
      <p:grpSp>
        <p:nvGrpSpPr>
          <p:cNvPr name="Group 3" id="3"/>
          <p:cNvGrpSpPr/>
          <p:nvPr/>
        </p:nvGrpSpPr>
        <p:grpSpPr>
          <a:xfrm rot="0">
            <a:off x="10670614" y="1108491"/>
            <a:ext cx="7648904" cy="9178509"/>
            <a:chOff x="0" y="0"/>
            <a:chExt cx="11062970" cy="13275310"/>
          </a:xfrm>
        </p:grpSpPr>
        <p:sp>
          <p:nvSpPr>
            <p:cNvPr name="Freeform 4" id="4"/>
            <p:cNvSpPr/>
            <p:nvPr/>
          </p:nvSpPr>
          <p:spPr>
            <a:xfrm flipH="false" flipV="false" rot="0">
              <a:off x="0" y="0"/>
              <a:ext cx="11062970" cy="13275311"/>
            </a:xfrm>
            <a:custGeom>
              <a:avLst/>
              <a:gdLst/>
              <a:ahLst/>
              <a:cxnLst/>
              <a:rect r="r" b="b" t="t" l="l"/>
              <a:pathLst>
                <a:path h="13275311" w="11062970">
                  <a:moveTo>
                    <a:pt x="6649720" y="0"/>
                  </a:moveTo>
                  <a:lnTo>
                    <a:pt x="11062970" y="0"/>
                  </a:lnTo>
                  <a:lnTo>
                    <a:pt x="11062970" y="13275311"/>
                  </a:lnTo>
                  <a:lnTo>
                    <a:pt x="0" y="13275311"/>
                  </a:lnTo>
                  <a:lnTo>
                    <a:pt x="0" y="6649720"/>
                  </a:lnTo>
                  <a:cubicBezTo>
                    <a:pt x="0" y="2976880"/>
                    <a:pt x="2976880" y="0"/>
                    <a:pt x="6649720" y="0"/>
                  </a:cubicBezTo>
                  <a:close/>
                </a:path>
              </a:pathLst>
            </a:custGeom>
            <a:blipFill>
              <a:blip r:embed="rId3"/>
              <a:stretch>
                <a:fillRect l="-1187" t="0" r="-79137" b="0"/>
              </a:stretch>
            </a:blipFill>
          </p:spPr>
        </p:sp>
      </p:grpSp>
      <p:sp>
        <p:nvSpPr>
          <p:cNvPr name="Freeform 5" id="5"/>
          <p:cNvSpPr/>
          <p:nvPr/>
        </p:nvSpPr>
        <p:spPr>
          <a:xfrm flipH="false" flipV="false" rot="0">
            <a:off x="10171288" y="1992344"/>
            <a:ext cx="2619110" cy="2764895"/>
          </a:xfrm>
          <a:custGeom>
            <a:avLst/>
            <a:gdLst/>
            <a:ahLst/>
            <a:cxnLst/>
            <a:rect r="r" b="b" t="t" l="l"/>
            <a:pathLst>
              <a:path h="2764895" w="2619110">
                <a:moveTo>
                  <a:pt x="0" y="0"/>
                </a:moveTo>
                <a:lnTo>
                  <a:pt x="2619110" y="0"/>
                </a:lnTo>
                <a:lnTo>
                  <a:pt x="2619110" y="2764895"/>
                </a:lnTo>
                <a:lnTo>
                  <a:pt x="0" y="27648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028700" y="5943784"/>
            <a:ext cx="11352178" cy="3596024"/>
          </a:xfrm>
          <a:prstGeom prst="rect">
            <a:avLst/>
          </a:prstGeom>
        </p:spPr>
        <p:txBody>
          <a:bodyPr anchor="t" rtlCol="false" tIns="0" lIns="0" bIns="0" rIns="0">
            <a:spAutoFit/>
          </a:bodyPr>
          <a:lstStyle/>
          <a:p>
            <a:pPr algn="l">
              <a:lnSpc>
                <a:spcPts val="6369"/>
              </a:lnSpc>
            </a:pPr>
            <a:r>
              <a:rPr lang="en-US" sz="6433" spc="102">
                <a:solidFill>
                  <a:srgbClr val="FFFFFF"/>
                </a:solidFill>
                <a:latin typeface="Anton"/>
                <a:ea typeface="Anton"/>
                <a:cs typeface="Anton"/>
                <a:sym typeface="Anton"/>
              </a:rPr>
              <a:t>MEER VRAGEN? </a:t>
            </a:r>
          </a:p>
          <a:p>
            <a:pPr algn="l">
              <a:lnSpc>
                <a:spcPts val="6369"/>
              </a:lnSpc>
            </a:pPr>
            <a:r>
              <a:rPr lang="en-US" sz="6433" spc="102">
                <a:solidFill>
                  <a:srgbClr val="391129"/>
                </a:solidFill>
                <a:latin typeface="Anton"/>
                <a:ea typeface="Anton"/>
                <a:cs typeface="Anton"/>
                <a:sym typeface="Anton"/>
              </a:rPr>
              <a:t>KIJK OP WILDEWEEK.NL </a:t>
            </a:r>
          </a:p>
          <a:p>
            <a:pPr algn="l">
              <a:lnSpc>
                <a:spcPts val="6369"/>
              </a:lnSpc>
            </a:pPr>
            <a:r>
              <a:rPr lang="en-US" sz="6433" spc="102">
                <a:solidFill>
                  <a:srgbClr val="391129"/>
                </a:solidFill>
                <a:latin typeface="Anton"/>
                <a:ea typeface="Anton"/>
                <a:cs typeface="Anton"/>
                <a:sym typeface="Anton"/>
              </a:rPr>
              <a:t>OF</a:t>
            </a:r>
            <a:r>
              <a:rPr lang="en-US" sz="6433" spc="102">
                <a:solidFill>
                  <a:srgbClr val="FFFFFF"/>
                </a:solidFill>
                <a:latin typeface="Anton"/>
                <a:ea typeface="Anton"/>
                <a:cs typeface="Anton"/>
                <a:sym typeface="Anton"/>
              </a:rPr>
              <a:t> </a:t>
            </a:r>
            <a:r>
              <a:rPr lang="en-US" sz="6433" spc="102">
                <a:solidFill>
                  <a:srgbClr val="391129"/>
                </a:solidFill>
                <a:latin typeface="Anton"/>
                <a:ea typeface="Anton"/>
                <a:cs typeface="Anton"/>
                <a:sym typeface="Anton"/>
              </a:rPr>
              <a:t>NEEM CONTACT OP.</a:t>
            </a:r>
          </a:p>
          <a:p>
            <a:pPr algn="l">
              <a:lnSpc>
                <a:spcPts val="6369"/>
              </a:lnSpc>
            </a:pPr>
          </a:p>
          <a:p>
            <a:pPr algn="l">
              <a:lnSpc>
                <a:spcPts val="3201"/>
              </a:lnSpc>
            </a:pPr>
            <a:r>
              <a:rPr lang="en-US" sz="3234" spc="51">
                <a:solidFill>
                  <a:srgbClr val="391129"/>
                </a:solidFill>
                <a:latin typeface="Fira Sans"/>
                <a:ea typeface="Fira Sans"/>
                <a:cs typeface="Fira Sans"/>
                <a:sym typeface="Fira Sans"/>
              </a:rPr>
              <a:t>W</a:t>
            </a:r>
            <a:r>
              <a:rPr lang="en-US" sz="3234" spc="51">
                <a:solidFill>
                  <a:srgbClr val="391129"/>
                </a:solidFill>
                <a:latin typeface="Fira Sans"/>
                <a:ea typeface="Fira Sans"/>
                <a:cs typeface="Fira Sans"/>
                <a:sym typeface="Fira Sans"/>
              </a:rPr>
              <a:t>ildeweek@wildeganzen.nl</a:t>
            </a:r>
          </a:p>
        </p:txBody>
      </p:sp>
      <p:sp>
        <p:nvSpPr>
          <p:cNvPr name="Freeform 7" id="7"/>
          <p:cNvSpPr/>
          <p:nvPr/>
        </p:nvSpPr>
        <p:spPr>
          <a:xfrm flipH="true" flipV="true" rot="-235184">
            <a:off x="10212310" y="7687430"/>
            <a:ext cx="10001856" cy="2668002"/>
          </a:xfrm>
          <a:custGeom>
            <a:avLst/>
            <a:gdLst/>
            <a:ahLst/>
            <a:cxnLst/>
            <a:rect r="r" b="b" t="t" l="l"/>
            <a:pathLst>
              <a:path h="2668002" w="10001856">
                <a:moveTo>
                  <a:pt x="10001857" y="2668003"/>
                </a:moveTo>
                <a:lnTo>
                  <a:pt x="0" y="2668003"/>
                </a:lnTo>
                <a:lnTo>
                  <a:pt x="0" y="0"/>
                </a:lnTo>
                <a:lnTo>
                  <a:pt x="10001857" y="0"/>
                </a:lnTo>
                <a:lnTo>
                  <a:pt x="10001857" y="2668003"/>
                </a:lnTo>
                <a:close/>
              </a:path>
            </a:pathLst>
          </a:custGeom>
          <a:blipFill>
            <a:blip r:embed="rId6"/>
            <a:stretch>
              <a:fillRect l="0" t="0" r="-2761"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DAGgGJ83Sfc</dc:identifier>
  <dcterms:modified xsi:type="dcterms:W3CDTF">2011-08-01T06:04:30Z</dcterms:modified>
  <cp:revision>1</cp:revision>
  <dc:title>WW voor scholen</dc:title>
</cp:coreProperties>
</file>