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0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FF00"/>
    <a:srgbClr val="FF0066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9339-B860-4704-8AA9-1CDCCC4BBE6F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BB3DE-F740-40C3-97A7-3AE6FB071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144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9339-B860-4704-8AA9-1CDCCC4BBE6F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BB3DE-F740-40C3-97A7-3AE6FB071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056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9339-B860-4704-8AA9-1CDCCC4BBE6F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BB3DE-F740-40C3-97A7-3AE6FB071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51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9339-B860-4704-8AA9-1CDCCC4BBE6F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BB3DE-F740-40C3-97A7-3AE6FB071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572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9339-B860-4704-8AA9-1CDCCC4BBE6F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BB3DE-F740-40C3-97A7-3AE6FB071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702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9339-B860-4704-8AA9-1CDCCC4BBE6F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BB3DE-F740-40C3-97A7-3AE6FB071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970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9339-B860-4704-8AA9-1CDCCC4BBE6F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BB3DE-F740-40C3-97A7-3AE6FB071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844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9339-B860-4704-8AA9-1CDCCC4BBE6F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BB3DE-F740-40C3-97A7-3AE6FB071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324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9339-B860-4704-8AA9-1CDCCC4BBE6F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BB3DE-F740-40C3-97A7-3AE6FB071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347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9339-B860-4704-8AA9-1CDCCC4BBE6F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BB3DE-F740-40C3-97A7-3AE6FB071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548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9339-B860-4704-8AA9-1CDCCC4BBE6F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BB3DE-F740-40C3-97A7-3AE6FB071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36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29339-B860-4704-8AA9-1CDCCC4BBE6F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BB3DE-F740-40C3-97A7-3AE6FB071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792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http://hkcnlink.hk/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5000">
              <a:srgbClr val="E7EED3"/>
            </a:gs>
            <a:gs pos="50000">
              <a:srgbClr val="EFF4E2"/>
            </a:gs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100" dirty="0">
                <a:solidFill>
                  <a:srgbClr val="FF0000"/>
                </a:solidFill>
                <a:latin typeface="AR BLANCA" panose="02000000000000000000" pitchFamily="2" charset="0"/>
              </a:rPr>
              <a:t/>
            </a:r>
            <a:br>
              <a:rPr lang="en-US" sz="3100" dirty="0">
                <a:solidFill>
                  <a:srgbClr val="FF0000"/>
                </a:solidFill>
                <a:latin typeface="AR BLANCA" panose="02000000000000000000" pitchFamily="2" charset="0"/>
              </a:rPr>
            </a:br>
            <a:endParaRPr lang="en-US" sz="3100" dirty="0">
              <a:solidFill>
                <a:srgbClr val="FF0000"/>
              </a:solidFill>
              <a:latin typeface="AR BLANCA" panose="02000000000000000000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-91814"/>
            <a:ext cx="1087928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 smtClean="0">
                <a:solidFill>
                  <a:srgbClr val="FF0000"/>
                </a:solidFill>
                <a:latin typeface="AR JULIAN" panose="02000000000000000000" pitchFamily="2" charset="0"/>
              </a:rPr>
              <a:t>Parenting Talk: Health care </a:t>
            </a:r>
          </a:p>
          <a:p>
            <a:pPr algn="ctr"/>
            <a:r>
              <a:rPr lang="en-US" sz="4400" dirty="0" smtClean="0">
                <a:solidFill>
                  <a:srgbClr val="FF0000"/>
                </a:solidFill>
                <a:latin typeface="AR JULIAN" panose="02000000000000000000" pitchFamily="2" charset="0"/>
              </a:rPr>
              <a:t>&amp; FREE </a:t>
            </a:r>
            <a:r>
              <a:rPr lang="en-US" sz="4400" dirty="0" smtClean="0">
                <a:solidFill>
                  <a:srgbClr val="FF0000"/>
                </a:solidFill>
                <a:latin typeface="AR JULIAN" panose="02000000000000000000" pitchFamily="2" charset="0"/>
              </a:rPr>
              <a:t>INJECTION </a:t>
            </a:r>
            <a:r>
              <a:rPr lang="ur-PK" sz="4400" dirty="0" smtClean="0">
                <a:solidFill>
                  <a:srgbClr val="FF0000"/>
                </a:solidFill>
                <a:latin typeface="AR JULIAN" panose="02000000000000000000" pitchFamily="2" charset="0"/>
              </a:rPr>
              <a:t>مشاغل اور صحت کی معلومات اورانجکشن </a:t>
            </a:r>
            <a:endParaRPr lang="en-US" sz="4400" dirty="0">
              <a:solidFill>
                <a:srgbClr val="FF0000"/>
              </a:solidFill>
              <a:latin typeface="AR JULIAN" panose="02000000000000000000" pitchFamily="2" charset="0"/>
            </a:endParaRPr>
          </a:p>
        </p:txBody>
      </p:sp>
      <p:sp>
        <p:nvSpPr>
          <p:cNvPr id="23" name="Content Placeholder 22"/>
          <p:cNvSpPr>
            <a:spLocks noGrp="1"/>
          </p:cNvSpPr>
          <p:nvPr>
            <p:ph idx="1"/>
          </p:nvPr>
        </p:nvSpPr>
        <p:spPr>
          <a:xfrm>
            <a:off x="35720" y="2949383"/>
            <a:ext cx="12192000" cy="4914900"/>
          </a:xfrm>
        </p:spPr>
        <p:txBody>
          <a:bodyPr>
            <a:normAutofit fontScale="25000" lnSpcReduction="20000"/>
          </a:bodyPr>
          <a:lstStyle/>
          <a:p>
            <a:r>
              <a:rPr lang="en-US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Raise awareness of communicable diseases, especially Influenza in winter.</a:t>
            </a:r>
          </a:p>
          <a:p>
            <a:r>
              <a:rPr lang="en-US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Follow with </a:t>
            </a:r>
            <a:r>
              <a:rPr lang="en-US" sz="9600" b="1" i="1" u="sng" dirty="0" smtClean="0">
                <a:solidFill>
                  <a:srgbClr val="99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 </a:t>
            </a:r>
            <a:r>
              <a:rPr lang="en-US" sz="9600" b="1" i="1" u="sng" dirty="0">
                <a:solidFill>
                  <a:srgbClr val="99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INJECTION</a:t>
            </a:r>
            <a:r>
              <a:rPr lang="en-US" sz="9600" dirty="0" smtClean="0">
                <a:solidFill>
                  <a:srgbClr val="99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of Influenza vaccination.</a:t>
            </a:r>
          </a:p>
          <a:p>
            <a:pPr marL="0" indent="0">
              <a:buNone/>
            </a:pPr>
            <a:r>
              <a:rPr lang="en-US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Suitable for: </a:t>
            </a:r>
            <a:r>
              <a:rPr lang="en-US" sz="9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✔</a:t>
            </a:r>
            <a:r>
              <a:rPr lang="en-US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both male and female</a:t>
            </a:r>
          </a:p>
          <a:p>
            <a:pPr marL="0" indent="0">
              <a:buNone/>
            </a:pPr>
            <a:r>
              <a:rPr lang="en-US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en-US" altLang="zh-HK" sz="9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✔ </a:t>
            </a:r>
            <a:r>
              <a:rPr lang="en-US" altLang="zh-HK" sz="9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both </a:t>
            </a:r>
            <a:r>
              <a:rPr lang="en-US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children and adults (aged 6 months or above)</a:t>
            </a:r>
          </a:p>
          <a:p>
            <a:pPr marL="0" indent="0">
              <a:buNone/>
            </a:pPr>
            <a:r>
              <a:rPr lang="en-US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en-US" altLang="zh-HK" sz="9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✔ </a:t>
            </a:r>
            <a:r>
              <a:rPr lang="en-US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Those have NOT done this in this winter.</a:t>
            </a:r>
          </a:p>
          <a:p>
            <a:pPr marL="0" indent="0">
              <a:buNone/>
            </a:pPr>
            <a:r>
              <a:rPr lang="en-US" sz="112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Remarks:</a:t>
            </a:r>
          </a:p>
          <a:p>
            <a:r>
              <a:rPr lang="en-US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n-US" altLang="zh-HK" sz="8000" dirty="0">
                <a:latin typeface="Arial" panose="020B0604020202020204" pitchFamily="34" charset="0"/>
                <a:cs typeface="Arial" panose="020B0604020202020204" pitchFamily="34" charset="0"/>
              </a:rPr>
              <a:t> child aged below </a:t>
            </a:r>
            <a:r>
              <a:rPr lang="en-US" altLang="zh-HK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9:</a:t>
            </a:r>
            <a:r>
              <a:rPr lang="en-US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en-US" altLang="zh-HK" sz="8000" dirty="0">
                <a:latin typeface="Arial" panose="020B0604020202020204" pitchFamily="34" charset="0"/>
                <a:cs typeface="Arial" panose="020B0604020202020204" pitchFamily="34" charset="0"/>
              </a:rPr>
              <a:t>who has not been vaccinated against influenza </a:t>
            </a:r>
            <a:r>
              <a:rPr lang="en-US" altLang="zh-HK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before, should take the </a:t>
            </a:r>
            <a:r>
              <a:rPr lang="en-US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2nd dose of influenza vaccines 4-6 weeks apart. </a:t>
            </a:r>
            <a:r>
              <a:rPr lang="en-US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(can be done in clinic by yourself, with eligible for Government subsidy of $160)</a:t>
            </a:r>
          </a:p>
          <a:p>
            <a:r>
              <a:rPr lang="en-US" sz="8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Deadline of Enrollment: 28/1/2015(Wednesday)</a:t>
            </a:r>
          </a:p>
          <a:p>
            <a:pPr marL="0" indent="0">
              <a:buNone/>
            </a:pPr>
            <a:r>
              <a:rPr lang="en-US" altLang="zh-HK" sz="80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en-US" altLang="zh-HK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Enrollment </a:t>
            </a:r>
            <a:r>
              <a:rPr lang="en-US" altLang="zh-HK" sz="80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altLang="zh-HK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Enquiry: </a:t>
            </a:r>
            <a:r>
              <a:rPr lang="en-US" sz="80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Contact </a:t>
            </a:r>
            <a:r>
              <a:rPr lang="en-US" sz="128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3955 1555</a:t>
            </a:r>
          </a:p>
          <a:p>
            <a:pPr marL="0" indent="0">
              <a:buNone/>
            </a:pPr>
            <a:endParaRPr lang="en-US" sz="80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</a:t>
            </a:r>
          </a:p>
          <a:p>
            <a:pPr marL="0" indent="0">
              <a:buNone/>
            </a:pPr>
            <a:endParaRPr lang="en-US" sz="42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4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60410" y="1196651"/>
            <a:ext cx="10229849" cy="224676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400" i="1" dirty="0" smtClean="0">
                <a:ln w="0"/>
                <a:latin typeface="Gill Sans Ultra Bold Condensed" panose="020B0A06020104020203" pitchFamily="34" charset="0"/>
              </a:rPr>
              <a:t>Date : 1/2/15 (Sun)</a:t>
            </a:r>
          </a:p>
          <a:p>
            <a:r>
              <a:rPr lang="en-US" sz="2400" i="1" dirty="0" smtClean="0">
                <a:ln w="0"/>
                <a:latin typeface="Gill Sans Ultra Bold Condensed" panose="020B0A06020104020203" pitchFamily="34" charset="0"/>
              </a:rPr>
              <a:t>Time: 2:00-4:00 </a:t>
            </a:r>
            <a:r>
              <a:rPr lang="en-US" sz="2400" i="1" dirty="0" smtClean="0">
                <a:ln w="0"/>
                <a:latin typeface="Gill Sans Ultra Bold Condensed" panose="020B0A06020104020203" pitchFamily="34" charset="0"/>
              </a:rPr>
              <a:t>pm</a:t>
            </a:r>
            <a:endParaRPr lang="en-US" sz="2400" i="1" dirty="0" smtClean="0">
              <a:ln w="0"/>
              <a:latin typeface="Gill Sans Ultra Bold Condensed" panose="020B0A06020104020203" pitchFamily="34" charset="0"/>
            </a:endParaRPr>
          </a:p>
          <a:p>
            <a:r>
              <a:rPr lang="en-US" sz="2400" i="1" dirty="0" smtClean="0">
                <a:ln w="0"/>
                <a:latin typeface="Gill Sans Ultra Bold Condensed" panose="020B0A06020104020203" pitchFamily="34" charset="0"/>
              </a:rPr>
              <a:t>Target : 70 Ems (35 Adults  &amp; 35 Children) </a:t>
            </a:r>
          </a:p>
          <a:p>
            <a:r>
              <a:rPr lang="en-US" sz="2400" i="1" dirty="0" smtClean="0">
                <a:ln w="0"/>
                <a:latin typeface="Gill Sans Ultra Bold Condensed" panose="020B0A06020104020203" pitchFamily="34" charset="0"/>
              </a:rPr>
              <a:t>Responsible Worker : Charis </a:t>
            </a:r>
            <a:r>
              <a:rPr lang="en-US" sz="2400" i="1" dirty="0" err="1" smtClean="0">
                <a:ln w="0"/>
                <a:latin typeface="Gill Sans Ultra Bold Condensed" panose="020B0A06020104020203" pitchFamily="34" charset="0"/>
              </a:rPr>
              <a:t>Yau</a:t>
            </a:r>
            <a:endParaRPr lang="en-US" sz="2400" i="1" dirty="0" smtClean="0">
              <a:ln w="0"/>
              <a:latin typeface="Gill Sans Ultra Bold Condensed" panose="020B0A06020104020203" pitchFamily="34" charset="0"/>
            </a:endParaRPr>
          </a:p>
          <a:p>
            <a:pPr algn="ctr"/>
            <a:endParaRPr lang="en-US" sz="2000" dirty="0" smtClean="0">
              <a:ln w="0"/>
              <a:latin typeface="Gill Sans Ultra Bold Condensed" panose="020B0A06020104020203" pitchFamily="34" charset="0"/>
            </a:endParaRPr>
          </a:p>
          <a:p>
            <a:pPr algn="ctr"/>
            <a:endParaRPr lang="en-US" sz="2400" dirty="0" smtClean="0">
              <a:ln w="0"/>
              <a:latin typeface="Gill Sans Ultra Bold Condensed" panose="020B0A06020104020203" pitchFamily="34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419" y="3441274"/>
            <a:ext cx="2795747" cy="1252124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5103" y="517310"/>
            <a:ext cx="2728911" cy="2195779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809" y="628328"/>
            <a:ext cx="1062360" cy="1062360"/>
          </a:xfrm>
          <a:prstGeom prst="rect">
            <a:avLst/>
          </a:prstGeom>
        </p:spPr>
      </p:pic>
      <p:sp>
        <p:nvSpPr>
          <p:cNvPr id="2" name="文字方塊 1"/>
          <p:cNvSpPr txBox="1"/>
          <p:nvPr/>
        </p:nvSpPr>
        <p:spPr>
          <a:xfrm>
            <a:off x="6218642" y="2068176"/>
            <a:ext cx="33522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HK" sz="2400" dirty="0" smtClean="0">
                <a:solidFill>
                  <a:srgbClr val="9933FF"/>
                </a:solidFill>
                <a:latin typeface="Gill Sans Ultra Bold Condensed" panose="020B0A06020104020203" pitchFamily="34" charset="0"/>
                <a:cs typeface="Arial" panose="020B0604020202020204" pitchFamily="34" charset="0"/>
              </a:rPr>
              <a:t>The talk would be held </a:t>
            </a:r>
          </a:p>
          <a:p>
            <a:pPr algn="ctr"/>
            <a:r>
              <a:rPr lang="en-US" altLang="zh-HK" sz="2400" dirty="0" smtClean="0">
                <a:solidFill>
                  <a:srgbClr val="9933FF"/>
                </a:solidFill>
                <a:latin typeface="Gill Sans Ultra Bold Condensed" panose="020B0A06020104020203" pitchFamily="34" charset="0"/>
                <a:cs typeface="Arial" panose="020B0604020202020204" pitchFamily="34" charset="0"/>
              </a:rPr>
              <a:t>in </a:t>
            </a:r>
            <a:r>
              <a:rPr lang="en-US" altLang="zh-HK" sz="2400" dirty="0">
                <a:solidFill>
                  <a:srgbClr val="9933FF"/>
                </a:solidFill>
                <a:latin typeface="Gill Sans Ultra Bold Condensed" panose="020B0A06020104020203" pitchFamily="34" charset="0"/>
                <a:cs typeface="Arial" panose="020B0604020202020204" pitchFamily="34" charset="0"/>
              </a:rPr>
              <a:t>Urdu</a:t>
            </a:r>
            <a:endParaRPr lang="zh-HK" altLang="en-US" sz="2400" dirty="0">
              <a:solidFill>
                <a:srgbClr val="9933FF"/>
              </a:solidFill>
              <a:latin typeface="Gill Sans Ultra Bold Condensed" panose="020B0A06020104020203" pitchFamily="34" charset="0"/>
            </a:endParaRPr>
          </a:p>
        </p:txBody>
      </p:sp>
      <p:sp>
        <p:nvSpPr>
          <p:cNvPr id="3" name="圓角矩形圖說文字 2"/>
          <p:cNvSpPr/>
          <p:nvPr/>
        </p:nvSpPr>
        <p:spPr>
          <a:xfrm>
            <a:off x="6255326" y="1972583"/>
            <a:ext cx="3103093" cy="876380"/>
          </a:xfrm>
          <a:prstGeom prst="wedgeRoundRectCallout">
            <a:avLst>
              <a:gd name="adj1" fmla="val 46077"/>
              <a:gd name="adj2" fmla="val -70732"/>
              <a:gd name="adj3" fmla="val 16667"/>
            </a:avLst>
          </a:prstGeom>
          <a:noFill/>
          <a:ln w="38100">
            <a:solidFill>
              <a:srgbClr val="9933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noFill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536396"/>
              </p:ext>
            </p:extLst>
          </p:nvPr>
        </p:nvGraphicFramePr>
        <p:xfrm>
          <a:off x="7793398" y="5804329"/>
          <a:ext cx="4434322" cy="8599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34322"/>
              </a:tblGrid>
              <a:tr h="563340"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n-US" altLang="zh-HK" sz="4000" b="1" kern="1200" dirty="0" smtClean="0">
                          <a:solidFill>
                            <a:srgbClr val="00B0F0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L</a:t>
                      </a:r>
                      <a:r>
                        <a:rPr lang="en-US" altLang="zh-HK" sz="4000" b="1" kern="1200" dirty="0" smtClean="0">
                          <a:solidFill>
                            <a:srgbClr val="FF6600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I</a:t>
                      </a:r>
                      <a:r>
                        <a:rPr lang="en-US" altLang="zh-HK" sz="4000" b="1" kern="1200" dirty="0" smtClean="0">
                          <a:solidFill>
                            <a:srgbClr val="00B050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N</a:t>
                      </a:r>
                      <a:r>
                        <a:rPr lang="en-US" altLang="zh-HK" sz="4000" b="1" kern="1200" dirty="0" smtClean="0">
                          <a:solidFill>
                            <a:srgbClr val="FFFF00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K</a:t>
                      </a:r>
                      <a:r>
                        <a:rPr lang="en-US" altLang="zh-HK" sz="4000" b="1" kern="1200" dirty="0" smtClean="0">
                          <a:solidFill>
                            <a:schemeClr val="lt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HK" sz="4000" b="1" kern="1200" dirty="0" smtClean="0">
                          <a:solidFill>
                            <a:srgbClr val="FF6600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C</a:t>
                      </a:r>
                      <a:r>
                        <a:rPr lang="en-US" altLang="zh-HK" sz="4000" b="1" kern="1200" dirty="0" smtClean="0">
                          <a:solidFill>
                            <a:srgbClr val="00B0F0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e</a:t>
                      </a:r>
                      <a:r>
                        <a:rPr lang="en-US" altLang="zh-HK" sz="4000" b="1" kern="1200" dirty="0" smtClean="0">
                          <a:solidFill>
                            <a:srgbClr val="00B050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n</a:t>
                      </a:r>
                      <a:r>
                        <a:rPr lang="en-US" altLang="zh-HK" sz="4000" b="1" kern="1200" dirty="0" smtClean="0">
                          <a:solidFill>
                            <a:srgbClr val="FFFF00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</a:t>
                      </a:r>
                      <a:r>
                        <a:rPr lang="en-US" altLang="zh-HK" sz="4000" b="1" kern="1200" dirty="0" smtClean="0">
                          <a:solidFill>
                            <a:srgbClr val="FF6600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r</a:t>
                      </a:r>
                      <a:r>
                        <a:rPr lang="en-US" altLang="zh-HK" sz="4000" b="1" kern="1200" dirty="0" smtClean="0">
                          <a:solidFill>
                            <a:srgbClr val="00B0F0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e</a:t>
                      </a:r>
                      <a:endParaRPr lang="zh-TW" sz="4000" b="1" kern="1200" dirty="0">
                        <a:solidFill>
                          <a:srgbClr val="00B0F0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2503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Support Service Centre for Ethnic </a:t>
                      </a:r>
                      <a:r>
                        <a:rPr lang="en-US" sz="1400" kern="100" dirty="0" err="1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Minoirty</a:t>
                      </a:r>
                      <a:endParaRPr lang="zh-TW" sz="1400" kern="1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pic>
        <p:nvPicPr>
          <p:cNvPr id="2049" name="圖片 4" descr="Hong Kong Community Network">
            <a:hlinkClick r:id="rId5" tooltip="&quot;Hong Kong Community Network&quot;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279" b="24910"/>
          <a:stretch>
            <a:fillRect/>
          </a:stretch>
        </p:blipFill>
        <p:spPr bwMode="auto">
          <a:xfrm>
            <a:off x="6968464" y="5774459"/>
            <a:ext cx="1116257" cy="1083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370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</TotalTime>
  <Words>171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Arial Unicode MS</vt:lpstr>
      <vt:lpstr>PMingLiU</vt:lpstr>
      <vt:lpstr>AR BLANCA</vt:lpstr>
      <vt:lpstr>AR JULIAN</vt:lpstr>
      <vt:lpstr>Arial</vt:lpstr>
      <vt:lpstr>Calibri</vt:lpstr>
      <vt:lpstr>Calibri Light</vt:lpstr>
      <vt:lpstr>Comic Sans MS</vt:lpstr>
      <vt:lpstr>Gill Sans Ultra Bold Condensed</vt:lpstr>
      <vt:lpstr>Times New Roman</vt:lpstr>
      <vt:lpstr>Office Theme</vt:lpstr>
      <vt:lpstr>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Parenting Talk: Health care and INJECTION</dc:title>
  <dc:creator>LINK</dc:creator>
  <cp:lastModifiedBy>LINK</cp:lastModifiedBy>
  <cp:revision>15</cp:revision>
  <cp:lastPrinted>2015-01-20T03:21:17Z</cp:lastPrinted>
  <dcterms:created xsi:type="dcterms:W3CDTF">2015-01-17T19:24:36Z</dcterms:created>
  <dcterms:modified xsi:type="dcterms:W3CDTF">2015-01-21T01:14:31Z</dcterms:modified>
</cp:coreProperties>
</file>