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handoutMasterIdLst>
    <p:handoutMasterId r:id="rId32"/>
  </p:handoutMasterIdLst>
  <p:sldIdLst>
    <p:sldId id="257" r:id="rId5"/>
    <p:sldId id="259" r:id="rId6"/>
    <p:sldId id="2147474680" r:id="rId7"/>
    <p:sldId id="2147474681" r:id="rId8"/>
    <p:sldId id="2147474682" r:id="rId9"/>
    <p:sldId id="293" r:id="rId10"/>
    <p:sldId id="2147474660" r:id="rId11"/>
    <p:sldId id="284" r:id="rId12"/>
    <p:sldId id="2147474669" r:id="rId13"/>
    <p:sldId id="2147474670" r:id="rId14"/>
    <p:sldId id="2147474671" r:id="rId15"/>
    <p:sldId id="2147474674" r:id="rId16"/>
    <p:sldId id="2147474675" r:id="rId17"/>
    <p:sldId id="2147474676" r:id="rId18"/>
    <p:sldId id="2147474677" r:id="rId19"/>
    <p:sldId id="2147474678" r:id="rId20"/>
    <p:sldId id="2147474679" r:id="rId21"/>
    <p:sldId id="2147474661" r:id="rId22"/>
    <p:sldId id="2147474662" r:id="rId23"/>
    <p:sldId id="2147474663" r:id="rId24"/>
    <p:sldId id="2147474664" r:id="rId25"/>
    <p:sldId id="2147474665" r:id="rId26"/>
    <p:sldId id="2147474666" r:id="rId27"/>
    <p:sldId id="2147474667" r:id="rId28"/>
    <p:sldId id="2147474668" r:id="rId29"/>
    <p:sldId id="2147474656" r:id="rId30"/>
  </p:sldIdLst>
  <p:sldSz cx="12192000" cy="6858000"/>
  <p:notesSz cx="6858000" cy="9144000"/>
  <p:custDataLst>
    <p:tags r:id="rId33"/>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66FF33"/>
    <a:srgbClr val="FF0000"/>
    <a:srgbClr val="CCFFFF"/>
    <a:srgbClr val="CCECFF"/>
    <a:srgbClr val="0066FF"/>
    <a:srgbClr val="FF9966"/>
    <a:srgbClr val="00FFFF"/>
    <a:srgbClr val="F9D480"/>
    <a:srgbClr val="C5BA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E9639D4-EAA2-4D34-9284-5A2195BAAAD7}">
  <a:tblStyle styleId="{7E9639D4-EAA2-4D34-9284-5A2195BAAAD7}" styleName="WWZ">
    <a:wholeTbl>
      <a:tcTxStyle>
        <a:fontRef idx="minor">
          <a:scrgbClr r="0" g="0" b="0"/>
        </a:fontRef>
        <a:schemeClr val="tx1"/>
      </a:tcTxStyle>
      <a:tcStyle>
        <a:tcBdr>
          <a:left>
            <a:ln>
              <a:noFill/>
            </a:ln>
          </a:left>
          <a:right>
            <a:ln>
              <a:noFill/>
            </a:ln>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30200" cmpd="sng">
              <a:solidFill>
                <a:schemeClr val="tx1"/>
              </a:solidFill>
            </a:ln>
          </a:top>
        </a:tcBdr>
      </a:tcStyle>
    </a:lastRow>
    <a:firstRow>
      <a:tcTxStyle b="on">
        <a:fontRef idx="major">
          <a:scrgbClr r="0" g="0" b="0"/>
        </a:fontRef>
        <a:schemeClr val="tx1"/>
      </a:tcTxStyle>
      <a:tcStyle>
        <a:tcBdr>
          <a:top>
            <a:ln>
              <a:noFill/>
            </a:ln>
          </a:top>
          <a:bottom>
            <a:ln w="302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34" autoAdjust="0"/>
    <p:restoredTop sz="94672" autoAdjust="0"/>
  </p:normalViewPr>
  <p:slideViewPr>
    <p:cSldViewPr showGuides="1">
      <p:cViewPr varScale="1">
        <p:scale>
          <a:sx n="119" d="100"/>
          <a:sy n="119" d="100"/>
        </p:scale>
        <p:origin x="132" y="330"/>
      </p:cViewPr>
      <p:guideLst/>
    </p:cSldViewPr>
  </p:slideViewPr>
  <p:outlineViewPr>
    <p:cViewPr>
      <p:scale>
        <a:sx n="33" d="100"/>
        <a:sy n="33" d="100"/>
      </p:scale>
      <p:origin x="0" y="-6963"/>
    </p:cViewPr>
  </p:outlineViewPr>
  <p:notesTextViewPr>
    <p:cViewPr>
      <p:scale>
        <a:sx n="1" d="1"/>
        <a:sy n="1" d="1"/>
      </p:scale>
      <p:origin x="0" y="0"/>
    </p:cViewPr>
  </p:notesTextViewPr>
  <p:notesViewPr>
    <p:cSldViewPr showGuides="1">
      <p:cViewPr varScale="1">
        <p:scale>
          <a:sx n="85" d="100"/>
          <a:sy n="85" d="100"/>
        </p:scale>
        <p:origin x="3390" y="6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5913A8-8FA5-489D-BCCF-C3D6F64B7F7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D0CE3B91-D748-4AD9-B70B-BF50EABBAA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1B2FAE-1689-4690-B7ED-A5EDF640A985}" type="datetimeFigureOut">
              <a:rPr lang="en-GB" smtClean="0"/>
              <a:t>09/04/2025</a:t>
            </a:fld>
            <a:endParaRPr lang="en-GB"/>
          </a:p>
        </p:txBody>
      </p:sp>
      <p:sp>
        <p:nvSpPr>
          <p:cNvPr id="4" name="Footer Placeholder 3">
            <a:extLst>
              <a:ext uri="{FF2B5EF4-FFF2-40B4-BE49-F238E27FC236}">
                <a16:creationId xmlns:a16="http://schemas.microsoft.com/office/drawing/2014/main" id="{E3A3B6DC-5593-4D17-8D8D-7262CF73E4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72CC727-1806-410A-8924-F708B1F02C8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99417F2-E9F5-4985-AEB5-AB068A6E8B64}" type="slidenum">
              <a:rPr lang="en-GB" smtClean="0"/>
              <a:t>‹Nr.›</a:t>
            </a:fld>
            <a:endParaRPr lang="en-GB"/>
          </a:p>
        </p:txBody>
      </p:sp>
    </p:spTree>
    <p:extLst>
      <p:ext uri="{BB962C8B-B14F-4D97-AF65-F5344CB8AC3E}">
        <p14:creationId xmlns:p14="http://schemas.microsoft.com/office/powerpoint/2010/main" val="5607181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545C82-ABE8-470B-ACCC-1EBE4568E2B0}" type="datetimeFigureOut">
              <a:rPr lang="en-GB" smtClean="0"/>
              <a:t>09/04/2025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ABA5C3-7525-4F81-8F07-C8D5A6140399}" type="slidenum">
              <a:rPr lang="en-GB" smtClean="0"/>
              <a:t>‹Nr.›</a:t>
            </a:fld>
            <a:endParaRPr lang="en-GB"/>
          </a:p>
        </p:txBody>
      </p:sp>
    </p:spTree>
    <p:extLst>
      <p:ext uri="{BB962C8B-B14F-4D97-AF65-F5344CB8AC3E}">
        <p14:creationId xmlns:p14="http://schemas.microsoft.com/office/powerpoint/2010/main" val="1983053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5B730-1AD2-466D-A217-3350EDB00E02}"/>
              </a:ext>
            </a:extLst>
          </p:cNvPr>
          <p:cNvSpPr>
            <a:spLocks noGrp="1"/>
          </p:cNvSpPr>
          <p:nvPr>
            <p:ph type="ctrTitle"/>
          </p:nvPr>
        </p:nvSpPr>
        <p:spPr>
          <a:xfrm>
            <a:off x="551385" y="1484783"/>
            <a:ext cx="11098204" cy="3168353"/>
          </a:xfrm>
        </p:spPr>
        <p:txBody>
          <a:bodyPr anchor="t"/>
          <a:lstStyle>
            <a:lvl1pPr algn="l">
              <a:defRPr sz="7500"/>
            </a:lvl1pPr>
          </a:lstStyle>
          <a:p>
            <a:r>
              <a:rPr lang="de-DE"/>
              <a:t>Mastertitelformat bearbeiten</a:t>
            </a:r>
            <a:endParaRPr lang="en-GB"/>
          </a:p>
        </p:txBody>
      </p:sp>
      <p:sp>
        <p:nvSpPr>
          <p:cNvPr id="3" name="Subtitle 2">
            <a:extLst>
              <a:ext uri="{FF2B5EF4-FFF2-40B4-BE49-F238E27FC236}">
                <a16:creationId xmlns:a16="http://schemas.microsoft.com/office/drawing/2014/main" id="{5097E667-15DA-492B-87E5-A12D04557674}"/>
              </a:ext>
            </a:extLst>
          </p:cNvPr>
          <p:cNvSpPr>
            <a:spLocks noGrp="1"/>
          </p:cNvSpPr>
          <p:nvPr>
            <p:ph type="subTitle" idx="1"/>
          </p:nvPr>
        </p:nvSpPr>
        <p:spPr>
          <a:xfrm>
            <a:off x="551384" y="4941168"/>
            <a:ext cx="11098204" cy="1151656"/>
          </a:xfrm>
        </p:spPr>
        <p:txBody>
          <a:bodyPr/>
          <a:lstStyle>
            <a:lvl1pPr marL="0" indent="0" algn="l">
              <a:lnSpc>
                <a:spcPct val="100000"/>
              </a:lnSpc>
              <a:buNone/>
              <a:defRPr sz="2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a:p>
        </p:txBody>
      </p:sp>
      <p:pic>
        <p:nvPicPr>
          <p:cNvPr id="9" name="Graphic 8">
            <a:extLst>
              <a:ext uri="{FF2B5EF4-FFF2-40B4-BE49-F238E27FC236}">
                <a16:creationId xmlns:a16="http://schemas.microsoft.com/office/drawing/2014/main" id="{4FAF474C-2EAB-4977-9407-5143C37FE16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27331" y="552353"/>
            <a:ext cx="1622258" cy="504520"/>
          </a:xfrm>
          <a:prstGeom prst="rect">
            <a:avLst/>
          </a:prstGeom>
        </p:spPr>
      </p:pic>
    </p:spTree>
    <p:extLst>
      <p:ext uri="{BB962C8B-B14F-4D97-AF65-F5344CB8AC3E}">
        <p14:creationId xmlns:p14="http://schemas.microsoft.com/office/powerpoint/2010/main" val="4195542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5B730-1AD2-466D-A217-3350EDB00E02}"/>
              </a:ext>
            </a:extLst>
          </p:cNvPr>
          <p:cNvSpPr>
            <a:spLocks noGrp="1"/>
          </p:cNvSpPr>
          <p:nvPr>
            <p:ph type="ctrTitle"/>
          </p:nvPr>
        </p:nvSpPr>
        <p:spPr>
          <a:xfrm>
            <a:off x="551385" y="1484782"/>
            <a:ext cx="11098204" cy="3168000"/>
          </a:xfrm>
          <a:noFill/>
        </p:spPr>
        <p:txBody>
          <a:bodyPr anchor="t"/>
          <a:lstStyle>
            <a:lvl1pPr algn="l">
              <a:defRPr sz="7500">
                <a:solidFill>
                  <a:schemeClr val="bg1"/>
                </a:solidFill>
              </a:defRPr>
            </a:lvl1pPr>
          </a:lstStyle>
          <a:p>
            <a:r>
              <a:rPr lang="de-DE"/>
              <a:t>Mastertitelformat bearbeiten</a:t>
            </a:r>
            <a:endParaRPr lang="en-GB"/>
          </a:p>
        </p:txBody>
      </p:sp>
      <p:sp>
        <p:nvSpPr>
          <p:cNvPr id="3" name="Subtitle 2">
            <a:extLst>
              <a:ext uri="{FF2B5EF4-FFF2-40B4-BE49-F238E27FC236}">
                <a16:creationId xmlns:a16="http://schemas.microsoft.com/office/drawing/2014/main" id="{5097E667-15DA-492B-87E5-A12D04557674}"/>
              </a:ext>
            </a:extLst>
          </p:cNvPr>
          <p:cNvSpPr>
            <a:spLocks noGrp="1"/>
          </p:cNvSpPr>
          <p:nvPr>
            <p:ph type="subTitle" idx="1"/>
          </p:nvPr>
        </p:nvSpPr>
        <p:spPr>
          <a:xfrm>
            <a:off x="551384" y="4941168"/>
            <a:ext cx="11098204" cy="1151656"/>
          </a:xfrm>
          <a:noFill/>
        </p:spPr>
        <p:txBody>
          <a:bodyPr/>
          <a:lstStyle>
            <a:lvl1pPr marL="0" indent="0" algn="l">
              <a:lnSpc>
                <a:spcPct val="100000"/>
              </a:lnSpc>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a:p>
        </p:txBody>
      </p:sp>
      <p:pic>
        <p:nvPicPr>
          <p:cNvPr id="9" name="Graphic 8">
            <a:extLst>
              <a:ext uri="{FF2B5EF4-FFF2-40B4-BE49-F238E27FC236}">
                <a16:creationId xmlns:a16="http://schemas.microsoft.com/office/drawing/2014/main" id="{4FAF474C-2EAB-4977-9407-5143C37FE16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027335" y="552353"/>
            <a:ext cx="1622250" cy="504520"/>
          </a:xfrm>
          <a:prstGeom prst="rect">
            <a:avLst/>
          </a:prstGeom>
        </p:spPr>
      </p:pic>
    </p:spTree>
    <p:extLst>
      <p:ext uri="{BB962C8B-B14F-4D97-AF65-F5344CB8AC3E}">
        <p14:creationId xmlns:p14="http://schemas.microsoft.com/office/powerpoint/2010/main" val="433443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image">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B5978A3-B7D8-4474-BF95-7AA8FE7BD20A}"/>
              </a:ext>
            </a:extLst>
          </p:cNvPr>
          <p:cNvSpPr>
            <a:spLocks noGrp="1"/>
          </p:cNvSpPr>
          <p:nvPr>
            <p:ph type="pic" sz="quarter" idx="11"/>
          </p:nvPr>
        </p:nvSpPr>
        <p:spPr>
          <a:xfrm>
            <a:off x="0" y="0"/>
            <a:ext cx="12192000" cy="6858000"/>
          </a:xfrm>
          <a:solidFill>
            <a:schemeClr val="bg1">
              <a:lumMod val="95000"/>
            </a:schemeClr>
          </a:solidFill>
        </p:spPr>
        <p:txBody>
          <a:bodyPr/>
          <a:lstStyle>
            <a:lvl1pPr marL="0" indent="0" algn="ctr">
              <a:buNone/>
              <a:defRPr/>
            </a:lvl1pPr>
          </a:lstStyle>
          <a:p>
            <a:r>
              <a:rPr lang="de-DE"/>
              <a:t>Bild durch Klicken auf Symbol hinzufügen</a:t>
            </a:r>
            <a:endParaRPr lang="en-GB"/>
          </a:p>
        </p:txBody>
      </p:sp>
      <p:sp>
        <p:nvSpPr>
          <p:cNvPr id="2" name="Title 1">
            <a:extLst>
              <a:ext uri="{FF2B5EF4-FFF2-40B4-BE49-F238E27FC236}">
                <a16:creationId xmlns:a16="http://schemas.microsoft.com/office/drawing/2014/main" id="{9E15B730-1AD2-466D-A217-3350EDB00E02}"/>
              </a:ext>
            </a:extLst>
          </p:cNvPr>
          <p:cNvSpPr>
            <a:spLocks noGrp="1"/>
          </p:cNvSpPr>
          <p:nvPr>
            <p:ph type="ctrTitle"/>
          </p:nvPr>
        </p:nvSpPr>
        <p:spPr>
          <a:xfrm>
            <a:off x="551385" y="1484782"/>
            <a:ext cx="11098204" cy="3168000"/>
          </a:xfrm>
        </p:spPr>
        <p:txBody>
          <a:bodyPr anchor="t"/>
          <a:lstStyle>
            <a:lvl1pPr algn="l">
              <a:defRPr sz="7500">
                <a:solidFill>
                  <a:schemeClr val="bg1"/>
                </a:solidFill>
              </a:defRPr>
            </a:lvl1pPr>
          </a:lstStyle>
          <a:p>
            <a:r>
              <a:rPr lang="de-DE"/>
              <a:t>Mastertitelformat bearbeiten</a:t>
            </a:r>
            <a:endParaRPr lang="en-GB"/>
          </a:p>
        </p:txBody>
      </p:sp>
      <p:sp>
        <p:nvSpPr>
          <p:cNvPr id="3" name="Subtitle 2">
            <a:extLst>
              <a:ext uri="{FF2B5EF4-FFF2-40B4-BE49-F238E27FC236}">
                <a16:creationId xmlns:a16="http://schemas.microsoft.com/office/drawing/2014/main" id="{5097E667-15DA-492B-87E5-A12D04557674}"/>
              </a:ext>
            </a:extLst>
          </p:cNvPr>
          <p:cNvSpPr>
            <a:spLocks noGrp="1"/>
          </p:cNvSpPr>
          <p:nvPr>
            <p:ph type="subTitle" idx="1"/>
          </p:nvPr>
        </p:nvSpPr>
        <p:spPr>
          <a:xfrm>
            <a:off x="551384" y="4941168"/>
            <a:ext cx="11098204" cy="1151656"/>
          </a:xfrm>
        </p:spPr>
        <p:txBody>
          <a:bodyPr/>
          <a:lstStyle>
            <a:lvl1pPr marL="0" indent="0" algn="l">
              <a:lnSpc>
                <a:spcPct val="100000"/>
              </a:lnSpc>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a:p>
        </p:txBody>
      </p:sp>
      <p:sp>
        <p:nvSpPr>
          <p:cNvPr id="5" name="Text Placeholder 4">
            <a:extLst>
              <a:ext uri="{FF2B5EF4-FFF2-40B4-BE49-F238E27FC236}">
                <a16:creationId xmlns:a16="http://schemas.microsoft.com/office/drawing/2014/main" id="{7D74A4EF-231E-443A-9BFE-758166D65FE3}"/>
              </a:ext>
            </a:extLst>
          </p:cNvPr>
          <p:cNvSpPr>
            <a:spLocks noGrp="1"/>
          </p:cNvSpPr>
          <p:nvPr>
            <p:ph type="body" sz="quarter" idx="10" hasCustomPrompt="1"/>
          </p:nvPr>
        </p:nvSpPr>
        <p:spPr>
          <a:xfrm>
            <a:off x="10025985" y="552873"/>
            <a:ext cx="1623600" cy="504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en-US"/>
              <a:t> </a:t>
            </a:r>
            <a:endParaRPr lang="en-GB"/>
          </a:p>
        </p:txBody>
      </p:sp>
    </p:spTree>
    <p:extLst>
      <p:ext uri="{BB962C8B-B14F-4D97-AF65-F5344CB8AC3E}">
        <p14:creationId xmlns:p14="http://schemas.microsoft.com/office/powerpoint/2010/main" val="807442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C64B-5EEF-42FB-9452-D419501D6FC6}"/>
              </a:ext>
            </a:extLst>
          </p:cNvPr>
          <p:cNvSpPr>
            <a:spLocks noGrp="1"/>
          </p:cNvSpPr>
          <p:nvPr>
            <p:ph type="title"/>
          </p:nvPr>
        </p:nvSpPr>
        <p:spPr/>
        <p:txBody>
          <a:bodyPr/>
          <a:lstStyle/>
          <a:p>
            <a:r>
              <a:rPr lang="de-DE"/>
              <a:t>Mastertitelformat bearbeiten</a:t>
            </a:r>
            <a:endParaRPr lang="en-GB"/>
          </a:p>
        </p:txBody>
      </p:sp>
      <p:sp>
        <p:nvSpPr>
          <p:cNvPr id="5" name="Footer Placeholder 4">
            <a:extLst>
              <a:ext uri="{FF2B5EF4-FFF2-40B4-BE49-F238E27FC236}">
                <a16:creationId xmlns:a16="http://schemas.microsoft.com/office/drawing/2014/main" id="{E34226D3-9197-4E1E-85AF-F1C06FE83677}"/>
              </a:ext>
            </a:extLst>
          </p:cNvPr>
          <p:cNvSpPr>
            <a:spLocks noGrp="1"/>
          </p:cNvSpPr>
          <p:nvPr>
            <p:ph type="ftr" sz="quarter" idx="11"/>
          </p:nvPr>
        </p:nvSpPr>
        <p:spPr/>
        <p:txBody>
          <a:bodyPr/>
          <a:lstStyle/>
          <a:p>
            <a:r>
              <a:rPr lang="de-CH"/>
              <a:t>Schulung Modul M6, neues Produkt-Portfolio</a:t>
            </a:r>
            <a:endParaRPr lang="en-GB"/>
          </a:p>
        </p:txBody>
      </p:sp>
      <p:sp>
        <p:nvSpPr>
          <p:cNvPr id="8" name="Text Placeholder 7">
            <a:extLst>
              <a:ext uri="{FF2B5EF4-FFF2-40B4-BE49-F238E27FC236}">
                <a16:creationId xmlns:a16="http://schemas.microsoft.com/office/drawing/2014/main" id="{A61D6578-3F28-4C04-B968-C2506CD816B9}"/>
              </a:ext>
            </a:extLst>
          </p:cNvPr>
          <p:cNvSpPr>
            <a:spLocks noGrp="1"/>
          </p:cNvSpPr>
          <p:nvPr>
            <p:ph type="body" sz="quarter" idx="13"/>
          </p:nvPr>
        </p:nvSpPr>
        <p:spPr>
          <a:xfrm>
            <a:off x="551384" y="1628800"/>
            <a:ext cx="11089754" cy="4464025"/>
          </a:xfrm>
        </p:spPr>
        <p:txBody>
          <a:bodyPr/>
          <a:lstStyle>
            <a:lvl1pPr marL="342900" indent="-342900">
              <a:lnSpc>
                <a:spcPct val="114000"/>
              </a:lnSpc>
              <a:buFont typeface="+mj-lt"/>
              <a:buAutoNum type="arabicPeriod"/>
              <a:defRPr sz="2700">
                <a:latin typeface="+mj-l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11" name="Slide Number Placeholder 10">
            <a:extLst>
              <a:ext uri="{FF2B5EF4-FFF2-40B4-BE49-F238E27FC236}">
                <a16:creationId xmlns:a16="http://schemas.microsoft.com/office/drawing/2014/main" id="{A8647731-B760-4AF3-865E-29C23D59B313}"/>
              </a:ext>
            </a:extLst>
          </p:cNvPr>
          <p:cNvSpPr>
            <a:spLocks noGrp="1"/>
          </p:cNvSpPr>
          <p:nvPr>
            <p:ph type="sldNum" sz="quarter" idx="14"/>
          </p:nvPr>
        </p:nvSpPr>
        <p:spPr/>
        <p:txBody>
          <a:bodyPr/>
          <a:lstStyle/>
          <a:p>
            <a:fld id="{3FD3E9C3-C6D2-48DE-828D-52F69298359F}" type="slidenum">
              <a:rPr lang="en-GB" smtClean="0"/>
              <a:pPr/>
              <a:t>‹Nr.›</a:t>
            </a:fld>
            <a:endParaRPr lang="en-GB"/>
          </a:p>
        </p:txBody>
      </p:sp>
    </p:spTree>
    <p:extLst>
      <p:ext uri="{BB962C8B-B14F-4D97-AF65-F5344CB8AC3E}">
        <p14:creationId xmlns:p14="http://schemas.microsoft.com/office/powerpoint/2010/main" val="548083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C64B-5EEF-42FB-9452-D419501D6FC6}"/>
              </a:ext>
            </a:extLst>
          </p:cNvPr>
          <p:cNvSpPr>
            <a:spLocks noGrp="1"/>
          </p:cNvSpPr>
          <p:nvPr>
            <p:ph type="title"/>
          </p:nvPr>
        </p:nvSpPr>
        <p:spPr/>
        <p:txBody>
          <a:bodyPr/>
          <a:lstStyle/>
          <a:p>
            <a:r>
              <a:rPr lang="de-DE"/>
              <a:t>Mastertitelformat bearbeiten</a:t>
            </a:r>
            <a:endParaRPr lang="en-GB"/>
          </a:p>
        </p:txBody>
      </p:sp>
      <p:sp>
        <p:nvSpPr>
          <p:cNvPr id="3" name="Content Placeholder 2">
            <a:extLst>
              <a:ext uri="{FF2B5EF4-FFF2-40B4-BE49-F238E27FC236}">
                <a16:creationId xmlns:a16="http://schemas.microsoft.com/office/drawing/2014/main" id="{54E12802-A531-466A-BBE8-DC25187C8F6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Footer Placeholder 4">
            <a:extLst>
              <a:ext uri="{FF2B5EF4-FFF2-40B4-BE49-F238E27FC236}">
                <a16:creationId xmlns:a16="http://schemas.microsoft.com/office/drawing/2014/main" id="{E34226D3-9197-4E1E-85AF-F1C06FE83677}"/>
              </a:ext>
            </a:extLst>
          </p:cNvPr>
          <p:cNvSpPr>
            <a:spLocks noGrp="1"/>
          </p:cNvSpPr>
          <p:nvPr>
            <p:ph type="ftr" sz="quarter" idx="11"/>
          </p:nvPr>
        </p:nvSpPr>
        <p:spPr/>
        <p:txBody>
          <a:bodyPr/>
          <a:lstStyle/>
          <a:p>
            <a:r>
              <a:rPr lang="de-CH"/>
              <a:t>Schulung Modul M6, neues Produkt-Portfolio</a:t>
            </a:r>
            <a:endParaRPr lang="en-GB"/>
          </a:p>
        </p:txBody>
      </p:sp>
      <p:sp>
        <p:nvSpPr>
          <p:cNvPr id="6" name="Slide Number Placeholder 5">
            <a:extLst>
              <a:ext uri="{FF2B5EF4-FFF2-40B4-BE49-F238E27FC236}">
                <a16:creationId xmlns:a16="http://schemas.microsoft.com/office/drawing/2014/main" id="{F14B282C-B1D2-4CDD-8F37-4B208C0FB84C}"/>
              </a:ext>
            </a:extLst>
          </p:cNvPr>
          <p:cNvSpPr>
            <a:spLocks noGrp="1"/>
          </p:cNvSpPr>
          <p:nvPr>
            <p:ph type="sldNum" sz="quarter" idx="12"/>
          </p:nvPr>
        </p:nvSpPr>
        <p:spPr/>
        <p:txBody>
          <a:bodyPr/>
          <a:lstStyle/>
          <a:p>
            <a:fld id="{3FD3E9C3-C6D2-48DE-828D-52F69298359F}" type="slidenum">
              <a:rPr lang="en-GB" smtClean="0"/>
              <a:t>‹Nr.›</a:t>
            </a:fld>
            <a:endParaRPr lang="en-GB"/>
          </a:p>
        </p:txBody>
      </p:sp>
    </p:spTree>
    <p:extLst>
      <p:ext uri="{BB962C8B-B14F-4D97-AF65-F5344CB8AC3E}">
        <p14:creationId xmlns:p14="http://schemas.microsoft.com/office/powerpoint/2010/main" val="2041309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hapter (pink)">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0BDF0-D29C-4C42-B02D-CA27938496BA}"/>
              </a:ext>
            </a:extLst>
          </p:cNvPr>
          <p:cNvSpPr>
            <a:spLocks noGrp="1"/>
          </p:cNvSpPr>
          <p:nvPr>
            <p:ph type="title"/>
          </p:nvPr>
        </p:nvSpPr>
        <p:spPr>
          <a:xfrm>
            <a:off x="2567608" y="1700214"/>
            <a:ext cx="9073008" cy="2862262"/>
          </a:xfrm>
        </p:spPr>
        <p:txBody>
          <a:bodyPr anchor="t"/>
          <a:lstStyle>
            <a:lvl1pPr>
              <a:lnSpc>
                <a:spcPct val="84000"/>
              </a:lnSpc>
              <a:defRPr sz="7500">
                <a:solidFill>
                  <a:schemeClr val="bg1"/>
                </a:solidFill>
              </a:defRPr>
            </a:lvl1pPr>
          </a:lstStyle>
          <a:p>
            <a:r>
              <a:rPr lang="de-DE"/>
              <a:t>Mastertitelformat bearbeiten</a:t>
            </a:r>
            <a:endParaRPr lang="en-GB"/>
          </a:p>
        </p:txBody>
      </p:sp>
      <p:sp>
        <p:nvSpPr>
          <p:cNvPr id="5" name="Footer Placeholder 4">
            <a:extLst>
              <a:ext uri="{FF2B5EF4-FFF2-40B4-BE49-F238E27FC236}">
                <a16:creationId xmlns:a16="http://schemas.microsoft.com/office/drawing/2014/main" id="{676F95FA-7F69-4F5D-A035-B128CA86C63A}"/>
              </a:ext>
            </a:extLst>
          </p:cNvPr>
          <p:cNvSpPr>
            <a:spLocks noGrp="1"/>
          </p:cNvSpPr>
          <p:nvPr>
            <p:ph type="ftr" sz="quarter" idx="11"/>
          </p:nvPr>
        </p:nvSpPr>
        <p:spPr/>
        <p:txBody>
          <a:bodyPr/>
          <a:lstStyle>
            <a:lvl1pPr>
              <a:defRPr>
                <a:solidFill>
                  <a:schemeClr val="bg1"/>
                </a:solidFill>
              </a:defRPr>
            </a:lvl1pPr>
          </a:lstStyle>
          <a:p>
            <a:r>
              <a:rPr lang="de-CH"/>
              <a:t>Schulung Modul M6, neues Produkt-Portfolio</a:t>
            </a:r>
            <a:endParaRPr lang="en-GB"/>
          </a:p>
        </p:txBody>
      </p:sp>
      <p:sp>
        <p:nvSpPr>
          <p:cNvPr id="6" name="Slide Number Placeholder 5">
            <a:extLst>
              <a:ext uri="{FF2B5EF4-FFF2-40B4-BE49-F238E27FC236}">
                <a16:creationId xmlns:a16="http://schemas.microsoft.com/office/drawing/2014/main" id="{D1312561-4F91-4CE8-81D3-1EE7A65085DE}"/>
              </a:ext>
            </a:extLst>
          </p:cNvPr>
          <p:cNvSpPr>
            <a:spLocks noGrp="1"/>
          </p:cNvSpPr>
          <p:nvPr>
            <p:ph type="sldNum" sz="quarter" idx="12"/>
          </p:nvPr>
        </p:nvSpPr>
        <p:spPr/>
        <p:txBody>
          <a:bodyPr/>
          <a:lstStyle>
            <a:lvl1pPr>
              <a:defRPr>
                <a:solidFill>
                  <a:schemeClr val="bg1"/>
                </a:solidFill>
              </a:defRPr>
            </a:lvl1pPr>
          </a:lstStyle>
          <a:p>
            <a:fld id="{3FD3E9C3-C6D2-48DE-828D-52F69298359F}" type="slidenum">
              <a:rPr lang="en-GB" smtClean="0"/>
              <a:pPr/>
              <a:t>‹Nr.›</a:t>
            </a:fld>
            <a:endParaRPr lang="en-GB"/>
          </a:p>
        </p:txBody>
      </p:sp>
      <p:sp>
        <p:nvSpPr>
          <p:cNvPr id="9" name="Subtitle 2">
            <a:extLst>
              <a:ext uri="{FF2B5EF4-FFF2-40B4-BE49-F238E27FC236}">
                <a16:creationId xmlns:a16="http://schemas.microsoft.com/office/drawing/2014/main" id="{E49418F4-A51A-450B-9880-3960CB7D6161}"/>
              </a:ext>
            </a:extLst>
          </p:cNvPr>
          <p:cNvSpPr>
            <a:spLocks noGrp="1"/>
          </p:cNvSpPr>
          <p:nvPr>
            <p:ph type="subTitle" idx="1" hasCustomPrompt="1"/>
          </p:nvPr>
        </p:nvSpPr>
        <p:spPr>
          <a:xfrm>
            <a:off x="551384" y="1540638"/>
            <a:ext cx="1584176" cy="1151656"/>
          </a:xfrm>
          <a:noFill/>
        </p:spPr>
        <p:txBody>
          <a:bodyPr/>
          <a:lstStyle>
            <a:lvl1pPr marL="0" indent="0" algn="r">
              <a:lnSpc>
                <a:spcPct val="98000"/>
              </a:lnSpc>
              <a:buNone/>
              <a:defRPr sz="7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t>
            </a:r>
            <a:endParaRPr lang="en-GB"/>
          </a:p>
        </p:txBody>
      </p:sp>
      <p:sp>
        <p:nvSpPr>
          <p:cNvPr id="10" name="Text Placeholder 4">
            <a:extLst>
              <a:ext uri="{FF2B5EF4-FFF2-40B4-BE49-F238E27FC236}">
                <a16:creationId xmlns:a16="http://schemas.microsoft.com/office/drawing/2014/main" id="{AD3CF816-120C-4EC5-B66C-0298DDBE1E66}"/>
              </a:ext>
            </a:extLst>
          </p:cNvPr>
          <p:cNvSpPr>
            <a:spLocks noGrp="1"/>
          </p:cNvSpPr>
          <p:nvPr>
            <p:ph type="body" sz="quarter" idx="10" hasCustomPrompt="1"/>
          </p:nvPr>
        </p:nvSpPr>
        <p:spPr>
          <a:xfrm>
            <a:off x="1000106" y="6304204"/>
            <a:ext cx="514800" cy="162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en-US"/>
              <a:t> </a:t>
            </a:r>
            <a:endParaRPr lang="en-GB"/>
          </a:p>
        </p:txBody>
      </p:sp>
    </p:spTree>
    <p:extLst>
      <p:ext uri="{BB962C8B-B14F-4D97-AF65-F5344CB8AC3E}">
        <p14:creationId xmlns:p14="http://schemas.microsoft.com/office/powerpoint/2010/main" val="2472677500"/>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hapter (orang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0BDF0-D29C-4C42-B02D-CA27938496BA}"/>
              </a:ext>
            </a:extLst>
          </p:cNvPr>
          <p:cNvSpPr>
            <a:spLocks noGrp="1"/>
          </p:cNvSpPr>
          <p:nvPr>
            <p:ph type="title"/>
          </p:nvPr>
        </p:nvSpPr>
        <p:spPr>
          <a:xfrm>
            <a:off x="2567608" y="1700214"/>
            <a:ext cx="9073008" cy="2862262"/>
          </a:xfrm>
        </p:spPr>
        <p:txBody>
          <a:bodyPr anchor="t"/>
          <a:lstStyle>
            <a:lvl1pPr>
              <a:lnSpc>
                <a:spcPct val="84000"/>
              </a:lnSpc>
              <a:defRPr sz="7500">
                <a:solidFill>
                  <a:schemeClr val="bg1"/>
                </a:solidFill>
              </a:defRPr>
            </a:lvl1pPr>
          </a:lstStyle>
          <a:p>
            <a:r>
              <a:rPr lang="de-DE"/>
              <a:t>Mastertitelformat bearbeiten</a:t>
            </a:r>
            <a:endParaRPr lang="en-GB"/>
          </a:p>
        </p:txBody>
      </p:sp>
      <p:sp>
        <p:nvSpPr>
          <p:cNvPr id="5" name="Footer Placeholder 4">
            <a:extLst>
              <a:ext uri="{FF2B5EF4-FFF2-40B4-BE49-F238E27FC236}">
                <a16:creationId xmlns:a16="http://schemas.microsoft.com/office/drawing/2014/main" id="{676F95FA-7F69-4F5D-A035-B128CA86C63A}"/>
              </a:ext>
            </a:extLst>
          </p:cNvPr>
          <p:cNvSpPr>
            <a:spLocks noGrp="1"/>
          </p:cNvSpPr>
          <p:nvPr>
            <p:ph type="ftr" sz="quarter" idx="11"/>
          </p:nvPr>
        </p:nvSpPr>
        <p:spPr/>
        <p:txBody>
          <a:bodyPr/>
          <a:lstStyle>
            <a:lvl1pPr>
              <a:defRPr>
                <a:solidFill>
                  <a:schemeClr val="bg1"/>
                </a:solidFill>
              </a:defRPr>
            </a:lvl1pPr>
          </a:lstStyle>
          <a:p>
            <a:r>
              <a:rPr lang="de-CH"/>
              <a:t>Schulung Modul M6, neues Produkt-Portfolio</a:t>
            </a:r>
            <a:endParaRPr lang="en-GB"/>
          </a:p>
        </p:txBody>
      </p:sp>
      <p:sp>
        <p:nvSpPr>
          <p:cNvPr id="6" name="Slide Number Placeholder 5">
            <a:extLst>
              <a:ext uri="{FF2B5EF4-FFF2-40B4-BE49-F238E27FC236}">
                <a16:creationId xmlns:a16="http://schemas.microsoft.com/office/drawing/2014/main" id="{D1312561-4F91-4CE8-81D3-1EE7A65085DE}"/>
              </a:ext>
            </a:extLst>
          </p:cNvPr>
          <p:cNvSpPr>
            <a:spLocks noGrp="1"/>
          </p:cNvSpPr>
          <p:nvPr>
            <p:ph type="sldNum" sz="quarter" idx="12"/>
          </p:nvPr>
        </p:nvSpPr>
        <p:spPr/>
        <p:txBody>
          <a:bodyPr/>
          <a:lstStyle>
            <a:lvl1pPr>
              <a:defRPr>
                <a:solidFill>
                  <a:schemeClr val="bg1"/>
                </a:solidFill>
              </a:defRPr>
            </a:lvl1pPr>
          </a:lstStyle>
          <a:p>
            <a:fld id="{3FD3E9C3-C6D2-48DE-828D-52F69298359F}" type="slidenum">
              <a:rPr lang="en-GB" smtClean="0"/>
              <a:pPr/>
              <a:t>‹Nr.›</a:t>
            </a:fld>
            <a:endParaRPr lang="en-GB"/>
          </a:p>
        </p:txBody>
      </p:sp>
      <p:sp>
        <p:nvSpPr>
          <p:cNvPr id="9" name="Subtitle 2">
            <a:extLst>
              <a:ext uri="{FF2B5EF4-FFF2-40B4-BE49-F238E27FC236}">
                <a16:creationId xmlns:a16="http://schemas.microsoft.com/office/drawing/2014/main" id="{E49418F4-A51A-450B-9880-3960CB7D6161}"/>
              </a:ext>
            </a:extLst>
          </p:cNvPr>
          <p:cNvSpPr>
            <a:spLocks noGrp="1"/>
          </p:cNvSpPr>
          <p:nvPr>
            <p:ph type="subTitle" idx="1" hasCustomPrompt="1"/>
          </p:nvPr>
        </p:nvSpPr>
        <p:spPr>
          <a:xfrm>
            <a:off x="551384" y="1540638"/>
            <a:ext cx="1584176" cy="1151656"/>
          </a:xfrm>
          <a:noFill/>
        </p:spPr>
        <p:txBody>
          <a:bodyPr/>
          <a:lstStyle>
            <a:lvl1pPr marL="0" indent="0" algn="r">
              <a:lnSpc>
                <a:spcPct val="98000"/>
              </a:lnSpc>
              <a:buNone/>
              <a:defRPr sz="7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t>
            </a:r>
            <a:endParaRPr lang="en-GB"/>
          </a:p>
        </p:txBody>
      </p:sp>
      <p:sp>
        <p:nvSpPr>
          <p:cNvPr id="10" name="Text Placeholder 4">
            <a:extLst>
              <a:ext uri="{FF2B5EF4-FFF2-40B4-BE49-F238E27FC236}">
                <a16:creationId xmlns:a16="http://schemas.microsoft.com/office/drawing/2014/main" id="{AD3CF816-120C-4EC5-B66C-0298DDBE1E66}"/>
              </a:ext>
            </a:extLst>
          </p:cNvPr>
          <p:cNvSpPr>
            <a:spLocks noGrp="1"/>
          </p:cNvSpPr>
          <p:nvPr>
            <p:ph type="body" sz="quarter" idx="10" hasCustomPrompt="1"/>
          </p:nvPr>
        </p:nvSpPr>
        <p:spPr>
          <a:xfrm>
            <a:off x="1000106" y="6304204"/>
            <a:ext cx="514800" cy="162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en-US"/>
              <a:t> </a:t>
            </a:r>
            <a:endParaRPr lang="en-GB"/>
          </a:p>
        </p:txBody>
      </p:sp>
    </p:spTree>
    <p:extLst>
      <p:ext uri="{BB962C8B-B14F-4D97-AF65-F5344CB8AC3E}">
        <p14:creationId xmlns:p14="http://schemas.microsoft.com/office/powerpoint/2010/main" val="391112770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hapter (green)">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0BDF0-D29C-4C42-B02D-CA27938496BA}"/>
              </a:ext>
            </a:extLst>
          </p:cNvPr>
          <p:cNvSpPr>
            <a:spLocks noGrp="1"/>
          </p:cNvSpPr>
          <p:nvPr>
            <p:ph type="title"/>
          </p:nvPr>
        </p:nvSpPr>
        <p:spPr>
          <a:xfrm>
            <a:off x="2567608" y="1700214"/>
            <a:ext cx="9073008" cy="2862262"/>
          </a:xfrm>
        </p:spPr>
        <p:txBody>
          <a:bodyPr anchor="t"/>
          <a:lstStyle>
            <a:lvl1pPr>
              <a:lnSpc>
                <a:spcPct val="84000"/>
              </a:lnSpc>
              <a:defRPr sz="7500">
                <a:solidFill>
                  <a:schemeClr val="bg1"/>
                </a:solidFill>
              </a:defRPr>
            </a:lvl1pPr>
          </a:lstStyle>
          <a:p>
            <a:r>
              <a:rPr lang="de-DE"/>
              <a:t>Mastertitelformat bearbeiten</a:t>
            </a:r>
            <a:endParaRPr lang="en-GB"/>
          </a:p>
        </p:txBody>
      </p:sp>
      <p:sp>
        <p:nvSpPr>
          <p:cNvPr id="5" name="Footer Placeholder 4">
            <a:extLst>
              <a:ext uri="{FF2B5EF4-FFF2-40B4-BE49-F238E27FC236}">
                <a16:creationId xmlns:a16="http://schemas.microsoft.com/office/drawing/2014/main" id="{676F95FA-7F69-4F5D-A035-B128CA86C63A}"/>
              </a:ext>
            </a:extLst>
          </p:cNvPr>
          <p:cNvSpPr>
            <a:spLocks noGrp="1"/>
          </p:cNvSpPr>
          <p:nvPr>
            <p:ph type="ftr" sz="quarter" idx="11"/>
          </p:nvPr>
        </p:nvSpPr>
        <p:spPr/>
        <p:txBody>
          <a:bodyPr/>
          <a:lstStyle>
            <a:lvl1pPr>
              <a:defRPr>
                <a:solidFill>
                  <a:schemeClr val="bg1"/>
                </a:solidFill>
              </a:defRPr>
            </a:lvl1pPr>
          </a:lstStyle>
          <a:p>
            <a:r>
              <a:rPr lang="de-CH"/>
              <a:t>Schulung Modul M6, neues Produkt-Portfolio</a:t>
            </a:r>
            <a:endParaRPr lang="en-GB"/>
          </a:p>
        </p:txBody>
      </p:sp>
      <p:sp>
        <p:nvSpPr>
          <p:cNvPr id="6" name="Slide Number Placeholder 5">
            <a:extLst>
              <a:ext uri="{FF2B5EF4-FFF2-40B4-BE49-F238E27FC236}">
                <a16:creationId xmlns:a16="http://schemas.microsoft.com/office/drawing/2014/main" id="{D1312561-4F91-4CE8-81D3-1EE7A65085DE}"/>
              </a:ext>
            </a:extLst>
          </p:cNvPr>
          <p:cNvSpPr>
            <a:spLocks noGrp="1"/>
          </p:cNvSpPr>
          <p:nvPr>
            <p:ph type="sldNum" sz="quarter" idx="12"/>
          </p:nvPr>
        </p:nvSpPr>
        <p:spPr/>
        <p:txBody>
          <a:bodyPr/>
          <a:lstStyle>
            <a:lvl1pPr>
              <a:defRPr>
                <a:solidFill>
                  <a:schemeClr val="bg1"/>
                </a:solidFill>
              </a:defRPr>
            </a:lvl1pPr>
          </a:lstStyle>
          <a:p>
            <a:fld id="{3FD3E9C3-C6D2-48DE-828D-52F69298359F}" type="slidenum">
              <a:rPr lang="en-GB" smtClean="0"/>
              <a:pPr/>
              <a:t>‹Nr.›</a:t>
            </a:fld>
            <a:endParaRPr lang="en-GB"/>
          </a:p>
        </p:txBody>
      </p:sp>
      <p:sp>
        <p:nvSpPr>
          <p:cNvPr id="9" name="Subtitle 2">
            <a:extLst>
              <a:ext uri="{FF2B5EF4-FFF2-40B4-BE49-F238E27FC236}">
                <a16:creationId xmlns:a16="http://schemas.microsoft.com/office/drawing/2014/main" id="{E49418F4-A51A-450B-9880-3960CB7D6161}"/>
              </a:ext>
            </a:extLst>
          </p:cNvPr>
          <p:cNvSpPr>
            <a:spLocks noGrp="1"/>
          </p:cNvSpPr>
          <p:nvPr>
            <p:ph type="subTitle" idx="1" hasCustomPrompt="1"/>
          </p:nvPr>
        </p:nvSpPr>
        <p:spPr>
          <a:xfrm>
            <a:off x="551384" y="1540638"/>
            <a:ext cx="1584176" cy="1151656"/>
          </a:xfrm>
          <a:noFill/>
        </p:spPr>
        <p:txBody>
          <a:bodyPr/>
          <a:lstStyle>
            <a:lvl1pPr marL="0" indent="0" algn="r">
              <a:lnSpc>
                <a:spcPct val="98000"/>
              </a:lnSpc>
              <a:buNone/>
              <a:defRPr sz="7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t>
            </a:r>
            <a:endParaRPr lang="en-GB"/>
          </a:p>
        </p:txBody>
      </p:sp>
      <p:sp>
        <p:nvSpPr>
          <p:cNvPr id="10" name="Text Placeholder 4">
            <a:extLst>
              <a:ext uri="{FF2B5EF4-FFF2-40B4-BE49-F238E27FC236}">
                <a16:creationId xmlns:a16="http://schemas.microsoft.com/office/drawing/2014/main" id="{AD3CF816-120C-4EC5-B66C-0298DDBE1E66}"/>
              </a:ext>
            </a:extLst>
          </p:cNvPr>
          <p:cNvSpPr>
            <a:spLocks noGrp="1"/>
          </p:cNvSpPr>
          <p:nvPr>
            <p:ph type="body" sz="quarter" idx="10" hasCustomPrompt="1"/>
          </p:nvPr>
        </p:nvSpPr>
        <p:spPr>
          <a:xfrm>
            <a:off x="1000106" y="6304204"/>
            <a:ext cx="514800" cy="162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en-US"/>
              <a:t> </a:t>
            </a:r>
            <a:endParaRPr lang="en-GB"/>
          </a:p>
        </p:txBody>
      </p:sp>
    </p:spTree>
    <p:extLst>
      <p:ext uri="{BB962C8B-B14F-4D97-AF65-F5344CB8AC3E}">
        <p14:creationId xmlns:p14="http://schemas.microsoft.com/office/powerpoint/2010/main" val="117492090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hapter (turquoise)">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0BDF0-D29C-4C42-B02D-CA27938496BA}"/>
              </a:ext>
            </a:extLst>
          </p:cNvPr>
          <p:cNvSpPr>
            <a:spLocks noGrp="1"/>
          </p:cNvSpPr>
          <p:nvPr>
            <p:ph type="title"/>
          </p:nvPr>
        </p:nvSpPr>
        <p:spPr>
          <a:xfrm>
            <a:off x="2567608" y="1700214"/>
            <a:ext cx="9073008" cy="2862262"/>
          </a:xfrm>
        </p:spPr>
        <p:txBody>
          <a:bodyPr anchor="t"/>
          <a:lstStyle>
            <a:lvl1pPr>
              <a:lnSpc>
                <a:spcPct val="84000"/>
              </a:lnSpc>
              <a:defRPr sz="7500">
                <a:solidFill>
                  <a:schemeClr val="bg1"/>
                </a:solidFill>
              </a:defRPr>
            </a:lvl1pPr>
          </a:lstStyle>
          <a:p>
            <a:r>
              <a:rPr lang="de-DE"/>
              <a:t>Mastertitelformat bearbeiten</a:t>
            </a:r>
            <a:endParaRPr lang="en-GB"/>
          </a:p>
        </p:txBody>
      </p:sp>
      <p:sp>
        <p:nvSpPr>
          <p:cNvPr id="5" name="Footer Placeholder 4">
            <a:extLst>
              <a:ext uri="{FF2B5EF4-FFF2-40B4-BE49-F238E27FC236}">
                <a16:creationId xmlns:a16="http://schemas.microsoft.com/office/drawing/2014/main" id="{676F95FA-7F69-4F5D-A035-B128CA86C63A}"/>
              </a:ext>
            </a:extLst>
          </p:cNvPr>
          <p:cNvSpPr>
            <a:spLocks noGrp="1"/>
          </p:cNvSpPr>
          <p:nvPr>
            <p:ph type="ftr" sz="quarter" idx="11"/>
          </p:nvPr>
        </p:nvSpPr>
        <p:spPr/>
        <p:txBody>
          <a:bodyPr/>
          <a:lstStyle>
            <a:lvl1pPr>
              <a:defRPr>
                <a:solidFill>
                  <a:schemeClr val="bg1"/>
                </a:solidFill>
              </a:defRPr>
            </a:lvl1pPr>
          </a:lstStyle>
          <a:p>
            <a:r>
              <a:rPr lang="de-CH"/>
              <a:t>Schulung Modul M6, neues Produkt-Portfolio</a:t>
            </a:r>
            <a:endParaRPr lang="en-GB"/>
          </a:p>
        </p:txBody>
      </p:sp>
      <p:sp>
        <p:nvSpPr>
          <p:cNvPr id="6" name="Slide Number Placeholder 5">
            <a:extLst>
              <a:ext uri="{FF2B5EF4-FFF2-40B4-BE49-F238E27FC236}">
                <a16:creationId xmlns:a16="http://schemas.microsoft.com/office/drawing/2014/main" id="{D1312561-4F91-4CE8-81D3-1EE7A65085DE}"/>
              </a:ext>
            </a:extLst>
          </p:cNvPr>
          <p:cNvSpPr>
            <a:spLocks noGrp="1"/>
          </p:cNvSpPr>
          <p:nvPr>
            <p:ph type="sldNum" sz="quarter" idx="12"/>
          </p:nvPr>
        </p:nvSpPr>
        <p:spPr/>
        <p:txBody>
          <a:bodyPr/>
          <a:lstStyle>
            <a:lvl1pPr>
              <a:defRPr>
                <a:solidFill>
                  <a:schemeClr val="bg1"/>
                </a:solidFill>
              </a:defRPr>
            </a:lvl1pPr>
          </a:lstStyle>
          <a:p>
            <a:fld id="{3FD3E9C3-C6D2-48DE-828D-52F69298359F}" type="slidenum">
              <a:rPr lang="en-GB" smtClean="0"/>
              <a:pPr/>
              <a:t>‹Nr.›</a:t>
            </a:fld>
            <a:endParaRPr lang="en-GB"/>
          </a:p>
        </p:txBody>
      </p:sp>
      <p:sp>
        <p:nvSpPr>
          <p:cNvPr id="9" name="Subtitle 2">
            <a:extLst>
              <a:ext uri="{FF2B5EF4-FFF2-40B4-BE49-F238E27FC236}">
                <a16:creationId xmlns:a16="http://schemas.microsoft.com/office/drawing/2014/main" id="{E49418F4-A51A-450B-9880-3960CB7D6161}"/>
              </a:ext>
            </a:extLst>
          </p:cNvPr>
          <p:cNvSpPr>
            <a:spLocks noGrp="1"/>
          </p:cNvSpPr>
          <p:nvPr>
            <p:ph type="subTitle" idx="1" hasCustomPrompt="1"/>
          </p:nvPr>
        </p:nvSpPr>
        <p:spPr>
          <a:xfrm>
            <a:off x="551384" y="1540638"/>
            <a:ext cx="1584176" cy="1151656"/>
          </a:xfrm>
          <a:noFill/>
        </p:spPr>
        <p:txBody>
          <a:bodyPr/>
          <a:lstStyle>
            <a:lvl1pPr marL="0" indent="0" algn="r">
              <a:lnSpc>
                <a:spcPct val="98000"/>
              </a:lnSpc>
              <a:buNone/>
              <a:defRPr sz="7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t>
            </a:r>
            <a:endParaRPr lang="en-GB"/>
          </a:p>
        </p:txBody>
      </p:sp>
      <p:sp>
        <p:nvSpPr>
          <p:cNvPr id="10" name="Text Placeholder 4">
            <a:extLst>
              <a:ext uri="{FF2B5EF4-FFF2-40B4-BE49-F238E27FC236}">
                <a16:creationId xmlns:a16="http://schemas.microsoft.com/office/drawing/2014/main" id="{AD3CF816-120C-4EC5-B66C-0298DDBE1E66}"/>
              </a:ext>
            </a:extLst>
          </p:cNvPr>
          <p:cNvSpPr>
            <a:spLocks noGrp="1"/>
          </p:cNvSpPr>
          <p:nvPr>
            <p:ph type="body" sz="quarter" idx="10" hasCustomPrompt="1"/>
          </p:nvPr>
        </p:nvSpPr>
        <p:spPr>
          <a:xfrm>
            <a:off x="1000106" y="6304204"/>
            <a:ext cx="514800" cy="162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en-US"/>
              <a:t> </a:t>
            </a:r>
            <a:endParaRPr lang="en-GB"/>
          </a:p>
        </p:txBody>
      </p:sp>
    </p:spTree>
    <p:extLst>
      <p:ext uri="{BB962C8B-B14F-4D97-AF65-F5344CB8AC3E}">
        <p14:creationId xmlns:p14="http://schemas.microsoft.com/office/powerpoint/2010/main" val="3087277767"/>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viole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0BDF0-D29C-4C42-B02D-CA27938496BA}"/>
              </a:ext>
            </a:extLst>
          </p:cNvPr>
          <p:cNvSpPr>
            <a:spLocks noGrp="1"/>
          </p:cNvSpPr>
          <p:nvPr>
            <p:ph type="title"/>
          </p:nvPr>
        </p:nvSpPr>
        <p:spPr>
          <a:xfrm>
            <a:off x="2567608" y="1700214"/>
            <a:ext cx="9073530" cy="2862262"/>
          </a:xfrm>
        </p:spPr>
        <p:txBody>
          <a:bodyPr anchor="t"/>
          <a:lstStyle>
            <a:lvl1pPr>
              <a:lnSpc>
                <a:spcPct val="84000"/>
              </a:lnSpc>
              <a:defRPr sz="7500">
                <a:solidFill>
                  <a:schemeClr val="bg1"/>
                </a:solidFill>
              </a:defRPr>
            </a:lvl1pPr>
          </a:lstStyle>
          <a:p>
            <a:r>
              <a:rPr lang="de-DE"/>
              <a:t>Mastertitelformat bearbeiten</a:t>
            </a:r>
            <a:endParaRPr lang="en-GB"/>
          </a:p>
        </p:txBody>
      </p:sp>
      <p:sp>
        <p:nvSpPr>
          <p:cNvPr id="5" name="Footer Placeholder 4">
            <a:extLst>
              <a:ext uri="{FF2B5EF4-FFF2-40B4-BE49-F238E27FC236}">
                <a16:creationId xmlns:a16="http://schemas.microsoft.com/office/drawing/2014/main" id="{676F95FA-7F69-4F5D-A035-B128CA86C63A}"/>
              </a:ext>
            </a:extLst>
          </p:cNvPr>
          <p:cNvSpPr>
            <a:spLocks noGrp="1"/>
          </p:cNvSpPr>
          <p:nvPr>
            <p:ph type="ftr" sz="quarter" idx="11"/>
          </p:nvPr>
        </p:nvSpPr>
        <p:spPr/>
        <p:txBody>
          <a:bodyPr/>
          <a:lstStyle>
            <a:lvl1pPr>
              <a:defRPr>
                <a:solidFill>
                  <a:schemeClr val="bg1"/>
                </a:solidFill>
              </a:defRPr>
            </a:lvl1pPr>
          </a:lstStyle>
          <a:p>
            <a:r>
              <a:rPr lang="de-CH"/>
              <a:t>Schulung Modul M6, neues Produkt-Portfolio</a:t>
            </a:r>
            <a:endParaRPr lang="en-GB"/>
          </a:p>
        </p:txBody>
      </p:sp>
      <p:sp>
        <p:nvSpPr>
          <p:cNvPr id="6" name="Slide Number Placeholder 5">
            <a:extLst>
              <a:ext uri="{FF2B5EF4-FFF2-40B4-BE49-F238E27FC236}">
                <a16:creationId xmlns:a16="http://schemas.microsoft.com/office/drawing/2014/main" id="{D1312561-4F91-4CE8-81D3-1EE7A65085DE}"/>
              </a:ext>
            </a:extLst>
          </p:cNvPr>
          <p:cNvSpPr>
            <a:spLocks noGrp="1"/>
          </p:cNvSpPr>
          <p:nvPr>
            <p:ph type="sldNum" sz="quarter" idx="12"/>
          </p:nvPr>
        </p:nvSpPr>
        <p:spPr/>
        <p:txBody>
          <a:bodyPr/>
          <a:lstStyle>
            <a:lvl1pPr>
              <a:defRPr>
                <a:solidFill>
                  <a:schemeClr val="bg1"/>
                </a:solidFill>
              </a:defRPr>
            </a:lvl1pPr>
          </a:lstStyle>
          <a:p>
            <a:fld id="{3FD3E9C3-C6D2-48DE-828D-52F69298359F}" type="slidenum">
              <a:rPr lang="en-GB" smtClean="0"/>
              <a:pPr/>
              <a:t>‹Nr.›</a:t>
            </a:fld>
            <a:endParaRPr lang="en-GB"/>
          </a:p>
        </p:txBody>
      </p:sp>
      <p:sp>
        <p:nvSpPr>
          <p:cNvPr id="9" name="Subtitle 2">
            <a:extLst>
              <a:ext uri="{FF2B5EF4-FFF2-40B4-BE49-F238E27FC236}">
                <a16:creationId xmlns:a16="http://schemas.microsoft.com/office/drawing/2014/main" id="{E49418F4-A51A-450B-9880-3960CB7D6161}"/>
              </a:ext>
            </a:extLst>
          </p:cNvPr>
          <p:cNvSpPr>
            <a:spLocks noGrp="1"/>
          </p:cNvSpPr>
          <p:nvPr>
            <p:ph type="subTitle" idx="1" hasCustomPrompt="1"/>
          </p:nvPr>
        </p:nvSpPr>
        <p:spPr>
          <a:xfrm>
            <a:off x="551384" y="1540638"/>
            <a:ext cx="1584176" cy="1151656"/>
          </a:xfrm>
          <a:noFill/>
        </p:spPr>
        <p:txBody>
          <a:bodyPr/>
          <a:lstStyle>
            <a:lvl1pPr marL="0" indent="0" algn="r">
              <a:lnSpc>
                <a:spcPct val="98000"/>
              </a:lnSpc>
              <a:buNone/>
              <a:defRPr sz="7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t>
            </a:r>
            <a:endParaRPr lang="en-GB"/>
          </a:p>
        </p:txBody>
      </p:sp>
      <p:sp>
        <p:nvSpPr>
          <p:cNvPr id="10" name="Text Placeholder 4">
            <a:extLst>
              <a:ext uri="{FF2B5EF4-FFF2-40B4-BE49-F238E27FC236}">
                <a16:creationId xmlns:a16="http://schemas.microsoft.com/office/drawing/2014/main" id="{AD3CF816-120C-4EC5-B66C-0298DDBE1E66}"/>
              </a:ext>
            </a:extLst>
          </p:cNvPr>
          <p:cNvSpPr>
            <a:spLocks noGrp="1"/>
          </p:cNvSpPr>
          <p:nvPr>
            <p:ph type="body" sz="quarter" idx="10" hasCustomPrompt="1"/>
          </p:nvPr>
        </p:nvSpPr>
        <p:spPr>
          <a:xfrm>
            <a:off x="1000106" y="6304204"/>
            <a:ext cx="514800" cy="162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en-US"/>
              <a:t> </a:t>
            </a:r>
            <a:endParaRPr lang="en-GB"/>
          </a:p>
        </p:txBody>
      </p:sp>
    </p:spTree>
    <p:extLst>
      <p:ext uri="{BB962C8B-B14F-4D97-AF65-F5344CB8AC3E}">
        <p14:creationId xmlns:p14="http://schemas.microsoft.com/office/powerpoint/2010/main" val="329133738"/>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6CF58-1DA5-4931-9A68-A7DA99AAB775}"/>
              </a:ext>
            </a:extLst>
          </p:cNvPr>
          <p:cNvSpPr>
            <a:spLocks noGrp="1"/>
          </p:cNvSpPr>
          <p:nvPr>
            <p:ph type="title"/>
          </p:nvPr>
        </p:nvSpPr>
        <p:spPr/>
        <p:txBody>
          <a:bodyPr/>
          <a:lstStyle/>
          <a:p>
            <a:r>
              <a:rPr lang="de-DE"/>
              <a:t>Mastertitelformat bearbeiten</a:t>
            </a:r>
            <a:endParaRPr lang="en-GB"/>
          </a:p>
        </p:txBody>
      </p:sp>
      <p:sp>
        <p:nvSpPr>
          <p:cNvPr id="3" name="Content Placeholder 2">
            <a:extLst>
              <a:ext uri="{FF2B5EF4-FFF2-40B4-BE49-F238E27FC236}">
                <a16:creationId xmlns:a16="http://schemas.microsoft.com/office/drawing/2014/main" id="{59D9F57E-8117-4AD5-BFDF-1A0D6C812610}"/>
              </a:ext>
            </a:extLst>
          </p:cNvPr>
          <p:cNvSpPr>
            <a:spLocks noGrp="1"/>
          </p:cNvSpPr>
          <p:nvPr>
            <p:ph sz="half" idx="1"/>
          </p:nvPr>
        </p:nvSpPr>
        <p:spPr>
          <a:xfrm>
            <a:off x="551384" y="1700213"/>
            <a:ext cx="5472008" cy="43926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Content Placeholder 3">
            <a:extLst>
              <a:ext uri="{FF2B5EF4-FFF2-40B4-BE49-F238E27FC236}">
                <a16:creationId xmlns:a16="http://schemas.microsoft.com/office/drawing/2014/main" id="{9D88F056-987D-4B51-A237-D44E801D478A}"/>
              </a:ext>
            </a:extLst>
          </p:cNvPr>
          <p:cNvSpPr>
            <a:spLocks noGrp="1"/>
          </p:cNvSpPr>
          <p:nvPr>
            <p:ph sz="half" idx="2"/>
          </p:nvPr>
        </p:nvSpPr>
        <p:spPr>
          <a:xfrm>
            <a:off x="6168008" y="1700213"/>
            <a:ext cx="5472008" cy="43926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ooter Placeholder 5">
            <a:extLst>
              <a:ext uri="{FF2B5EF4-FFF2-40B4-BE49-F238E27FC236}">
                <a16:creationId xmlns:a16="http://schemas.microsoft.com/office/drawing/2014/main" id="{CEFB9010-1450-4F8B-B68D-571404B1413F}"/>
              </a:ext>
            </a:extLst>
          </p:cNvPr>
          <p:cNvSpPr>
            <a:spLocks noGrp="1"/>
          </p:cNvSpPr>
          <p:nvPr>
            <p:ph type="ftr" sz="quarter" idx="11"/>
          </p:nvPr>
        </p:nvSpPr>
        <p:spPr/>
        <p:txBody>
          <a:bodyPr/>
          <a:lstStyle/>
          <a:p>
            <a:r>
              <a:rPr lang="de-CH"/>
              <a:t>Schulung Modul M6, neues Produkt-Portfolio</a:t>
            </a:r>
            <a:endParaRPr lang="en-GB"/>
          </a:p>
        </p:txBody>
      </p:sp>
      <p:sp>
        <p:nvSpPr>
          <p:cNvPr id="7" name="Slide Number Placeholder 6">
            <a:extLst>
              <a:ext uri="{FF2B5EF4-FFF2-40B4-BE49-F238E27FC236}">
                <a16:creationId xmlns:a16="http://schemas.microsoft.com/office/drawing/2014/main" id="{0B0BD582-219F-4A14-BB37-780CB7E50DDB}"/>
              </a:ext>
            </a:extLst>
          </p:cNvPr>
          <p:cNvSpPr>
            <a:spLocks noGrp="1"/>
          </p:cNvSpPr>
          <p:nvPr>
            <p:ph type="sldNum" sz="quarter" idx="12"/>
          </p:nvPr>
        </p:nvSpPr>
        <p:spPr/>
        <p:txBody>
          <a:bodyPr/>
          <a:lstStyle/>
          <a:p>
            <a:fld id="{3FD3E9C3-C6D2-48DE-828D-52F69298359F}" type="slidenum">
              <a:rPr lang="en-GB" smtClean="0"/>
              <a:t>‹Nr.›</a:t>
            </a:fld>
            <a:endParaRPr lang="en-GB"/>
          </a:p>
        </p:txBody>
      </p:sp>
    </p:spTree>
    <p:extLst>
      <p:ext uri="{BB962C8B-B14F-4D97-AF65-F5344CB8AC3E}">
        <p14:creationId xmlns:p14="http://schemas.microsoft.com/office/powerpoint/2010/main" val="1088155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6CF58-1DA5-4931-9A68-A7DA99AAB775}"/>
              </a:ext>
            </a:extLst>
          </p:cNvPr>
          <p:cNvSpPr>
            <a:spLocks noGrp="1"/>
          </p:cNvSpPr>
          <p:nvPr>
            <p:ph type="title"/>
          </p:nvPr>
        </p:nvSpPr>
        <p:spPr/>
        <p:txBody>
          <a:bodyPr/>
          <a:lstStyle/>
          <a:p>
            <a:r>
              <a:rPr lang="de-DE"/>
              <a:t>Mastertitelformat bearbeiten</a:t>
            </a:r>
            <a:endParaRPr lang="en-GB"/>
          </a:p>
        </p:txBody>
      </p:sp>
      <p:sp>
        <p:nvSpPr>
          <p:cNvPr id="3" name="Content Placeholder 2">
            <a:extLst>
              <a:ext uri="{FF2B5EF4-FFF2-40B4-BE49-F238E27FC236}">
                <a16:creationId xmlns:a16="http://schemas.microsoft.com/office/drawing/2014/main" id="{59D9F57E-8117-4AD5-BFDF-1A0D6C812610}"/>
              </a:ext>
            </a:extLst>
          </p:cNvPr>
          <p:cNvSpPr>
            <a:spLocks noGrp="1"/>
          </p:cNvSpPr>
          <p:nvPr>
            <p:ph sz="half" idx="1"/>
          </p:nvPr>
        </p:nvSpPr>
        <p:spPr>
          <a:xfrm>
            <a:off x="551384" y="1700213"/>
            <a:ext cx="3600000" cy="43926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Content Placeholder 3">
            <a:extLst>
              <a:ext uri="{FF2B5EF4-FFF2-40B4-BE49-F238E27FC236}">
                <a16:creationId xmlns:a16="http://schemas.microsoft.com/office/drawing/2014/main" id="{9D88F056-987D-4B51-A237-D44E801D478A}"/>
              </a:ext>
            </a:extLst>
          </p:cNvPr>
          <p:cNvSpPr>
            <a:spLocks noGrp="1"/>
          </p:cNvSpPr>
          <p:nvPr>
            <p:ph sz="half" idx="2"/>
          </p:nvPr>
        </p:nvSpPr>
        <p:spPr>
          <a:xfrm>
            <a:off x="4295800" y="1700213"/>
            <a:ext cx="3600000" cy="43926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ooter Placeholder 5">
            <a:extLst>
              <a:ext uri="{FF2B5EF4-FFF2-40B4-BE49-F238E27FC236}">
                <a16:creationId xmlns:a16="http://schemas.microsoft.com/office/drawing/2014/main" id="{CEFB9010-1450-4F8B-B68D-571404B1413F}"/>
              </a:ext>
            </a:extLst>
          </p:cNvPr>
          <p:cNvSpPr>
            <a:spLocks noGrp="1"/>
          </p:cNvSpPr>
          <p:nvPr>
            <p:ph type="ftr" sz="quarter" idx="11"/>
          </p:nvPr>
        </p:nvSpPr>
        <p:spPr/>
        <p:txBody>
          <a:bodyPr/>
          <a:lstStyle/>
          <a:p>
            <a:r>
              <a:rPr lang="de-CH"/>
              <a:t>Schulung Modul M6, neues Produkt-Portfolio</a:t>
            </a:r>
            <a:endParaRPr lang="en-GB"/>
          </a:p>
        </p:txBody>
      </p:sp>
      <p:sp>
        <p:nvSpPr>
          <p:cNvPr id="7" name="Slide Number Placeholder 6">
            <a:extLst>
              <a:ext uri="{FF2B5EF4-FFF2-40B4-BE49-F238E27FC236}">
                <a16:creationId xmlns:a16="http://schemas.microsoft.com/office/drawing/2014/main" id="{0B0BD582-219F-4A14-BB37-780CB7E50DDB}"/>
              </a:ext>
            </a:extLst>
          </p:cNvPr>
          <p:cNvSpPr>
            <a:spLocks noGrp="1"/>
          </p:cNvSpPr>
          <p:nvPr>
            <p:ph type="sldNum" sz="quarter" idx="12"/>
          </p:nvPr>
        </p:nvSpPr>
        <p:spPr/>
        <p:txBody>
          <a:bodyPr/>
          <a:lstStyle/>
          <a:p>
            <a:fld id="{3FD3E9C3-C6D2-48DE-828D-52F69298359F}" type="slidenum">
              <a:rPr lang="en-GB" smtClean="0"/>
              <a:t>‹Nr.›</a:t>
            </a:fld>
            <a:endParaRPr lang="en-GB"/>
          </a:p>
        </p:txBody>
      </p:sp>
      <p:sp>
        <p:nvSpPr>
          <p:cNvPr id="8" name="Content Placeholder 3">
            <a:extLst>
              <a:ext uri="{FF2B5EF4-FFF2-40B4-BE49-F238E27FC236}">
                <a16:creationId xmlns:a16="http://schemas.microsoft.com/office/drawing/2014/main" id="{56D735A2-7FE4-46BE-B9EB-4D2A8C00661F}"/>
              </a:ext>
            </a:extLst>
          </p:cNvPr>
          <p:cNvSpPr>
            <a:spLocks noGrp="1"/>
          </p:cNvSpPr>
          <p:nvPr>
            <p:ph sz="half" idx="13"/>
          </p:nvPr>
        </p:nvSpPr>
        <p:spPr>
          <a:xfrm>
            <a:off x="8040216" y="1700213"/>
            <a:ext cx="3600000" cy="43926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Tree>
    <p:extLst>
      <p:ext uri="{BB962C8B-B14F-4D97-AF65-F5344CB8AC3E}">
        <p14:creationId xmlns:p14="http://schemas.microsoft.com/office/powerpoint/2010/main" val="5711137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ull image (blue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C64DCAB-494F-4C67-8245-7F11DA331A3F}"/>
              </a:ext>
            </a:extLst>
          </p:cNvPr>
          <p:cNvSpPr>
            <a:spLocks noGrp="1"/>
          </p:cNvSpPr>
          <p:nvPr>
            <p:ph type="pic" sz="quarter" idx="13"/>
          </p:nvPr>
        </p:nvSpPr>
        <p:spPr>
          <a:xfrm>
            <a:off x="0" y="0"/>
            <a:ext cx="12192000" cy="6858000"/>
          </a:xfrm>
          <a:solidFill>
            <a:schemeClr val="bg1">
              <a:lumMod val="95000"/>
            </a:schemeClr>
          </a:solidFill>
        </p:spPr>
        <p:txBody>
          <a:bodyPr/>
          <a:lstStyle>
            <a:lvl1pPr marL="0" indent="0" algn="ctr">
              <a:buNone/>
              <a:defRPr/>
            </a:lvl1pPr>
          </a:lstStyle>
          <a:p>
            <a:r>
              <a:rPr lang="de-DE"/>
              <a:t>Bild durch Klicken auf Symbol hinzufügen</a:t>
            </a:r>
            <a:endParaRPr lang="en-GB"/>
          </a:p>
        </p:txBody>
      </p:sp>
      <p:sp>
        <p:nvSpPr>
          <p:cNvPr id="3" name="Footer Placeholder 2">
            <a:extLst>
              <a:ext uri="{FF2B5EF4-FFF2-40B4-BE49-F238E27FC236}">
                <a16:creationId xmlns:a16="http://schemas.microsoft.com/office/drawing/2014/main" id="{2E7DC7D5-3DC0-4301-87AC-6FE2947D49AD}"/>
              </a:ext>
            </a:extLst>
          </p:cNvPr>
          <p:cNvSpPr>
            <a:spLocks noGrp="1"/>
          </p:cNvSpPr>
          <p:nvPr>
            <p:ph type="ftr" sz="quarter" idx="11"/>
          </p:nvPr>
        </p:nvSpPr>
        <p:spPr/>
        <p:txBody>
          <a:bodyPr/>
          <a:lstStyle/>
          <a:p>
            <a:r>
              <a:rPr lang="de-CH"/>
              <a:t>Schulung Modul M6, neues Produkt-Portfolio</a:t>
            </a:r>
            <a:endParaRPr lang="en-GB"/>
          </a:p>
        </p:txBody>
      </p:sp>
      <p:sp>
        <p:nvSpPr>
          <p:cNvPr id="4" name="Slide Number Placeholder 3">
            <a:extLst>
              <a:ext uri="{FF2B5EF4-FFF2-40B4-BE49-F238E27FC236}">
                <a16:creationId xmlns:a16="http://schemas.microsoft.com/office/drawing/2014/main" id="{2F88B4C3-BA83-45D9-A8A6-CBBA64EBAF60}"/>
              </a:ext>
            </a:extLst>
          </p:cNvPr>
          <p:cNvSpPr>
            <a:spLocks noGrp="1"/>
          </p:cNvSpPr>
          <p:nvPr>
            <p:ph type="sldNum" sz="quarter" idx="12"/>
          </p:nvPr>
        </p:nvSpPr>
        <p:spPr/>
        <p:txBody>
          <a:bodyPr/>
          <a:lstStyle/>
          <a:p>
            <a:fld id="{3FD3E9C3-C6D2-48DE-828D-52F69298359F}" type="slidenum">
              <a:rPr lang="en-GB" smtClean="0"/>
              <a:t>‹Nr.›</a:t>
            </a:fld>
            <a:endParaRPr lang="en-GB"/>
          </a:p>
        </p:txBody>
      </p:sp>
      <p:sp>
        <p:nvSpPr>
          <p:cNvPr id="7" name="Text Placeholder 4">
            <a:extLst>
              <a:ext uri="{FF2B5EF4-FFF2-40B4-BE49-F238E27FC236}">
                <a16:creationId xmlns:a16="http://schemas.microsoft.com/office/drawing/2014/main" id="{EB84318C-152B-4689-B833-BC6720A7D571}"/>
              </a:ext>
            </a:extLst>
          </p:cNvPr>
          <p:cNvSpPr>
            <a:spLocks noGrp="1"/>
          </p:cNvSpPr>
          <p:nvPr>
            <p:ph type="body" sz="quarter" idx="10" hasCustomPrompt="1"/>
          </p:nvPr>
        </p:nvSpPr>
        <p:spPr>
          <a:xfrm>
            <a:off x="1000106" y="6304204"/>
            <a:ext cx="514800" cy="162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en-US"/>
              <a:t> </a:t>
            </a:r>
            <a:endParaRPr lang="en-GB"/>
          </a:p>
        </p:txBody>
      </p:sp>
    </p:spTree>
    <p:extLst>
      <p:ext uri="{BB962C8B-B14F-4D97-AF65-F5344CB8AC3E}">
        <p14:creationId xmlns:p14="http://schemas.microsoft.com/office/powerpoint/2010/main" val="24671548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 image (white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C64DCAB-494F-4C67-8245-7F11DA331A3F}"/>
              </a:ext>
            </a:extLst>
          </p:cNvPr>
          <p:cNvSpPr>
            <a:spLocks noGrp="1"/>
          </p:cNvSpPr>
          <p:nvPr>
            <p:ph type="pic" sz="quarter" idx="13"/>
          </p:nvPr>
        </p:nvSpPr>
        <p:spPr>
          <a:xfrm>
            <a:off x="0" y="0"/>
            <a:ext cx="12192000" cy="6858000"/>
          </a:xfrm>
          <a:solidFill>
            <a:schemeClr val="bg1">
              <a:lumMod val="95000"/>
            </a:schemeClr>
          </a:solidFill>
        </p:spPr>
        <p:txBody>
          <a:bodyPr/>
          <a:lstStyle>
            <a:lvl1pPr marL="0" indent="0" algn="ctr">
              <a:buNone/>
              <a:defRPr/>
            </a:lvl1pPr>
          </a:lstStyle>
          <a:p>
            <a:r>
              <a:rPr lang="de-DE"/>
              <a:t>Bild durch Klicken auf Symbol hinzufügen</a:t>
            </a:r>
            <a:endParaRPr lang="en-GB"/>
          </a:p>
        </p:txBody>
      </p:sp>
      <p:sp>
        <p:nvSpPr>
          <p:cNvPr id="3" name="Footer Placeholder 2">
            <a:extLst>
              <a:ext uri="{FF2B5EF4-FFF2-40B4-BE49-F238E27FC236}">
                <a16:creationId xmlns:a16="http://schemas.microsoft.com/office/drawing/2014/main" id="{2E7DC7D5-3DC0-4301-87AC-6FE2947D49AD}"/>
              </a:ext>
            </a:extLst>
          </p:cNvPr>
          <p:cNvSpPr>
            <a:spLocks noGrp="1"/>
          </p:cNvSpPr>
          <p:nvPr>
            <p:ph type="ftr" sz="quarter" idx="11"/>
          </p:nvPr>
        </p:nvSpPr>
        <p:spPr/>
        <p:txBody>
          <a:bodyPr/>
          <a:lstStyle>
            <a:lvl1pPr>
              <a:defRPr>
                <a:solidFill>
                  <a:schemeClr val="bg1"/>
                </a:solidFill>
              </a:defRPr>
            </a:lvl1pPr>
          </a:lstStyle>
          <a:p>
            <a:r>
              <a:rPr lang="de-CH"/>
              <a:t>Schulung Modul M6, neues Produkt-Portfolio</a:t>
            </a:r>
            <a:endParaRPr lang="en-GB"/>
          </a:p>
        </p:txBody>
      </p:sp>
      <p:sp>
        <p:nvSpPr>
          <p:cNvPr id="4" name="Slide Number Placeholder 3">
            <a:extLst>
              <a:ext uri="{FF2B5EF4-FFF2-40B4-BE49-F238E27FC236}">
                <a16:creationId xmlns:a16="http://schemas.microsoft.com/office/drawing/2014/main" id="{2F88B4C3-BA83-45D9-A8A6-CBBA64EBAF60}"/>
              </a:ext>
            </a:extLst>
          </p:cNvPr>
          <p:cNvSpPr>
            <a:spLocks noGrp="1"/>
          </p:cNvSpPr>
          <p:nvPr>
            <p:ph type="sldNum" sz="quarter" idx="12"/>
          </p:nvPr>
        </p:nvSpPr>
        <p:spPr/>
        <p:txBody>
          <a:bodyPr/>
          <a:lstStyle>
            <a:lvl1pPr>
              <a:defRPr>
                <a:solidFill>
                  <a:schemeClr val="bg1"/>
                </a:solidFill>
              </a:defRPr>
            </a:lvl1pPr>
          </a:lstStyle>
          <a:p>
            <a:fld id="{3FD3E9C3-C6D2-48DE-828D-52F69298359F}" type="slidenum">
              <a:rPr lang="en-GB" smtClean="0"/>
              <a:pPr/>
              <a:t>‹Nr.›</a:t>
            </a:fld>
            <a:endParaRPr lang="en-GB"/>
          </a:p>
        </p:txBody>
      </p:sp>
      <p:sp>
        <p:nvSpPr>
          <p:cNvPr id="7" name="Text Placeholder 4">
            <a:extLst>
              <a:ext uri="{FF2B5EF4-FFF2-40B4-BE49-F238E27FC236}">
                <a16:creationId xmlns:a16="http://schemas.microsoft.com/office/drawing/2014/main" id="{EB84318C-152B-4689-B833-BC6720A7D571}"/>
              </a:ext>
            </a:extLst>
          </p:cNvPr>
          <p:cNvSpPr>
            <a:spLocks noGrp="1"/>
          </p:cNvSpPr>
          <p:nvPr>
            <p:ph type="body" sz="quarter" idx="10" hasCustomPrompt="1"/>
          </p:nvPr>
        </p:nvSpPr>
        <p:spPr>
          <a:xfrm>
            <a:off x="1000106" y="6304204"/>
            <a:ext cx="514800" cy="162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en-US"/>
              <a:t> </a:t>
            </a:r>
            <a:endParaRPr lang="en-GB"/>
          </a:p>
        </p:txBody>
      </p:sp>
    </p:spTree>
    <p:extLst>
      <p:ext uri="{BB962C8B-B14F-4D97-AF65-F5344CB8AC3E}">
        <p14:creationId xmlns:p14="http://schemas.microsoft.com/office/powerpoint/2010/main" val="9246973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C64B-5EEF-42FB-9452-D419501D6FC6}"/>
              </a:ext>
            </a:extLst>
          </p:cNvPr>
          <p:cNvSpPr>
            <a:spLocks noGrp="1"/>
          </p:cNvSpPr>
          <p:nvPr>
            <p:ph type="title"/>
          </p:nvPr>
        </p:nvSpPr>
        <p:spPr/>
        <p:txBody>
          <a:bodyPr/>
          <a:lstStyle/>
          <a:p>
            <a:r>
              <a:rPr lang="de-DE"/>
              <a:t>Mastertitelformat bearbeiten</a:t>
            </a:r>
            <a:endParaRPr lang="en-GB"/>
          </a:p>
        </p:txBody>
      </p:sp>
      <p:sp>
        <p:nvSpPr>
          <p:cNvPr id="5" name="Footer Placeholder 4">
            <a:extLst>
              <a:ext uri="{FF2B5EF4-FFF2-40B4-BE49-F238E27FC236}">
                <a16:creationId xmlns:a16="http://schemas.microsoft.com/office/drawing/2014/main" id="{E34226D3-9197-4E1E-85AF-F1C06FE83677}"/>
              </a:ext>
            </a:extLst>
          </p:cNvPr>
          <p:cNvSpPr>
            <a:spLocks noGrp="1"/>
          </p:cNvSpPr>
          <p:nvPr>
            <p:ph type="ftr" sz="quarter" idx="11"/>
          </p:nvPr>
        </p:nvSpPr>
        <p:spPr/>
        <p:txBody>
          <a:bodyPr/>
          <a:lstStyle/>
          <a:p>
            <a:r>
              <a:rPr lang="de-CH"/>
              <a:t>Schulung Modul M6, neues Produkt-Portfolio</a:t>
            </a:r>
            <a:endParaRPr lang="en-GB"/>
          </a:p>
        </p:txBody>
      </p:sp>
      <p:sp>
        <p:nvSpPr>
          <p:cNvPr id="6" name="Slide Number Placeholder 5">
            <a:extLst>
              <a:ext uri="{FF2B5EF4-FFF2-40B4-BE49-F238E27FC236}">
                <a16:creationId xmlns:a16="http://schemas.microsoft.com/office/drawing/2014/main" id="{F14B282C-B1D2-4CDD-8F37-4B208C0FB84C}"/>
              </a:ext>
            </a:extLst>
          </p:cNvPr>
          <p:cNvSpPr>
            <a:spLocks noGrp="1"/>
          </p:cNvSpPr>
          <p:nvPr>
            <p:ph type="sldNum" sz="quarter" idx="12"/>
          </p:nvPr>
        </p:nvSpPr>
        <p:spPr/>
        <p:txBody>
          <a:bodyPr/>
          <a:lstStyle/>
          <a:p>
            <a:fld id="{3FD3E9C3-C6D2-48DE-828D-52F69298359F}" type="slidenum">
              <a:rPr lang="en-GB" smtClean="0"/>
              <a:t>‹Nr.›</a:t>
            </a:fld>
            <a:endParaRPr lang="en-GB"/>
          </a:p>
        </p:txBody>
      </p:sp>
      <p:sp>
        <p:nvSpPr>
          <p:cNvPr id="7" name="Picture Placeholder 6">
            <a:extLst>
              <a:ext uri="{FF2B5EF4-FFF2-40B4-BE49-F238E27FC236}">
                <a16:creationId xmlns:a16="http://schemas.microsoft.com/office/drawing/2014/main" id="{038D329A-3BCE-41B5-ACE0-8400549529FA}"/>
              </a:ext>
            </a:extLst>
          </p:cNvPr>
          <p:cNvSpPr>
            <a:spLocks noGrp="1"/>
          </p:cNvSpPr>
          <p:nvPr>
            <p:ph type="pic" sz="quarter" idx="13"/>
          </p:nvPr>
        </p:nvSpPr>
        <p:spPr>
          <a:xfrm>
            <a:off x="550863" y="1700213"/>
            <a:ext cx="11090275" cy="4392612"/>
          </a:xfrm>
          <a:solidFill>
            <a:schemeClr val="bg1">
              <a:lumMod val="95000"/>
            </a:schemeClr>
          </a:solidFill>
        </p:spPr>
        <p:txBody>
          <a:bodyPr/>
          <a:lstStyle>
            <a:lvl1pPr marL="0" indent="0" algn="ctr">
              <a:buNone/>
              <a:defRPr/>
            </a:lvl1pPr>
          </a:lstStyle>
          <a:p>
            <a:r>
              <a:rPr lang="de-DE"/>
              <a:t>Bild durch Klicken auf Symbol hinzufügen</a:t>
            </a:r>
            <a:endParaRPr lang="en-GB"/>
          </a:p>
        </p:txBody>
      </p:sp>
    </p:spTree>
    <p:extLst>
      <p:ext uri="{BB962C8B-B14F-4D97-AF65-F5344CB8AC3E}">
        <p14:creationId xmlns:p14="http://schemas.microsoft.com/office/powerpoint/2010/main" val="19142105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8EECB-6454-4696-8E6E-12D99466C557}"/>
              </a:ext>
            </a:extLst>
          </p:cNvPr>
          <p:cNvSpPr>
            <a:spLocks noGrp="1"/>
          </p:cNvSpPr>
          <p:nvPr>
            <p:ph type="title" hasCustomPrompt="1"/>
          </p:nvPr>
        </p:nvSpPr>
        <p:spPr>
          <a:xfrm>
            <a:off x="551384" y="1700808"/>
            <a:ext cx="11089753" cy="3816424"/>
          </a:xfrm>
        </p:spPr>
        <p:txBody>
          <a:bodyPr/>
          <a:lstStyle>
            <a:lvl1pPr>
              <a:lnSpc>
                <a:spcPct val="90000"/>
              </a:lnSpc>
              <a:defRPr sz="4400">
                <a:latin typeface="+mn-lt"/>
              </a:defRPr>
            </a:lvl1pPr>
          </a:lstStyle>
          <a:p>
            <a:r>
              <a:rPr lang="en-US"/>
              <a:t>Click to edit </a:t>
            </a:r>
            <a:br>
              <a:rPr lang="en-US"/>
            </a:br>
            <a:r>
              <a:rPr lang="en-US"/>
              <a:t>Master title style</a:t>
            </a:r>
            <a:endParaRPr lang="en-GB"/>
          </a:p>
        </p:txBody>
      </p:sp>
      <p:sp>
        <p:nvSpPr>
          <p:cNvPr id="4" name="Footer Placeholder 3">
            <a:extLst>
              <a:ext uri="{FF2B5EF4-FFF2-40B4-BE49-F238E27FC236}">
                <a16:creationId xmlns:a16="http://schemas.microsoft.com/office/drawing/2014/main" id="{6F210EEB-B890-4A73-B13D-66908AC38FC0}"/>
              </a:ext>
            </a:extLst>
          </p:cNvPr>
          <p:cNvSpPr>
            <a:spLocks noGrp="1"/>
          </p:cNvSpPr>
          <p:nvPr>
            <p:ph type="ftr" sz="quarter" idx="11"/>
          </p:nvPr>
        </p:nvSpPr>
        <p:spPr/>
        <p:txBody>
          <a:bodyPr/>
          <a:lstStyle/>
          <a:p>
            <a:r>
              <a:rPr lang="de-CH"/>
              <a:t>Schulung Modul M6, neues Produkt-Portfolio</a:t>
            </a:r>
            <a:endParaRPr lang="en-GB"/>
          </a:p>
        </p:txBody>
      </p:sp>
      <p:sp>
        <p:nvSpPr>
          <p:cNvPr id="5" name="Slide Number Placeholder 4">
            <a:extLst>
              <a:ext uri="{FF2B5EF4-FFF2-40B4-BE49-F238E27FC236}">
                <a16:creationId xmlns:a16="http://schemas.microsoft.com/office/drawing/2014/main" id="{AADF3144-4D36-4333-8DB5-2EDFB914A6AA}"/>
              </a:ext>
            </a:extLst>
          </p:cNvPr>
          <p:cNvSpPr>
            <a:spLocks noGrp="1"/>
          </p:cNvSpPr>
          <p:nvPr>
            <p:ph type="sldNum" sz="quarter" idx="12"/>
          </p:nvPr>
        </p:nvSpPr>
        <p:spPr/>
        <p:txBody>
          <a:bodyPr/>
          <a:lstStyle/>
          <a:p>
            <a:fld id="{3FD3E9C3-C6D2-48DE-828D-52F69298359F}" type="slidenum">
              <a:rPr lang="en-GB" smtClean="0"/>
              <a:t>‹Nr.›</a:t>
            </a:fld>
            <a:endParaRPr lang="en-GB"/>
          </a:p>
        </p:txBody>
      </p:sp>
      <p:sp>
        <p:nvSpPr>
          <p:cNvPr id="7" name="Subtitle 2">
            <a:extLst>
              <a:ext uri="{FF2B5EF4-FFF2-40B4-BE49-F238E27FC236}">
                <a16:creationId xmlns:a16="http://schemas.microsoft.com/office/drawing/2014/main" id="{2FB19F2B-7CA2-4EB9-9EE8-42B54B45B168}"/>
              </a:ext>
            </a:extLst>
          </p:cNvPr>
          <p:cNvSpPr>
            <a:spLocks noGrp="1"/>
          </p:cNvSpPr>
          <p:nvPr>
            <p:ph type="subTitle" idx="1" hasCustomPrompt="1"/>
          </p:nvPr>
        </p:nvSpPr>
        <p:spPr>
          <a:xfrm>
            <a:off x="551384" y="5805264"/>
            <a:ext cx="11089754" cy="337438"/>
          </a:xfrm>
          <a:noFill/>
        </p:spPr>
        <p:txBody>
          <a:bodyPr anchor="b"/>
          <a:lstStyle>
            <a:lvl1pPr marL="0" indent="0" algn="l">
              <a:lnSpc>
                <a:spcPct val="980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Source</a:t>
            </a:r>
            <a:endParaRPr lang="en-GB"/>
          </a:p>
        </p:txBody>
      </p:sp>
    </p:spTree>
    <p:extLst>
      <p:ext uri="{BB962C8B-B14F-4D97-AF65-F5344CB8AC3E}">
        <p14:creationId xmlns:p14="http://schemas.microsoft.com/office/powerpoint/2010/main" val="366886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8EECB-6454-4696-8E6E-12D99466C557}"/>
              </a:ext>
            </a:extLst>
          </p:cNvPr>
          <p:cNvSpPr>
            <a:spLocks noGrp="1"/>
          </p:cNvSpPr>
          <p:nvPr>
            <p:ph type="title"/>
          </p:nvPr>
        </p:nvSpPr>
        <p:spPr/>
        <p:txBody>
          <a:bodyPr/>
          <a:lstStyle/>
          <a:p>
            <a:r>
              <a:rPr lang="de-DE"/>
              <a:t>Mastertitelformat bearbeiten</a:t>
            </a:r>
            <a:endParaRPr lang="en-GB"/>
          </a:p>
        </p:txBody>
      </p:sp>
      <p:sp>
        <p:nvSpPr>
          <p:cNvPr id="4" name="Footer Placeholder 3">
            <a:extLst>
              <a:ext uri="{FF2B5EF4-FFF2-40B4-BE49-F238E27FC236}">
                <a16:creationId xmlns:a16="http://schemas.microsoft.com/office/drawing/2014/main" id="{6F210EEB-B890-4A73-B13D-66908AC38FC0}"/>
              </a:ext>
            </a:extLst>
          </p:cNvPr>
          <p:cNvSpPr>
            <a:spLocks noGrp="1"/>
          </p:cNvSpPr>
          <p:nvPr>
            <p:ph type="ftr" sz="quarter" idx="11"/>
          </p:nvPr>
        </p:nvSpPr>
        <p:spPr/>
        <p:txBody>
          <a:bodyPr/>
          <a:lstStyle/>
          <a:p>
            <a:r>
              <a:rPr lang="de-CH"/>
              <a:t>Schulung Modul M6, neues Produkt-Portfolio</a:t>
            </a:r>
            <a:endParaRPr lang="en-GB"/>
          </a:p>
        </p:txBody>
      </p:sp>
      <p:sp>
        <p:nvSpPr>
          <p:cNvPr id="5" name="Slide Number Placeholder 4">
            <a:extLst>
              <a:ext uri="{FF2B5EF4-FFF2-40B4-BE49-F238E27FC236}">
                <a16:creationId xmlns:a16="http://schemas.microsoft.com/office/drawing/2014/main" id="{AADF3144-4D36-4333-8DB5-2EDFB914A6AA}"/>
              </a:ext>
            </a:extLst>
          </p:cNvPr>
          <p:cNvSpPr>
            <a:spLocks noGrp="1"/>
          </p:cNvSpPr>
          <p:nvPr>
            <p:ph type="sldNum" sz="quarter" idx="12"/>
          </p:nvPr>
        </p:nvSpPr>
        <p:spPr/>
        <p:txBody>
          <a:bodyPr/>
          <a:lstStyle/>
          <a:p>
            <a:fld id="{3FD3E9C3-C6D2-48DE-828D-52F69298359F}" type="slidenum">
              <a:rPr lang="en-GB" smtClean="0"/>
              <a:t>‹Nr.›</a:t>
            </a:fld>
            <a:endParaRPr lang="en-GB"/>
          </a:p>
        </p:txBody>
      </p:sp>
    </p:spTree>
    <p:extLst>
      <p:ext uri="{BB962C8B-B14F-4D97-AF65-F5344CB8AC3E}">
        <p14:creationId xmlns:p14="http://schemas.microsoft.com/office/powerpoint/2010/main" val="30159376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E7DC7D5-3DC0-4301-87AC-6FE2947D49AD}"/>
              </a:ext>
            </a:extLst>
          </p:cNvPr>
          <p:cNvSpPr>
            <a:spLocks noGrp="1"/>
          </p:cNvSpPr>
          <p:nvPr>
            <p:ph type="ftr" sz="quarter" idx="11"/>
          </p:nvPr>
        </p:nvSpPr>
        <p:spPr/>
        <p:txBody>
          <a:bodyPr/>
          <a:lstStyle/>
          <a:p>
            <a:r>
              <a:rPr lang="de-CH"/>
              <a:t>Schulung Modul M6, neues Produkt-Portfolio</a:t>
            </a:r>
            <a:endParaRPr lang="en-GB"/>
          </a:p>
        </p:txBody>
      </p:sp>
      <p:sp>
        <p:nvSpPr>
          <p:cNvPr id="4" name="Slide Number Placeholder 3">
            <a:extLst>
              <a:ext uri="{FF2B5EF4-FFF2-40B4-BE49-F238E27FC236}">
                <a16:creationId xmlns:a16="http://schemas.microsoft.com/office/drawing/2014/main" id="{2F88B4C3-BA83-45D9-A8A6-CBBA64EBAF60}"/>
              </a:ext>
            </a:extLst>
          </p:cNvPr>
          <p:cNvSpPr>
            <a:spLocks noGrp="1"/>
          </p:cNvSpPr>
          <p:nvPr>
            <p:ph type="sldNum" sz="quarter" idx="12"/>
          </p:nvPr>
        </p:nvSpPr>
        <p:spPr/>
        <p:txBody>
          <a:bodyPr/>
          <a:lstStyle/>
          <a:p>
            <a:fld id="{3FD3E9C3-C6D2-48DE-828D-52F69298359F}" type="slidenum">
              <a:rPr lang="en-GB" smtClean="0"/>
              <a:t>‹Nr.›</a:t>
            </a:fld>
            <a:endParaRPr lang="en-GB"/>
          </a:p>
        </p:txBody>
      </p:sp>
    </p:spTree>
    <p:extLst>
      <p:ext uri="{BB962C8B-B14F-4D97-AF65-F5344CB8AC3E}">
        <p14:creationId xmlns:p14="http://schemas.microsoft.com/office/powerpoint/2010/main" val="3885520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oleObject" Target="../embeddings/oleObject1.bin"/><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3.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C1665C8D-2C43-EEE4-2E1E-D63BDEEFDC80}"/>
              </a:ext>
            </a:extLst>
          </p:cNvPr>
          <p:cNvGraphicFramePr>
            <a:graphicFrameLocks noChangeAspect="1"/>
          </p:cNvGraphicFramePr>
          <p:nvPr userDrawn="1">
            <p:custDataLst>
              <p:tags r:id="rId20"/>
            </p:custDataLst>
            <p:extLst>
              <p:ext uri="{D42A27DB-BD31-4B8C-83A1-F6EECF244321}">
                <p14:modId xmlns:p14="http://schemas.microsoft.com/office/powerpoint/2010/main" val="20318831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1" imgW="473" imgH="473" progId="TCLayout.ActiveDocument.1">
                  <p:embed/>
                </p:oleObj>
              </mc:Choice>
              <mc:Fallback>
                <p:oleObj name="think-cell Folie" r:id="rId21" imgW="473" imgH="473" progId="TCLayout.ActiveDocument.1">
                  <p:embed/>
                  <p:pic>
                    <p:nvPicPr>
                      <p:cNvPr id="7" name="think-cell data - do not delete" hidden="1">
                        <a:extLst>
                          <a:ext uri="{FF2B5EF4-FFF2-40B4-BE49-F238E27FC236}">
                            <a16:creationId xmlns:a16="http://schemas.microsoft.com/office/drawing/2014/main" id="{C1665C8D-2C43-EEE4-2E1E-D63BDEEFDC80}"/>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886EC5EF-B0D2-4362-8DD2-29BA69EFA37A}"/>
              </a:ext>
            </a:extLst>
          </p:cNvPr>
          <p:cNvSpPr>
            <a:spLocks noGrp="1"/>
          </p:cNvSpPr>
          <p:nvPr>
            <p:ph type="title"/>
          </p:nvPr>
        </p:nvSpPr>
        <p:spPr>
          <a:xfrm>
            <a:off x="551384" y="548680"/>
            <a:ext cx="11089754" cy="936104"/>
          </a:xfrm>
          <a:prstGeom prst="rect">
            <a:avLst/>
          </a:prstGeom>
        </p:spPr>
        <p:txBody>
          <a:bodyPr vert="horz" lIns="0" tIns="0" rIns="0" bIns="0" rtlCol="0" anchor="t">
            <a:noAutofit/>
          </a:bodyPr>
          <a:lstStyle/>
          <a:p>
            <a:r>
              <a:rPr lang="en-US"/>
              <a:t>Click to edit Master title </a:t>
            </a:r>
            <a:br>
              <a:rPr lang="en-US"/>
            </a:br>
            <a:r>
              <a:rPr lang="en-US"/>
              <a:t>style</a:t>
            </a:r>
            <a:endParaRPr lang="en-GB"/>
          </a:p>
        </p:txBody>
      </p:sp>
      <p:sp>
        <p:nvSpPr>
          <p:cNvPr id="3" name="Text Placeholder 2">
            <a:extLst>
              <a:ext uri="{FF2B5EF4-FFF2-40B4-BE49-F238E27FC236}">
                <a16:creationId xmlns:a16="http://schemas.microsoft.com/office/drawing/2014/main" id="{DE2BA297-F7E0-4075-8E11-C030CF0DA442}"/>
              </a:ext>
            </a:extLst>
          </p:cNvPr>
          <p:cNvSpPr>
            <a:spLocks noGrp="1"/>
          </p:cNvSpPr>
          <p:nvPr>
            <p:ph type="body" idx="1"/>
          </p:nvPr>
        </p:nvSpPr>
        <p:spPr>
          <a:xfrm>
            <a:off x="551384" y="1700808"/>
            <a:ext cx="11089754" cy="4392017"/>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Footer Placeholder 4">
            <a:extLst>
              <a:ext uri="{FF2B5EF4-FFF2-40B4-BE49-F238E27FC236}">
                <a16:creationId xmlns:a16="http://schemas.microsoft.com/office/drawing/2014/main" id="{CA3D3ECF-6FC6-4843-A5AB-4423A577C59A}"/>
              </a:ext>
            </a:extLst>
          </p:cNvPr>
          <p:cNvSpPr>
            <a:spLocks noGrp="1"/>
          </p:cNvSpPr>
          <p:nvPr>
            <p:ph type="ftr" sz="quarter" idx="3"/>
          </p:nvPr>
        </p:nvSpPr>
        <p:spPr>
          <a:xfrm>
            <a:off x="1669456" y="6288819"/>
            <a:ext cx="9971682" cy="180000"/>
          </a:xfrm>
          <a:prstGeom prst="rect">
            <a:avLst/>
          </a:prstGeom>
        </p:spPr>
        <p:txBody>
          <a:bodyPr vert="horz" lIns="0" tIns="0" rIns="0" bIns="0" rtlCol="0" anchor="ctr">
            <a:noAutofit/>
          </a:bodyPr>
          <a:lstStyle>
            <a:lvl1pPr algn="l">
              <a:defRPr sz="1250">
                <a:solidFill>
                  <a:schemeClr val="accent1"/>
                </a:solidFill>
              </a:defRPr>
            </a:lvl1pPr>
          </a:lstStyle>
          <a:p>
            <a:r>
              <a:rPr lang="de-CH"/>
              <a:t>Schulung Modul M6, neues Produkt-Portfolio</a:t>
            </a:r>
            <a:endParaRPr lang="en-GB"/>
          </a:p>
        </p:txBody>
      </p:sp>
      <p:sp>
        <p:nvSpPr>
          <p:cNvPr id="6" name="Slide Number Placeholder 5">
            <a:extLst>
              <a:ext uri="{FF2B5EF4-FFF2-40B4-BE49-F238E27FC236}">
                <a16:creationId xmlns:a16="http://schemas.microsoft.com/office/drawing/2014/main" id="{7A00D7B0-E7A5-473A-B159-FACA32E4D526}"/>
              </a:ext>
            </a:extLst>
          </p:cNvPr>
          <p:cNvSpPr>
            <a:spLocks noGrp="1"/>
          </p:cNvSpPr>
          <p:nvPr>
            <p:ph type="sldNum" sz="quarter" idx="4"/>
          </p:nvPr>
        </p:nvSpPr>
        <p:spPr>
          <a:xfrm>
            <a:off x="551384" y="6288819"/>
            <a:ext cx="360040" cy="180000"/>
          </a:xfrm>
          <a:prstGeom prst="rect">
            <a:avLst/>
          </a:prstGeom>
        </p:spPr>
        <p:txBody>
          <a:bodyPr vert="horz" lIns="0" tIns="0" rIns="0" bIns="0" rtlCol="0" anchor="ctr">
            <a:noAutofit/>
          </a:bodyPr>
          <a:lstStyle>
            <a:lvl1pPr algn="l">
              <a:defRPr sz="1250">
                <a:solidFill>
                  <a:schemeClr val="accent1"/>
                </a:solidFill>
                <a:latin typeface="+mj-lt"/>
              </a:defRPr>
            </a:lvl1pPr>
          </a:lstStyle>
          <a:p>
            <a:fld id="{22116EA9-9709-404C-ADA6-87F27BB339EF}" type="slidenum">
              <a:rPr lang="en-GB" smtClean="0"/>
              <a:pPr/>
              <a:t>‹Nr.›</a:t>
            </a:fld>
            <a:endParaRPr lang="en-GB"/>
          </a:p>
        </p:txBody>
      </p:sp>
      <p:pic>
        <p:nvPicPr>
          <p:cNvPr id="10" name="Graphic 9">
            <a:extLst>
              <a:ext uri="{FF2B5EF4-FFF2-40B4-BE49-F238E27FC236}">
                <a16:creationId xmlns:a16="http://schemas.microsoft.com/office/drawing/2014/main" id="{E060952B-997E-4215-89A2-31366E1BBC1E}"/>
              </a:ext>
            </a:extLst>
          </p:cNvPr>
          <p:cNvPicPr>
            <a:picLocks noChangeAspect="1"/>
          </p:cNvPicPr>
          <p:nvPr userDrawn="1"/>
        </p:nvPicPr>
        <p:blipFill>
          <a:blip r:embed="rId23" cstate="screen">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1000106" y="6306102"/>
            <a:ext cx="514800" cy="160102"/>
          </a:xfrm>
          <a:prstGeom prst="rect">
            <a:avLst/>
          </a:prstGeom>
        </p:spPr>
      </p:pic>
    </p:spTree>
    <p:extLst>
      <p:ext uri="{BB962C8B-B14F-4D97-AF65-F5344CB8AC3E}">
        <p14:creationId xmlns:p14="http://schemas.microsoft.com/office/powerpoint/2010/main" val="1201355251"/>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8" r:id="rId4"/>
    <p:sldLayoutId id="2147483650" r:id="rId5"/>
    <p:sldLayoutId id="2147483651" r:id="rId6"/>
    <p:sldLayoutId id="2147483663" r:id="rId7"/>
    <p:sldLayoutId id="2147483664" r:id="rId8"/>
    <p:sldLayoutId id="2147483665" r:id="rId9"/>
    <p:sldLayoutId id="2147483666" r:id="rId10"/>
    <p:sldLayoutId id="2147483652" r:id="rId11"/>
    <p:sldLayoutId id="2147483659" r:id="rId12"/>
    <p:sldLayoutId id="2147483660" r:id="rId13"/>
    <p:sldLayoutId id="2147483661" r:id="rId14"/>
    <p:sldLayoutId id="2147483662" r:id="rId15"/>
    <p:sldLayoutId id="2147483667" r:id="rId16"/>
    <p:sldLayoutId id="2147483654" r:id="rId17"/>
    <p:sldLayoutId id="2147483655" r:id="rId18"/>
  </p:sldLayoutIdLst>
  <p:hf hdr="0" dt="0"/>
  <p:txStyles>
    <p:title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userDrawn="1">
          <p15:clr>
            <a:srgbClr val="F26B43"/>
          </p15:clr>
        </p15:guide>
        <p15:guide id="2" orient="horz" pos="935" userDrawn="1">
          <p15:clr>
            <a:srgbClr val="F26B43"/>
          </p15:clr>
        </p15:guide>
        <p15:guide id="3" orient="horz" pos="346" userDrawn="1">
          <p15:clr>
            <a:srgbClr val="F26B43"/>
          </p15:clr>
        </p15:guide>
        <p15:guide id="5" orient="horz" pos="3838" userDrawn="1">
          <p15:clr>
            <a:srgbClr val="F26B43"/>
          </p15:clr>
        </p15:guide>
        <p15:guide id="6" pos="347" userDrawn="1">
          <p15:clr>
            <a:srgbClr val="F26B43"/>
          </p15:clr>
        </p15:guide>
        <p15:guide id="8" pos="733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tags" Target="../tags/tag3.x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tags" Target="../tags/tag4.xml"/><Relationship Id="rId5" Type="http://schemas.openxmlformats.org/officeDocument/2006/relationships/image" Target="../media/image7.png"/><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tags" Target="../tags/tag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2" Type="http://schemas.openxmlformats.org/officeDocument/2006/relationships/hyperlink" Target="mailto:logistik.wwt.@wwz.ch" TargetMode="Externa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hyperlink" Target="mailto:logistik.wwt@wwz.ch" TargetMode="Externa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hyperlink" Target="mailto:logistik@wwz.ch" TargetMode="Externa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mailto:logistik.wwt@wwz.ch" TargetMode="External"/><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1E57D-4AC1-4CCE-9B01-70C068AFC82B}"/>
              </a:ext>
            </a:extLst>
          </p:cNvPr>
          <p:cNvSpPr>
            <a:spLocks noGrp="1"/>
          </p:cNvSpPr>
          <p:nvPr>
            <p:ph type="ctrTitle"/>
          </p:nvPr>
        </p:nvSpPr>
        <p:spPr/>
        <p:txBody>
          <a:bodyPr/>
          <a:lstStyle/>
          <a:p>
            <a:br>
              <a:rPr lang="de-CH" noProof="0" dirty="0"/>
            </a:br>
            <a:r>
              <a:rPr lang="de-CH" sz="6000" noProof="0" dirty="0"/>
              <a:t>WWZ sagt goodbye Quickline und führt WWZ             ein.</a:t>
            </a:r>
            <a:endParaRPr lang="de-CH" noProof="0" dirty="0"/>
          </a:p>
        </p:txBody>
      </p:sp>
      <p:sp>
        <p:nvSpPr>
          <p:cNvPr id="3" name="Subtitle 2">
            <a:extLst>
              <a:ext uri="{FF2B5EF4-FFF2-40B4-BE49-F238E27FC236}">
                <a16:creationId xmlns:a16="http://schemas.microsoft.com/office/drawing/2014/main" id="{31E92A87-D343-42D9-AAA3-36D06FF91BC8}"/>
              </a:ext>
            </a:extLst>
          </p:cNvPr>
          <p:cNvSpPr>
            <a:spLocks noGrp="1"/>
          </p:cNvSpPr>
          <p:nvPr>
            <p:ph type="subTitle" idx="1"/>
          </p:nvPr>
        </p:nvSpPr>
        <p:spPr/>
        <p:txBody>
          <a:bodyPr vert="horz" lIns="0" tIns="0" rIns="0" bIns="0" rtlCol="0" anchor="t">
            <a:noAutofit/>
          </a:bodyPr>
          <a:lstStyle/>
          <a:p>
            <a:r>
              <a:rPr lang="de-CH" noProof="0" dirty="0"/>
              <a:t>Schulungsmodul </a:t>
            </a:r>
            <a:r>
              <a:rPr lang="de-CH" dirty="0"/>
              <a:t>ME51N, alles zum neuen Logistik Prozess mit ALSO</a:t>
            </a:r>
            <a:endParaRPr lang="de-CH" noProof="0" dirty="0"/>
          </a:p>
          <a:p>
            <a:endParaRPr lang="de-CH" noProof="0" dirty="0"/>
          </a:p>
        </p:txBody>
      </p:sp>
      <p:pic>
        <p:nvPicPr>
          <p:cNvPr id="7" name="Grafik 6" descr="Ein Bild, das Schrift, Grafiken, Grafikdesign, Symbol enthält.&#10;&#10;Automatisch generierte Beschreibung">
            <a:extLst>
              <a:ext uri="{FF2B5EF4-FFF2-40B4-BE49-F238E27FC236}">
                <a16:creationId xmlns:a16="http://schemas.microsoft.com/office/drawing/2014/main" id="{E35C58B3-E351-587B-806D-6715A65C58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0017" y="3409676"/>
            <a:ext cx="2160240" cy="599129"/>
          </a:xfrm>
          <a:prstGeom prst="rect">
            <a:avLst/>
          </a:prstGeom>
        </p:spPr>
      </p:pic>
    </p:spTree>
    <p:extLst>
      <p:ext uri="{BB962C8B-B14F-4D97-AF65-F5344CB8AC3E}">
        <p14:creationId xmlns:p14="http://schemas.microsoft.com/office/powerpoint/2010/main" val="2167233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1C91066E-958D-3A21-2DB1-7E2646B7AD19}"/>
              </a:ext>
            </a:extLst>
          </p:cNvPr>
          <p:cNvGraphicFramePr>
            <a:graphicFrameLocks noChangeAspect="1"/>
          </p:cNvGraphicFramePr>
          <p:nvPr>
            <p:custDataLst>
              <p:tags r:id="rId1"/>
            </p:custDataLst>
            <p:extLst>
              <p:ext uri="{D42A27DB-BD31-4B8C-83A1-F6EECF244321}">
                <p14:modId xmlns:p14="http://schemas.microsoft.com/office/powerpoint/2010/main" val="1511120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73" imgH="473" progId="TCLayout.ActiveDocument.1">
                  <p:embed/>
                </p:oleObj>
              </mc:Choice>
              <mc:Fallback>
                <p:oleObj name="think-cell Folie" r:id="rId3" imgW="473" imgH="473" progId="TCLayout.ActiveDocument.1">
                  <p:embed/>
                  <p:pic>
                    <p:nvPicPr>
                      <p:cNvPr id="4" name="think-cell data - do not delete" hidden="1">
                        <a:extLst>
                          <a:ext uri="{FF2B5EF4-FFF2-40B4-BE49-F238E27FC236}">
                            <a16:creationId xmlns:a16="http://schemas.microsoft.com/office/drawing/2014/main" id="{1C91066E-958D-3A21-2DB1-7E2646B7AD1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291FDAB-1F1E-4DD0-9FA3-301935FC6A97}"/>
              </a:ext>
            </a:extLst>
          </p:cNvPr>
          <p:cNvSpPr>
            <a:spLocks noGrp="1"/>
          </p:cNvSpPr>
          <p:nvPr>
            <p:ph type="title"/>
          </p:nvPr>
        </p:nvSpPr>
        <p:spPr/>
        <p:txBody>
          <a:bodyPr vert="horz"/>
          <a:lstStyle/>
          <a:p>
            <a:r>
              <a:rPr lang="de-CH" dirty="0"/>
              <a:t>Inhalt</a:t>
            </a:r>
            <a:endParaRPr lang="de-CH" noProof="0" dirty="0"/>
          </a:p>
        </p:txBody>
      </p:sp>
      <p:sp>
        <p:nvSpPr>
          <p:cNvPr id="6" name="Footer Placeholder 5">
            <a:extLst>
              <a:ext uri="{FF2B5EF4-FFF2-40B4-BE49-F238E27FC236}">
                <a16:creationId xmlns:a16="http://schemas.microsoft.com/office/drawing/2014/main" id="{4FD7D413-8262-42ED-BC96-055C9D194F7A}"/>
              </a:ext>
            </a:extLst>
          </p:cNvPr>
          <p:cNvSpPr>
            <a:spLocks noGrp="1"/>
          </p:cNvSpPr>
          <p:nvPr>
            <p:ph type="ftr" sz="quarter" idx="11"/>
          </p:nvPr>
        </p:nvSpPr>
        <p:spPr/>
        <p:txBody>
          <a:bodyPr/>
          <a:lstStyle/>
          <a:p>
            <a:r>
              <a:rPr lang="de-CH" dirty="0"/>
              <a:t>Schulung Modul </a:t>
            </a:r>
            <a:r>
              <a:rPr lang="de-CH" dirty="0">
                <a:solidFill>
                  <a:srgbClr val="147BD1"/>
                </a:solidFill>
              </a:rPr>
              <a:t>ME51N WWZ Logistik</a:t>
            </a:r>
            <a:endParaRPr lang="en-GB" dirty="0">
              <a:cs typeface="Segoe UI Semilight"/>
            </a:endParaRPr>
          </a:p>
        </p:txBody>
      </p:sp>
      <p:sp>
        <p:nvSpPr>
          <p:cNvPr id="7" name="Slide Number Placeholder 6">
            <a:extLst>
              <a:ext uri="{FF2B5EF4-FFF2-40B4-BE49-F238E27FC236}">
                <a16:creationId xmlns:a16="http://schemas.microsoft.com/office/drawing/2014/main" id="{096D01DC-545C-41C8-B618-3D665E3077DF}"/>
              </a:ext>
            </a:extLst>
          </p:cNvPr>
          <p:cNvSpPr>
            <a:spLocks noGrp="1"/>
          </p:cNvSpPr>
          <p:nvPr>
            <p:ph type="sldNum" sz="quarter" idx="14"/>
          </p:nvPr>
        </p:nvSpPr>
        <p:spPr>
          <a:xfrm>
            <a:off x="551384" y="6288819"/>
            <a:ext cx="360040" cy="180000"/>
          </a:xfrm>
        </p:spPr>
        <p:txBody>
          <a:bodyPr/>
          <a:lstStyle/>
          <a:p>
            <a:fld id="{3FD3E9C3-C6D2-48DE-828D-52F69298359F}" type="slidenum">
              <a:rPr lang="en-GB" smtClean="0"/>
              <a:pPr/>
              <a:t>2</a:t>
            </a:fld>
            <a:endParaRPr lang="en-GB" dirty="0"/>
          </a:p>
        </p:txBody>
      </p:sp>
      <p:sp>
        <p:nvSpPr>
          <p:cNvPr id="3" name="Text Placeholder 2">
            <a:extLst>
              <a:ext uri="{FF2B5EF4-FFF2-40B4-BE49-F238E27FC236}">
                <a16:creationId xmlns:a16="http://schemas.microsoft.com/office/drawing/2014/main" id="{E081DBB4-B6CD-4311-B703-31B935365789}"/>
              </a:ext>
            </a:extLst>
          </p:cNvPr>
          <p:cNvSpPr>
            <a:spLocks noGrp="1"/>
          </p:cNvSpPr>
          <p:nvPr>
            <p:ph type="body" sz="quarter" idx="13"/>
          </p:nvPr>
        </p:nvSpPr>
        <p:spPr>
          <a:xfrm>
            <a:off x="551384" y="1484784"/>
            <a:ext cx="11089754" cy="4608041"/>
          </a:xfrm>
        </p:spPr>
        <p:txBody>
          <a:bodyPr vert="horz" lIns="0" tIns="0" rIns="0" bIns="0" rtlCol="0" anchor="t">
            <a:noAutofit/>
          </a:bodyPr>
          <a:lstStyle/>
          <a:p>
            <a:r>
              <a:rPr lang="de-CH" dirty="0"/>
              <a:t>Lager Auswahl im </a:t>
            </a:r>
            <a:r>
              <a:rPr lang="de-CH" dirty="0" err="1"/>
              <a:t>Orderdesk</a:t>
            </a:r>
            <a:endParaRPr lang="de-CH" dirty="0"/>
          </a:p>
          <a:p>
            <a:r>
              <a:rPr lang="de-CH" dirty="0"/>
              <a:t>Lagerführung in den Shops</a:t>
            </a:r>
            <a:endParaRPr lang="de-CH" dirty="0">
              <a:solidFill>
                <a:srgbClr val="000000"/>
              </a:solidFill>
              <a:cs typeface="Segoe UI Semibold"/>
            </a:endParaRPr>
          </a:p>
          <a:p>
            <a:r>
              <a:rPr lang="de-CH" dirty="0"/>
              <a:t>Materialbestellungen </a:t>
            </a:r>
            <a:r>
              <a:rPr lang="de-CH" dirty="0">
                <a:solidFill>
                  <a:srgbClr val="000000"/>
                </a:solidFill>
              </a:rPr>
              <a:t>Shop</a:t>
            </a:r>
            <a:r>
              <a:rPr lang="de-CH" noProof="0" dirty="0">
                <a:solidFill>
                  <a:srgbClr val="FF0000"/>
                </a:solidFill>
              </a:rPr>
              <a:t>	</a:t>
            </a:r>
            <a:endParaRPr lang="de-CH" noProof="0" dirty="0">
              <a:solidFill>
                <a:srgbClr val="FF0000"/>
              </a:solidFill>
              <a:cs typeface="Segoe UI Semibold"/>
            </a:endParaRPr>
          </a:p>
          <a:p>
            <a:r>
              <a:rPr lang="de-CH" dirty="0"/>
              <a:t>BANF Bestellung im SAP (kostenloses Material) </a:t>
            </a:r>
            <a:endParaRPr lang="de-CH" noProof="0" dirty="0">
              <a:cs typeface="Segoe UI Semibold"/>
            </a:endParaRPr>
          </a:p>
          <a:p>
            <a:r>
              <a:rPr lang="de-CH" dirty="0"/>
              <a:t>Neuer ALSO Retouren Prozess </a:t>
            </a:r>
            <a:endParaRPr lang="de-CH" noProof="0" dirty="0">
              <a:solidFill>
                <a:srgbClr val="FF0000"/>
              </a:solidFill>
            </a:endParaRPr>
          </a:p>
          <a:p>
            <a:r>
              <a:rPr lang="de-CH" dirty="0"/>
              <a:t>Stornierungen von Bestellungen mit Geräteabgabe Shop</a:t>
            </a:r>
            <a:endParaRPr lang="de-CH" dirty="0">
              <a:solidFill>
                <a:srgbClr val="FF0000"/>
              </a:solidFill>
            </a:endParaRPr>
          </a:p>
          <a:p>
            <a:r>
              <a:rPr lang="de-CH" dirty="0"/>
              <a:t>Informationen von ALSO im Partner Portal</a:t>
            </a:r>
            <a:endParaRPr lang="de-CH" dirty="0">
              <a:cs typeface="Segoe UI Semibold"/>
            </a:endParaRPr>
          </a:p>
          <a:p>
            <a:pPr>
              <a:buFont typeface="Segoe UI Semibold"/>
              <a:buAutoNum type="arabicPeriod"/>
            </a:pPr>
            <a:endParaRPr lang="de-CH" noProof="0" dirty="0">
              <a:solidFill>
                <a:srgbClr val="FF0000"/>
              </a:solidFill>
              <a:cs typeface="Segoe UI Semibold"/>
            </a:endParaRPr>
          </a:p>
        </p:txBody>
      </p:sp>
    </p:spTree>
    <p:extLst>
      <p:ext uri="{BB962C8B-B14F-4D97-AF65-F5344CB8AC3E}">
        <p14:creationId xmlns:p14="http://schemas.microsoft.com/office/powerpoint/2010/main" val="1491277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1C91066E-958D-3A21-2DB1-7E2646B7AD1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73" imgH="473" progId="TCLayout.ActiveDocument.1">
                  <p:embed/>
                </p:oleObj>
              </mc:Choice>
              <mc:Fallback>
                <p:oleObj name="think-cell Folie" r:id="rId3" imgW="473" imgH="473" progId="TCLayout.ActiveDocument.1">
                  <p:embed/>
                  <p:pic>
                    <p:nvPicPr>
                      <p:cNvPr id="4" name="think-cell data - do not delete" hidden="1">
                        <a:extLst>
                          <a:ext uri="{FF2B5EF4-FFF2-40B4-BE49-F238E27FC236}">
                            <a16:creationId xmlns:a16="http://schemas.microsoft.com/office/drawing/2014/main" id="{1C91066E-958D-3A21-2DB1-7E2646B7AD1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291FDAB-1F1E-4DD0-9FA3-301935FC6A97}"/>
              </a:ext>
            </a:extLst>
          </p:cNvPr>
          <p:cNvSpPr>
            <a:spLocks noGrp="1"/>
          </p:cNvSpPr>
          <p:nvPr>
            <p:ph type="title"/>
          </p:nvPr>
        </p:nvSpPr>
        <p:spPr/>
        <p:txBody>
          <a:bodyPr vert="horz"/>
          <a:lstStyle/>
          <a:p>
            <a:r>
              <a:rPr lang="de-CH" noProof="0" dirty="0"/>
              <a:t>Lager Auswahl im </a:t>
            </a:r>
            <a:r>
              <a:rPr lang="de-CH" noProof="0" dirty="0" err="1"/>
              <a:t>Orderdesk</a:t>
            </a:r>
            <a:endParaRPr lang="de-CH" noProof="0" dirty="0"/>
          </a:p>
        </p:txBody>
      </p:sp>
      <p:sp>
        <p:nvSpPr>
          <p:cNvPr id="6" name="Footer Placeholder 5">
            <a:extLst>
              <a:ext uri="{FF2B5EF4-FFF2-40B4-BE49-F238E27FC236}">
                <a16:creationId xmlns:a16="http://schemas.microsoft.com/office/drawing/2014/main" id="{4FD7D413-8262-42ED-BC96-055C9D194F7A}"/>
              </a:ext>
            </a:extLst>
          </p:cNvPr>
          <p:cNvSpPr>
            <a:spLocks noGrp="1"/>
          </p:cNvSpPr>
          <p:nvPr>
            <p:ph type="ftr" sz="quarter" idx="11"/>
          </p:nvPr>
        </p:nvSpPr>
        <p:spPr/>
        <p:txBody>
          <a:bodyPr/>
          <a:lstStyle/>
          <a:p>
            <a:r>
              <a:rPr lang="de-CH" dirty="0"/>
              <a:t>Schulung Modul </a:t>
            </a:r>
            <a:r>
              <a:rPr lang="de-CH" dirty="0">
                <a:solidFill>
                  <a:srgbClr val="147BD1"/>
                </a:solidFill>
              </a:rPr>
              <a:t>ME51N WWZ Logistik</a:t>
            </a:r>
            <a:endParaRPr lang="en-GB" dirty="0">
              <a:cs typeface="Segoe UI Semilight"/>
            </a:endParaRPr>
          </a:p>
        </p:txBody>
      </p:sp>
      <p:sp>
        <p:nvSpPr>
          <p:cNvPr id="7" name="Slide Number Placeholder 6">
            <a:extLst>
              <a:ext uri="{FF2B5EF4-FFF2-40B4-BE49-F238E27FC236}">
                <a16:creationId xmlns:a16="http://schemas.microsoft.com/office/drawing/2014/main" id="{096D01DC-545C-41C8-B618-3D665E3077DF}"/>
              </a:ext>
            </a:extLst>
          </p:cNvPr>
          <p:cNvSpPr>
            <a:spLocks noGrp="1"/>
          </p:cNvSpPr>
          <p:nvPr>
            <p:ph type="sldNum" sz="quarter" idx="14"/>
          </p:nvPr>
        </p:nvSpPr>
        <p:spPr>
          <a:xfrm>
            <a:off x="551384" y="6288819"/>
            <a:ext cx="360040" cy="180000"/>
          </a:xfrm>
        </p:spPr>
        <p:txBody>
          <a:bodyPr/>
          <a:lstStyle/>
          <a:p>
            <a:fld id="{3FD3E9C3-C6D2-48DE-828D-52F69298359F}" type="slidenum">
              <a:rPr lang="en-GB" smtClean="0"/>
              <a:pPr/>
              <a:t>3</a:t>
            </a:fld>
            <a:endParaRPr lang="en-GB" dirty="0"/>
          </a:p>
        </p:txBody>
      </p:sp>
      <p:sp>
        <p:nvSpPr>
          <p:cNvPr id="3" name="Text Placeholder 2">
            <a:extLst>
              <a:ext uri="{FF2B5EF4-FFF2-40B4-BE49-F238E27FC236}">
                <a16:creationId xmlns:a16="http://schemas.microsoft.com/office/drawing/2014/main" id="{E081DBB4-B6CD-4311-B703-31B935365789}"/>
              </a:ext>
            </a:extLst>
          </p:cNvPr>
          <p:cNvSpPr>
            <a:spLocks noGrp="1"/>
          </p:cNvSpPr>
          <p:nvPr>
            <p:ph type="body" sz="quarter" idx="13"/>
          </p:nvPr>
        </p:nvSpPr>
        <p:spPr>
          <a:xfrm>
            <a:off x="551384" y="1484784"/>
            <a:ext cx="4032448" cy="4608041"/>
          </a:xfrm>
        </p:spPr>
        <p:txBody>
          <a:bodyPr vert="horz" lIns="0" tIns="0" rIns="0" bIns="0" rtlCol="0" anchor="t">
            <a:noAutofit/>
          </a:bodyPr>
          <a:lstStyle/>
          <a:p>
            <a:pPr marL="0" indent="0">
              <a:buNone/>
            </a:pPr>
            <a:r>
              <a:rPr lang="de-CH" sz="1400" noProof="0" dirty="0">
                <a:cs typeface="Segoe UI Semibold"/>
              </a:rPr>
              <a:t>Neubestellung oder Anpassung mit Geräteausgabe im Shop. </a:t>
            </a:r>
          </a:p>
          <a:p>
            <a:pPr marL="0" indent="0">
              <a:buNone/>
            </a:pPr>
            <a:endParaRPr lang="de-CH" sz="1100" dirty="0">
              <a:cs typeface="Segoe UI Semibold"/>
            </a:endParaRPr>
          </a:p>
          <a:p>
            <a:pPr marL="0" indent="0">
              <a:buNone/>
            </a:pPr>
            <a:endParaRPr lang="de-CH" sz="1100" noProof="0" dirty="0">
              <a:cs typeface="Segoe UI Semibold"/>
            </a:endParaRPr>
          </a:p>
          <a:p>
            <a:pPr marL="0" indent="0">
              <a:buNone/>
            </a:pPr>
            <a:r>
              <a:rPr lang="de-CH" sz="1100" noProof="0" dirty="0">
                <a:latin typeface="+mn-lt"/>
                <a:cs typeface="Segoe UI Semibold"/>
              </a:rPr>
              <a:t>Bei einer Bestellung müsst im bei der Abholung im Shop den entsprechenden Lagerort auswählen. Es ist hier bei elementar wichtig dass ihr den richtigen Shop auswählt, sonst gibt es Lager Differenzen.  Bei einer Lieferung per Post, ist das ALSO Geräte Lager hinterlegt. </a:t>
            </a:r>
          </a:p>
        </p:txBody>
      </p:sp>
      <p:pic>
        <p:nvPicPr>
          <p:cNvPr id="8" name="Grafik 7">
            <a:extLst>
              <a:ext uri="{FF2B5EF4-FFF2-40B4-BE49-F238E27FC236}">
                <a16:creationId xmlns:a16="http://schemas.microsoft.com/office/drawing/2014/main" id="{CFA932E2-9179-670C-0973-32E21548A6A5}"/>
              </a:ext>
            </a:extLst>
          </p:cNvPr>
          <p:cNvPicPr>
            <a:picLocks noChangeAspect="1"/>
          </p:cNvPicPr>
          <p:nvPr/>
        </p:nvPicPr>
        <p:blipFill>
          <a:blip r:embed="rId5"/>
          <a:stretch>
            <a:fillRect/>
          </a:stretch>
        </p:blipFill>
        <p:spPr>
          <a:xfrm>
            <a:off x="5807968" y="1484784"/>
            <a:ext cx="5832648" cy="3097961"/>
          </a:xfrm>
          <a:prstGeom prst="rect">
            <a:avLst/>
          </a:prstGeom>
        </p:spPr>
      </p:pic>
    </p:spTree>
    <p:extLst>
      <p:ext uri="{BB962C8B-B14F-4D97-AF65-F5344CB8AC3E}">
        <p14:creationId xmlns:p14="http://schemas.microsoft.com/office/powerpoint/2010/main" val="2623215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1C91066E-958D-3A21-2DB1-7E2646B7AD1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73" imgH="473" progId="TCLayout.ActiveDocument.1">
                  <p:embed/>
                </p:oleObj>
              </mc:Choice>
              <mc:Fallback>
                <p:oleObj name="think-cell Folie" r:id="rId3" imgW="473" imgH="473" progId="TCLayout.ActiveDocument.1">
                  <p:embed/>
                  <p:pic>
                    <p:nvPicPr>
                      <p:cNvPr id="4" name="think-cell data - do not delete" hidden="1">
                        <a:extLst>
                          <a:ext uri="{FF2B5EF4-FFF2-40B4-BE49-F238E27FC236}">
                            <a16:creationId xmlns:a16="http://schemas.microsoft.com/office/drawing/2014/main" id="{1C91066E-958D-3A21-2DB1-7E2646B7AD1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291FDAB-1F1E-4DD0-9FA3-301935FC6A97}"/>
              </a:ext>
            </a:extLst>
          </p:cNvPr>
          <p:cNvSpPr>
            <a:spLocks noGrp="1"/>
          </p:cNvSpPr>
          <p:nvPr>
            <p:ph type="title"/>
          </p:nvPr>
        </p:nvSpPr>
        <p:spPr/>
        <p:txBody>
          <a:bodyPr vert="horz"/>
          <a:lstStyle/>
          <a:p>
            <a:r>
              <a:rPr lang="de-CH" noProof="0" dirty="0"/>
              <a:t>Lager Auswahl im </a:t>
            </a:r>
            <a:r>
              <a:rPr lang="de-CH" noProof="0" dirty="0" err="1"/>
              <a:t>Orderdesk</a:t>
            </a:r>
            <a:endParaRPr lang="de-CH" noProof="0" dirty="0"/>
          </a:p>
        </p:txBody>
      </p:sp>
      <p:sp>
        <p:nvSpPr>
          <p:cNvPr id="6" name="Footer Placeholder 5">
            <a:extLst>
              <a:ext uri="{FF2B5EF4-FFF2-40B4-BE49-F238E27FC236}">
                <a16:creationId xmlns:a16="http://schemas.microsoft.com/office/drawing/2014/main" id="{4FD7D413-8262-42ED-BC96-055C9D194F7A}"/>
              </a:ext>
            </a:extLst>
          </p:cNvPr>
          <p:cNvSpPr>
            <a:spLocks noGrp="1"/>
          </p:cNvSpPr>
          <p:nvPr>
            <p:ph type="ftr" sz="quarter" idx="11"/>
          </p:nvPr>
        </p:nvSpPr>
        <p:spPr/>
        <p:txBody>
          <a:bodyPr/>
          <a:lstStyle/>
          <a:p>
            <a:r>
              <a:rPr lang="de-CH" dirty="0"/>
              <a:t>Schulung Modul </a:t>
            </a:r>
            <a:r>
              <a:rPr lang="de-CH" dirty="0">
                <a:solidFill>
                  <a:srgbClr val="147BD1"/>
                </a:solidFill>
              </a:rPr>
              <a:t>ME51N WWZ Logistik</a:t>
            </a:r>
            <a:endParaRPr lang="en-GB" dirty="0">
              <a:cs typeface="Segoe UI Semilight"/>
            </a:endParaRPr>
          </a:p>
        </p:txBody>
      </p:sp>
      <p:sp>
        <p:nvSpPr>
          <p:cNvPr id="7" name="Slide Number Placeholder 6">
            <a:extLst>
              <a:ext uri="{FF2B5EF4-FFF2-40B4-BE49-F238E27FC236}">
                <a16:creationId xmlns:a16="http://schemas.microsoft.com/office/drawing/2014/main" id="{096D01DC-545C-41C8-B618-3D665E3077DF}"/>
              </a:ext>
            </a:extLst>
          </p:cNvPr>
          <p:cNvSpPr>
            <a:spLocks noGrp="1"/>
          </p:cNvSpPr>
          <p:nvPr>
            <p:ph type="sldNum" sz="quarter" idx="14"/>
          </p:nvPr>
        </p:nvSpPr>
        <p:spPr>
          <a:xfrm>
            <a:off x="551384" y="6288819"/>
            <a:ext cx="360040" cy="180000"/>
          </a:xfrm>
        </p:spPr>
        <p:txBody>
          <a:bodyPr/>
          <a:lstStyle/>
          <a:p>
            <a:fld id="{3FD3E9C3-C6D2-48DE-828D-52F69298359F}" type="slidenum">
              <a:rPr lang="en-GB" smtClean="0"/>
              <a:pPr/>
              <a:t>4</a:t>
            </a:fld>
            <a:endParaRPr lang="en-GB" dirty="0"/>
          </a:p>
        </p:txBody>
      </p:sp>
      <p:sp>
        <p:nvSpPr>
          <p:cNvPr id="3" name="Text Placeholder 2">
            <a:extLst>
              <a:ext uri="{FF2B5EF4-FFF2-40B4-BE49-F238E27FC236}">
                <a16:creationId xmlns:a16="http://schemas.microsoft.com/office/drawing/2014/main" id="{E081DBB4-B6CD-4311-B703-31B935365789}"/>
              </a:ext>
            </a:extLst>
          </p:cNvPr>
          <p:cNvSpPr>
            <a:spLocks noGrp="1"/>
          </p:cNvSpPr>
          <p:nvPr>
            <p:ph type="body" sz="quarter" idx="13"/>
          </p:nvPr>
        </p:nvSpPr>
        <p:spPr>
          <a:xfrm>
            <a:off x="551384" y="1484784"/>
            <a:ext cx="4032448" cy="4608041"/>
          </a:xfrm>
        </p:spPr>
        <p:txBody>
          <a:bodyPr vert="horz" lIns="0" tIns="0" rIns="0" bIns="0" rtlCol="0" anchor="t">
            <a:noAutofit/>
          </a:bodyPr>
          <a:lstStyle/>
          <a:p>
            <a:pPr marL="0" indent="0">
              <a:buNone/>
            </a:pPr>
            <a:r>
              <a:rPr lang="de-CH" sz="1400" noProof="0" dirty="0">
                <a:cs typeface="Segoe UI Semibold"/>
              </a:rPr>
              <a:t>Gerätewechsel (Modem /</a:t>
            </a:r>
            <a:r>
              <a:rPr lang="de-CH" sz="1400" noProof="0" dirty="0" err="1">
                <a:cs typeface="Segoe UI Semibold"/>
              </a:rPr>
              <a:t>Blizz</a:t>
            </a:r>
            <a:r>
              <a:rPr lang="de-CH" sz="1400" noProof="0" dirty="0">
                <a:cs typeface="Segoe UI Semibold"/>
              </a:rPr>
              <a:t> TV Box) </a:t>
            </a:r>
          </a:p>
          <a:p>
            <a:pPr marL="0" indent="0">
              <a:buNone/>
            </a:pPr>
            <a:endParaRPr lang="de-CH" sz="1100" dirty="0">
              <a:cs typeface="Segoe UI Semibold"/>
            </a:endParaRPr>
          </a:p>
          <a:p>
            <a:pPr marL="0" indent="0">
              <a:buNone/>
            </a:pPr>
            <a:endParaRPr lang="de-CH" sz="1100" noProof="0" dirty="0">
              <a:cs typeface="Segoe UI Semibold"/>
            </a:endParaRPr>
          </a:p>
          <a:p>
            <a:pPr marL="0" indent="0">
              <a:buNone/>
            </a:pPr>
            <a:r>
              <a:rPr lang="de-CH" sz="1100" dirty="0">
                <a:latin typeface="+mn-lt"/>
                <a:cs typeface="Segoe UI Semibold"/>
              </a:rPr>
              <a:t>Bei einem Gerätewechsel geht ihr bei «Telecom Produkte» über die Aktionen zu den Gerätewechsel. </a:t>
            </a:r>
          </a:p>
          <a:p>
            <a:pPr marL="0" indent="0">
              <a:buNone/>
            </a:pPr>
            <a:endParaRPr lang="de-CH" sz="1100" noProof="0" dirty="0">
              <a:latin typeface="+mn-lt"/>
              <a:cs typeface="Segoe UI Semibold"/>
            </a:endParaRPr>
          </a:p>
          <a:p>
            <a:pPr marL="0" indent="0">
              <a:buNone/>
            </a:pPr>
            <a:r>
              <a:rPr lang="de-CH" sz="1100" dirty="0">
                <a:latin typeface="+mn-lt"/>
                <a:cs typeface="Segoe UI Semibold"/>
              </a:rPr>
              <a:t>Für einen Modemwechsel wählt man wie bisher «Kabelmodemwechsel» aus. </a:t>
            </a:r>
          </a:p>
          <a:p>
            <a:pPr marL="0" indent="0">
              <a:buNone/>
            </a:pPr>
            <a:endParaRPr lang="de-CH" sz="1100" noProof="0" dirty="0">
              <a:latin typeface="+mn-lt"/>
              <a:cs typeface="Segoe UI Semibold"/>
            </a:endParaRPr>
          </a:p>
          <a:p>
            <a:pPr marL="0" indent="0">
              <a:buNone/>
            </a:pPr>
            <a:r>
              <a:rPr lang="de-CH" sz="1100" dirty="0">
                <a:latin typeface="+mn-lt"/>
                <a:cs typeface="Segoe UI Semibold"/>
              </a:rPr>
              <a:t>Für einen Wechsel der WWZ </a:t>
            </a:r>
            <a:r>
              <a:rPr lang="de-CH" sz="1100" dirty="0" err="1">
                <a:latin typeface="+mn-lt"/>
                <a:cs typeface="Segoe UI Semibold"/>
              </a:rPr>
              <a:t>Blizz</a:t>
            </a:r>
            <a:r>
              <a:rPr lang="de-CH" sz="1100" dirty="0">
                <a:latin typeface="+mn-lt"/>
                <a:cs typeface="Segoe UI Semibold"/>
              </a:rPr>
              <a:t> TV Box wählt man Gerätewechsel TV aus. </a:t>
            </a:r>
            <a:endParaRPr lang="de-CH" sz="1100" noProof="0" dirty="0">
              <a:latin typeface="+mn-lt"/>
              <a:cs typeface="Segoe UI Semibold"/>
            </a:endParaRPr>
          </a:p>
        </p:txBody>
      </p:sp>
      <p:pic>
        <p:nvPicPr>
          <p:cNvPr id="9" name="Grafik 8">
            <a:extLst>
              <a:ext uri="{FF2B5EF4-FFF2-40B4-BE49-F238E27FC236}">
                <a16:creationId xmlns:a16="http://schemas.microsoft.com/office/drawing/2014/main" id="{9076D6D7-99FD-7BBE-D05A-0D2BBF29A97C}"/>
              </a:ext>
            </a:extLst>
          </p:cNvPr>
          <p:cNvPicPr>
            <a:picLocks noChangeAspect="1"/>
          </p:cNvPicPr>
          <p:nvPr/>
        </p:nvPicPr>
        <p:blipFill>
          <a:blip r:embed="rId5"/>
          <a:stretch>
            <a:fillRect/>
          </a:stretch>
        </p:blipFill>
        <p:spPr>
          <a:xfrm>
            <a:off x="6093496" y="1356280"/>
            <a:ext cx="4322984" cy="2504150"/>
          </a:xfrm>
          <a:prstGeom prst="rect">
            <a:avLst/>
          </a:prstGeom>
        </p:spPr>
      </p:pic>
    </p:spTree>
    <p:extLst>
      <p:ext uri="{BB962C8B-B14F-4D97-AF65-F5344CB8AC3E}">
        <p14:creationId xmlns:p14="http://schemas.microsoft.com/office/powerpoint/2010/main" val="2503644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1C91066E-958D-3A21-2DB1-7E2646B7AD1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73" imgH="473" progId="TCLayout.ActiveDocument.1">
                  <p:embed/>
                </p:oleObj>
              </mc:Choice>
              <mc:Fallback>
                <p:oleObj name="think-cell Folie" r:id="rId3" imgW="473" imgH="473" progId="TCLayout.ActiveDocument.1">
                  <p:embed/>
                  <p:pic>
                    <p:nvPicPr>
                      <p:cNvPr id="4" name="think-cell data - do not delete" hidden="1">
                        <a:extLst>
                          <a:ext uri="{FF2B5EF4-FFF2-40B4-BE49-F238E27FC236}">
                            <a16:creationId xmlns:a16="http://schemas.microsoft.com/office/drawing/2014/main" id="{1C91066E-958D-3A21-2DB1-7E2646B7AD1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291FDAB-1F1E-4DD0-9FA3-301935FC6A97}"/>
              </a:ext>
            </a:extLst>
          </p:cNvPr>
          <p:cNvSpPr>
            <a:spLocks noGrp="1"/>
          </p:cNvSpPr>
          <p:nvPr>
            <p:ph type="title"/>
          </p:nvPr>
        </p:nvSpPr>
        <p:spPr/>
        <p:txBody>
          <a:bodyPr vert="horz"/>
          <a:lstStyle/>
          <a:p>
            <a:r>
              <a:rPr lang="de-CH" noProof="0" dirty="0"/>
              <a:t>Lager Auswahl im </a:t>
            </a:r>
            <a:r>
              <a:rPr lang="de-CH" noProof="0" dirty="0" err="1"/>
              <a:t>Orderdesk</a:t>
            </a:r>
            <a:endParaRPr lang="de-CH" noProof="0" dirty="0"/>
          </a:p>
        </p:txBody>
      </p:sp>
      <p:sp>
        <p:nvSpPr>
          <p:cNvPr id="6" name="Footer Placeholder 5">
            <a:extLst>
              <a:ext uri="{FF2B5EF4-FFF2-40B4-BE49-F238E27FC236}">
                <a16:creationId xmlns:a16="http://schemas.microsoft.com/office/drawing/2014/main" id="{4FD7D413-8262-42ED-BC96-055C9D194F7A}"/>
              </a:ext>
            </a:extLst>
          </p:cNvPr>
          <p:cNvSpPr>
            <a:spLocks noGrp="1"/>
          </p:cNvSpPr>
          <p:nvPr>
            <p:ph type="ftr" sz="quarter" idx="11"/>
          </p:nvPr>
        </p:nvSpPr>
        <p:spPr/>
        <p:txBody>
          <a:bodyPr/>
          <a:lstStyle/>
          <a:p>
            <a:r>
              <a:rPr lang="de-CH" dirty="0"/>
              <a:t>Schulung Modul </a:t>
            </a:r>
            <a:r>
              <a:rPr lang="de-CH" dirty="0">
                <a:solidFill>
                  <a:srgbClr val="147BD1"/>
                </a:solidFill>
              </a:rPr>
              <a:t>ME51N WWZ Logistik</a:t>
            </a:r>
            <a:endParaRPr lang="en-GB" dirty="0">
              <a:cs typeface="Segoe UI Semilight"/>
            </a:endParaRPr>
          </a:p>
        </p:txBody>
      </p:sp>
      <p:sp>
        <p:nvSpPr>
          <p:cNvPr id="7" name="Slide Number Placeholder 6">
            <a:extLst>
              <a:ext uri="{FF2B5EF4-FFF2-40B4-BE49-F238E27FC236}">
                <a16:creationId xmlns:a16="http://schemas.microsoft.com/office/drawing/2014/main" id="{096D01DC-545C-41C8-B618-3D665E3077DF}"/>
              </a:ext>
            </a:extLst>
          </p:cNvPr>
          <p:cNvSpPr>
            <a:spLocks noGrp="1"/>
          </p:cNvSpPr>
          <p:nvPr>
            <p:ph type="sldNum" sz="quarter" idx="14"/>
          </p:nvPr>
        </p:nvSpPr>
        <p:spPr>
          <a:xfrm>
            <a:off x="551384" y="6288819"/>
            <a:ext cx="360040" cy="180000"/>
          </a:xfrm>
        </p:spPr>
        <p:txBody>
          <a:bodyPr/>
          <a:lstStyle/>
          <a:p>
            <a:fld id="{3FD3E9C3-C6D2-48DE-828D-52F69298359F}" type="slidenum">
              <a:rPr lang="en-GB" smtClean="0"/>
              <a:pPr/>
              <a:t>5</a:t>
            </a:fld>
            <a:endParaRPr lang="en-GB" dirty="0"/>
          </a:p>
        </p:txBody>
      </p:sp>
      <p:sp>
        <p:nvSpPr>
          <p:cNvPr id="3" name="Text Placeholder 2">
            <a:extLst>
              <a:ext uri="{FF2B5EF4-FFF2-40B4-BE49-F238E27FC236}">
                <a16:creationId xmlns:a16="http://schemas.microsoft.com/office/drawing/2014/main" id="{E081DBB4-B6CD-4311-B703-31B935365789}"/>
              </a:ext>
            </a:extLst>
          </p:cNvPr>
          <p:cNvSpPr>
            <a:spLocks noGrp="1"/>
          </p:cNvSpPr>
          <p:nvPr>
            <p:ph type="body" sz="quarter" idx="13"/>
          </p:nvPr>
        </p:nvSpPr>
        <p:spPr>
          <a:xfrm>
            <a:off x="551384" y="1484785"/>
            <a:ext cx="4032448" cy="2592288"/>
          </a:xfrm>
        </p:spPr>
        <p:txBody>
          <a:bodyPr vert="horz" lIns="0" tIns="0" rIns="0" bIns="0" rtlCol="0" anchor="t">
            <a:noAutofit/>
          </a:bodyPr>
          <a:lstStyle/>
          <a:p>
            <a:pPr marL="0" indent="0">
              <a:buNone/>
            </a:pPr>
            <a:r>
              <a:rPr lang="de-CH" sz="1400" noProof="0" dirty="0">
                <a:cs typeface="Segoe UI Semibold"/>
              </a:rPr>
              <a:t>Gerätewechsel (Modem /</a:t>
            </a:r>
            <a:r>
              <a:rPr lang="de-CH" sz="1400" noProof="0" dirty="0" err="1">
                <a:cs typeface="Segoe UI Semibold"/>
              </a:rPr>
              <a:t>Blizz</a:t>
            </a:r>
            <a:r>
              <a:rPr lang="de-CH" sz="1400" noProof="0" dirty="0">
                <a:cs typeface="Segoe UI Semibold"/>
              </a:rPr>
              <a:t> TV Box) </a:t>
            </a:r>
          </a:p>
          <a:p>
            <a:pPr marL="0" indent="0">
              <a:buNone/>
            </a:pPr>
            <a:endParaRPr lang="de-CH" sz="1100" dirty="0">
              <a:cs typeface="Segoe UI Semibold"/>
            </a:endParaRPr>
          </a:p>
          <a:p>
            <a:pPr marL="0" indent="0">
              <a:buNone/>
            </a:pPr>
            <a:endParaRPr lang="de-CH" sz="1100" noProof="0" dirty="0">
              <a:cs typeface="Segoe UI Semibold"/>
            </a:endParaRPr>
          </a:p>
          <a:p>
            <a:pPr marL="0" indent="0">
              <a:buNone/>
            </a:pPr>
            <a:r>
              <a:rPr lang="de-CH" sz="1100" dirty="0">
                <a:latin typeface="+mn-lt"/>
                <a:cs typeface="Segoe UI Semibold"/>
              </a:rPr>
              <a:t>«Bei Gerätewechsel mit Direkteingabe» wird wie gewohnt das Modem eingelesen. Neu ist das Feld oberhalb, dort muss der Lagerort der Abgabe eingetragen werden. Auch hier ist es essenziell wichtig dass der </a:t>
            </a:r>
            <a:r>
              <a:rPr lang="de-CH" sz="1100" u="sng" dirty="0">
                <a:latin typeface="+mn-lt"/>
                <a:cs typeface="Segoe UI Semibold"/>
              </a:rPr>
              <a:t>korrekte Gerätelager Ort</a:t>
            </a:r>
            <a:r>
              <a:rPr lang="de-CH" sz="1100" dirty="0">
                <a:latin typeface="+mn-lt"/>
                <a:cs typeface="Segoe UI Semibold"/>
              </a:rPr>
              <a:t> ausgewählt wird, da ansonsten Lager Differenzen entstehen. Die Factory schliesst alle Aufgaben und Ausbuchungen direkt ab wie gewohnt. </a:t>
            </a:r>
          </a:p>
          <a:p>
            <a:pPr marL="0" indent="0">
              <a:buNone/>
            </a:pPr>
            <a:endParaRPr lang="de-CH" sz="1100" noProof="0" dirty="0">
              <a:latin typeface="+mn-lt"/>
              <a:cs typeface="Segoe UI Semibold"/>
            </a:endParaRPr>
          </a:p>
          <a:p>
            <a:pPr marL="0" indent="0">
              <a:buNone/>
            </a:pPr>
            <a:r>
              <a:rPr lang="de-CH" sz="1100" dirty="0">
                <a:latin typeface="+mn-lt"/>
                <a:cs typeface="Segoe UI Semibold"/>
              </a:rPr>
              <a:t>Achtung: Quickline TV Boxen sind ausgeschlossen, diese werden nicht im ALSO Lager geführt. </a:t>
            </a:r>
            <a:endParaRPr lang="de-CH" sz="1100" noProof="0" dirty="0">
              <a:latin typeface="+mn-lt"/>
              <a:cs typeface="Segoe UI Semibold"/>
            </a:endParaRPr>
          </a:p>
        </p:txBody>
      </p:sp>
      <p:pic>
        <p:nvPicPr>
          <p:cNvPr id="11" name="Grafik 10">
            <a:extLst>
              <a:ext uri="{FF2B5EF4-FFF2-40B4-BE49-F238E27FC236}">
                <a16:creationId xmlns:a16="http://schemas.microsoft.com/office/drawing/2014/main" id="{39AA8E2C-4766-E5E0-B48D-860719BDE085}"/>
              </a:ext>
            </a:extLst>
          </p:cNvPr>
          <p:cNvPicPr>
            <a:picLocks noChangeAspect="1"/>
          </p:cNvPicPr>
          <p:nvPr/>
        </p:nvPicPr>
        <p:blipFill>
          <a:blip r:embed="rId5"/>
          <a:srcRect l="14303" r="10977"/>
          <a:stretch/>
        </p:blipFill>
        <p:spPr>
          <a:xfrm>
            <a:off x="5868667" y="1484784"/>
            <a:ext cx="5771949" cy="4608042"/>
          </a:xfrm>
          <a:prstGeom prst="rect">
            <a:avLst/>
          </a:prstGeom>
        </p:spPr>
      </p:pic>
      <p:pic>
        <p:nvPicPr>
          <p:cNvPr id="13" name="Grafik 12">
            <a:extLst>
              <a:ext uri="{FF2B5EF4-FFF2-40B4-BE49-F238E27FC236}">
                <a16:creationId xmlns:a16="http://schemas.microsoft.com/office/drawing/2014/main" id="{425C780B-CF42-B5AA-75DF-E582FC7AE0D9}"/>
              </a:ext>
            </a:extLst>
          </p:cNvPr>
          <p:cNvPicPr>
            <a:picLocks noChangeAspect="1"/>
          </p:cNvPicPr>
          <p:nvPr/>
        </p:nvPicPr>
        <p:blipFill>
          <a:blip r:embed="rId6"/>
          <a:stretch>
            <a:fillRect/>
          </a:stretch>
        </p:blipFill>
        <p:spPr>
          <a:xfrm>
            <a:off x="555074" y="4033283"/>
            <a:ext cx="4539756" cy="2009262"/>
          </a:xfrm>
          <a:prstGeom prst="rect">
            <a:avLst/>
          </a:prstGeom>
        </p:spPr>
      </p:pic>
    </p:spTree>
    <p:extLst>
      <p:ext uri="{BB962C8B-B14F-4D97-AF65-F5344CB8AC3E}">
        <p14:creationId xmlns:p14="http://schemas.microsoft.com/office/powerpoint/2010/main" val="2852589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7A08-C824-4C40-A30F-5D326F0F2CE1}"/>
              </a:ext>
            </a:extLst>
          </p:cNvPr>
          <p:cNvSpPr>
            <a:spLocks noGrp="1"/>
          </p:cNvSpPr>
          <p:nvPr>
            <p:ph type="title"/>
          </p:nvPr>
        </p:nvSpPr>
        <p:spPr/>
        <p:txBody>
          <a:bodyPr/>
          <a:lstStyle/>
          <a:p>
            <a:r>
              <a:rPr lang="de-CH" dirty="0"/>
              <a:t>Lagerführung in den Telekom Aussenlager</a:t>
            </a:r>
            <a:endParaRPr lang="en-US" dirty="0"/>
          </a:p>
        </p:txBody>
      </p:sp>
      <p:sp>
        <p:nvSpPr>
          <p:cNvPr id="4" name="Footer Placeholder 3">
            <a:extLst>
              <a:ext uri="{FF2B5EF4-FFF2-40B4-BE49-F238E27FC236}">
                <a16:creationId xmlns:a16="http://schemas.microsoft.com/office/drawing/2014/main" id="{4C9EABEC-5BA5-4FFA-8F21-3E4DD7F66E53}"/>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4C55D824-CEF9-4649-8EF0-AF4F1D3A5B6B}"/>
              </a:ext>
            </a:extLst>
          </p:cNvPr>
          <p:cNvSpPr>
            <a:spLocks noGrp="1"/>
          </p:cNvSpPr>
          <p:nvPr>
            <p:ph type="sldNum" sz="quarter" idx="12"/>
          </p:nvPr>
        </p:nvSpPr>
        <p:spPr/>
        <p:txBody>
          <a:bodyPr/>
          <a:lstStyle/>
          <a:p>
            <a:fld id="{3FD3E9C3-C6D2-48DE-828D-52F69298359F}" type="slidenum">
              <a:rPr lang="en-GB" smtClean="0"/>
              <a:t>6</a:t>
            </a:fld>
            <a:endParaRPr lang="en-GB"/>
          </a:p>
        </p:txBody>
      </p:sp>
      <p:sp>
        <p:nvSpPr>
          <p:cNvPr id="13" name="Rechteck 12">
            <a:extLst>
              <a:ext uri="{FF2B5EF4-FFF2-40B4-BE49-F238E27FC236}">
                <a16:creationId xmlns:a16="http://schemas.microsoft.com/office/drawing/2014/main" id="{3BC8A39D-28B2-EF15-8D7D-CF084C5F70B5}"/>
              </a:ext>
            </a:extLst>
          </p:cNvPr>
          <p:cNvSpPr/>
          <p:nvPr/>
        </p:nvSpPr>
        <p:spPr>
          <a:xfrm>
            <a:off x="4079776" y="2924944"/>
            <a:ext cx="504056" cy="26113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7" name="Textfeld 16">
            <a:extLst>
              <a:ext uri="{FF2B5EF4-FFF2-40B4-BE49-F238E27FC236}">
                <a16:creationId xmlns:a16="http://schemas.microsoft.com/office/drawing/2014/main" id="{130382D5-6E48-C27D-0D8B-51979AD75271}"/>
              </a:ext>
            </a:extLst>
          </p:cNvPr>
          <p:cNvSpPr txBox="1"/>
          <p:nvPr/>
        </p:nvSpPr>
        <p:spPr>
          <a:xfrm>
            <a:off x="9738567" y="2174303"/>
            <a:ext cx="1080120" cy="138499"/>
          </a:xfrm>
          <a:prstGeom prst="rect">
            <a:avLst/>
          </a:prstGeom>
          <a:solidFill>
            <a:schemeClr val="bg1"/>
          </a:solidFill>
        </p:spPr>
        <p:txBody>
          <a:bodyPr wrap="square" lIns="0" tIns="0" rIns="0" bIns="0" rtlCol="0" anchor="t">
            <a:spAutoFit/>
          </a:bodyPr>
          <a:lstStyle/>
          <a:p>
            <a:pPr algn="ctr">
              <a:lnSpc>
                <a:spcPct val="90000"/>
              </a:lnSpc>
            </a:pPr>
            <a:endParaRPr lang="de-CH" sz="1000" dirty="0">
              <a:latin typeface="+mj-lt"/>
              <a:cs typeface="Segoe UI Semibold"/>
            </a:endParaRPr>
          </a:p>
        </p:txBody>
      </p:sp>
      <p:sp>
        <p:nvSpPr>
          <p:cNvPr id="10" name="TextBox 9">
            <a:extLst>
              <a:ext uri="{FF2B5EF4-FFF2-40B4-BE49-F238E27FC236}">
                <a16:creationId xmlns:a16="http://schemas.microsoft.com/office/drawing/2014/main" id="{2D5D6CF4-3667-6E53-6615-57DEBC69E22D}"/>
              </a:ext>
            </a:extLst>
          </p:cNvPr>
          <p:cNvSpPr txBox="1"/>
          <p:nvPr/>
        </p:nvSpPr>
        <p:spPr>
          <a:xfrm>
            <a:off x="486313" y="1273997"/>
            <a:ext cx="11227939" cy="153888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28600" indent="-228600">
              <a:lnSpc>
                <a:spcPts val="1200"/>
              </a:lnSpc>
              <a:buFont typeface=""/>
              <a:buAutoNum type="arabicPeriod"/>
            </a:pPr>
            <a:r>
              <a:rPr lang="de-CH" sz="1100" b="1" dirty="0">
                <a:cs typeface="Segoe UI Semilight"/>
              </a:rPr>
              <a:t>Allgemeines</a:t>
            </a:r>
            <a:r>
              <a:rPr lang="en-US" sz="1100" dirty="0">
                <a:cs typeface="Segoe UI Semilight"/>
              </a:rPr>
              <a:t> </a:t>
            </a:r>
          </a:p>
          <a:p>
            <a:pPr marL="228600" indent="-228600">
              <a:lnSpc>
                <a:spcPts val="1200"/>
              </a:lnSpc>
              <a:buAutoNum type="arabicPeriod"/>
            </a:pPr>
            <a:endParaRPr lang="en-US" sz="1100" dirty="0">
              <a:cs typeface="Segoe UI Semilight"/>
            </a:endParaRPr>
          </a:p>
          <a:p>
            <a:pPr>
              <a:lnSpc>
                <a:spcPts val="1200"/>
              </a:lnSpc>
            </a:pPr>
            <a:r>
              <a:rPr lang="de-CH" sz="1100" b="1" dirty="0">
                <a:cs typeface="Segoe UI Semilight"/>
              </a:rPr>
              <a:t>Definition Telekom Aussenlager</a:t>
            </a:r>
            <a:r>
              <a:rPr lang="en-US" sz="1100" dirty="0">
                <a:latin typeface="WordVisiCarriageReturn_MSFontService"/>
              </a:rPr>
              <a:t> </a:t>
            </a:r>
          </a:p>
          <a:p>
            <a:pPr>
              <a:lnSpc>
                <a:spcPts val="1200"/>
              </a:lnSpc>
            </a:pPr>
            <a:br>
              <a:rPr lang="en-US" sz="1100" dirty="0">
                <a:latin typeface="WordVisiCarriageReturn_MSFontService"/>
              </a:rPr>
            </a:br>
            <a:r>
              <a:rPr lang="de-CH" sz="1100" dirty="0">
                <a:cs typeface="Segoe UI Semilight"/>
              </a:rPr>
              <a:t>Jeder WWZ-Shop, </a:t>
            </a:r>
            <a:r>
              <a:rPr lang="de-CH" sz="1100" dirty="0" err="1">
                <a:cs typeface="Segoe UI Semilight"/>
              </a:rPr>
              <a:t>Telcom</a:t>
            </a:r>
            <a:r>
              <a:rPr lang="de-CH" sz="1100" dirty="0">
                <a:cs typeface="Segoe UI Semilight"/>
              </a:rPr>
              <a:t> </a:t>
            </a:r>
            <a:r>
              <a:rPr lang="de-CH" sz="1100" dirty="0" err="1">
                <a:cs typeface="Segoe UI Semilight"/>
              </a:rPr>
              <a:t>Cablenet</a:t>
            </a:r>
            <a:r>
              <a:rPr lang="de-CH" sz="1100" dirty="0">
                <a:cs typeface="Segoe UI Semilight"/>
              </a:rPr>
              <a:t>, </a:t>
            </a:r>
            <a:r>
              <a:rPr lang="de-CH" sz="1100" dirty="0" err="1">
                <a:cs typeface="Segoe UI Semilight"/>
              </a:rPr>
              <a:t>Vertriebsparter</a:t>
            </a:r>
            <a:r>
              <a:rPr lang="de-CH" sz="1100" dirty="0">
                <a:cs typeface="Segoe UI Semilight"/>
              </a:rPr>
              <a:t> und alles Service Fahrzeuge gelten jeweils als einzelnes Aussenlager.</a:t>
            </a:r>
            <a:r>
              <a:rPr lang="en-US" sz="1100" dirty="0">
                <a:cs typeface="Segoe UI Semilight"/>
              </a:rPr>
              <a:t> </a:t>
            </a:r>
            <a:endParaRPr lang="en-US" sz="1100" dirty="0"/>
          </a:p>
          <a:p>
            <a:pPr>
              <a:lnSpc>
                <a:spcPts val="1200"/>
              </a:lnSpc>
            </a:pPr>
            <a:r>
              <a:rPr lang="de-CH" sz="1100" b="1" dirty="0">
                <a:cs typeface="Segoe UI Semilight"/>
              </a:rPr>
              <a:t>Jeder Shop ist selbst für die Lagerführung verantwortlich.</a:t>
            </a:r>
            <a:r>
              <a:rPr lang="en-US" sz="1100" dirty="0">
                <a:latin typeface="WordVisiCarriageReturn_MSFontService"/>
              </a:rPr>
              <a:t> </a:t>
            </a:r>
            <a:br>
              <a:rPr lang="en-US" sz="1100" dirty="0">
                <a:latin typeface="WordVisiCarriageReturn_MSFontService"/>
              </a:rPr>
            </a:br>
            <a:r>
              <a:rPr lang="de-CH" sz="1100" dirty="0">
                <a:cs typeface="Segoe UI Semilight"/>
              </a:rPr>
              <a:t>Das betrifft insbesondere den Wareneingang, die Lagerhaltung, die Bestandskontrolle sowie mögliche </a:t>
            </a:r>
            <a:r>
              <a:rPr lang="en-US" sz="1100" dirty="0">
                <a:latin typeface="WordVisiCarriageReturn_MSFontService"/>
              </a:rPr>
              <a:t> </a:t>
            </a:r>
            <a:br>
              <a:rPr lang="en-US" sz="1100" dirty="0">
                <a:latin typeface="WordVisiCarriageReturn_MSFontService"/>
              </a:rPr>
            </a:br>
            <a:r>
              <a:rPr lang="de-CH" sz="1100" dirty="0">
                <a:cs typeface="Segoe UI Semilight"/>
              </a:rPr>
              <a:t>Rücklieferungen</a:t>
            </a:r>
            <a:r>
              <a:rPr lang="de-CH" sz="1100" b="1" dirty="0">
                <a:cs typeface="Segoe UI Semilight"/>
              </a:rPr>
              <a:t>. Der jeweilige Shop Verantwortliche oder der zuständige Mitarbeitende, der ein Fahrzeug betreut (WWZ oder </a:t>
            </a:r>
            <a:r>
              <a:rPr lang="de-CH" sz="1100" b="1" dirty="0" err="1">
                <a:cs typeface="Segoe UI Semilight"/>
              </a:rPr>
              <a:t>Telcom</a:t>
            </a:r>
            <a:r>
              <a:rPr lang="de-CH" sz="1100" b="1" dirty="0">
                <a:cs typeface="Segoe UI Semilight"/>
              </a:rPr>
              <a:t> </a:t>
            </a:r>
            <a:r>
              <a:rPr lang="de-CH" sz="1100" b="1" dirty="0" err="1">
                <a:cs typeface="Segoe UI Semilight"/>
              </a:rPr>
              <a:t>Cablenet</a:t>
            </a:r>
            <a:r>
              <a:rPr lang="de-CH" sz="1100" b="1" dirty="0">
                <a:cs typeface="Segoe UI Semilight"/>
              </a:rPr>
              <a:t> AG), ist für sein Lager verantwortlich. Im Abwesenheitsfall (z. B. Ferien) muss durch den Shop oder Fahrzeug Verantwortliche ein Stellvertreter bestimmt werden.</a:t>
            </a:r>
            <a:r>
              <a:rPr lang="en-US" sz="1100" dirty="0">
                <a:cs typeface="Segoe UI Semilight"/>
              </a:rPr>
              <a:t> </a:t>
            </a:r>
          </a:p>
          <a:p>
            <a:pPr>
              <a:lnSpc>
                <a:spcPts val="1200"/>
              </a:lnSpc>
            </a:pPr>
            <a:endParaRPr lang="en-US" sz="1000" dirty="0">
              <a:cs typeface="Segoe UI Semilight"/>
            </a:endParaRPr>
          </a:p>
        </p:txBody>
      </p:sp>
      <p:sp>
        <p:nvSpPr>
          <p:cNvPr id="11" name="TextBox 10">
            <a:extLst>
              <a:ext uri="{FF2B5EF4-FFF2-40B4-BE49-F238E27FC236}">
                <a16:creationId xmlns:a16="http://schemas.microsoft.com/office/drawing/2014/main" id="{78BE9296-441F-F626-E103-6704AE0E5670}"/>
              </a:ext>
            </a:extLst>
          </p:cNvPr>
          <p:cNvSpPr txBox="1"/>
          <p:nvPr/>
        </p:nvSpPr>
        <p:spPr>
          <a:xfrm>
            <a:off x="554804" y="3431569"/>
            <a:ext cx="11099514" cy="123110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28600" indent="-228600">
              <a:lnSpc>
                <a:spcPts val="1200"/>
              </a:lnSpc>
              <a:buFont typeface=""/>
              <a:buAutoNum type="arabicPeriod" startAt="2"/>
            </a:pPr>
            <a:r>
              <a:rPr lang="de-CH" sz="1100" b="1" dirty="0">
                <a:cs typeface="Segoe UI Semilight"/>
              </a:rPr>
              <a:t>Wareneingang</a:t>
            </a:r>
            <a:r>
              <a:rPr lang="en-US" sz="1100" dirty="0">
                <a:cs typeface="Segoe UI Semilight"/>
              </a:rPr>
              <a:t> </a:t>
            </a:r>
          </a:p>
          <a:p>
            <a:pPr marL="228600" indent="-228600">
              <a:lnSpc>
                <a:spcPts val="1200"/>
              </a:lnSpc>
              <a:buAutoNum type="arabicPeriod" startAt="2"/>
            </a:pPr>
            <a:endParaRPr lang="en-US" sz="1100" dirty="0">
              <a:cs typeface="Segoe UI Semilight"/>
            </a:endParaRPr>
          </a:p>
          <a:p>
            <a:pPr marL="228600" indent="-228600">
              <a:lnSpc>
                <a:spcPts val="1200"/>
              </a:lnSpc>
              <a:buFont typeface="Symbol"/>
              <a:buChar char="•"/>
            </a:pPr>
            <a:r>
              <a:rPr lang="de-CH" sz="1100" dirty="0">
                <a:cs typeface="Segoe UI Semilight"/>
              </a:rPr>
              <a:t>Der verantwortliche Shop-Mitarbeitende kontrolliert jede Lieferung sorgfältig.</a:t>
            </a:r>
            <a:r>
              <a:rPr lang="en-US" sz="1100" dirty="0">
                <a:cs typeface="Segoe UI Semilight"/>
              </a:rPr>
              <a:t> </a:t>
            </a:r>
          </a:p>
          <a:p>
            <a:pPr marL="228600" indent="-228600">
              <a:lnSpc>
                <a:spcPts val="1200"/>
              </a:lnSpc>
              <a:buFont typeface="Symbol"/>
              <a:buChar char="•"/>
            </a:pPr>
            <a:r>
              <a:rPr lang="de-CH" sz="1100" dirty="0">
                <a:cs typeface="Segoe UI Semilight"/>
              </a:rPr>
              <a:t>Die gelieferten Materialien sind auf Schäden zu prüfen.</a:t>
            </a:r>
            <a:r>
              <a:rPr lang="en-US" sz="1100" dirty="0">
                <a:cs typeface="Segoe UI Semilight"/>
              </a:rPr>
              <a:t> </a:t>
            </a:r>
          </a:p>
          <a:p>
            <a:pPr marL="228600" indent="-228600">
              <a:lnSpc>
                <a:spcPts val="1200"/>
              </a:lnSpc>
              <a:buFont typeface="Symbol"/>
              <a:buChar char="•"/>
            </a:pPr>
            <a:r>
              <a:rPr lang="de-CH" sz="1100" dirty="0">
                <a:cs typeface="Segoe UI Semilight"/>
              </a:rPr>
              <a:t>Es ist zu prüfen, ob das Material mit dem Lieferschein übereinstimmt.</a:t>
            </a:r>
            <a:r>
              <a:rPr lang="en-US" sz="1100" dirty="0">
                <a:cs typeface="Segoe UI Semilight"/>
              </a:rPr>
              <a:t> </a:t>
            </a:r>
          </a:p>
          <a:p>
            <a:pPr marL="228600" indent="-228600">
              <a:lnSpc>
                <a:spcPts val="1200"/>
              </a:lnSpc>
              <a:buFont typeface="Symbol"/>
              <a:buChar char="•"/>
            </a:pPr>
            <a:r>
              <a:rPr lang="de-CH" sz="1100" dirty="0">
                <a:cs typeface="Segoe UI Semilight"/>
              </a:rPr>
              <a:t>Insbesondere gilt es die Liefermengen mit dem Lieferschein zu vergleichen.</a:t>
            </a:r>
            <a:r>
              <a:rPr lang="en-US" sz="1100" dirty="0">
                <a:cs typeface="Segoe UI Semilight"/>
              </a:rPr>
              <a:t> </a:t>
            </a:r>
          </a:p>
          <a:p>
            <a:pPr marL="228600" indent="-228600">
              <a:lnSpc>
                <a:spcPts val="1200"/>
              </a:lnSpc>
              <a:buFont typeface="Symbol"/>
              <a:buChar char="•"/>
            </a:pPr>
            <a:r>
              <a:rPr lang="de-CH" sz="1100" dirty="0">
                <a:cs typeface="Segoe UI Semilight"/>
              </a:rPr>
              <a:t>Bei Abweichungen oder Fehlern ist umgehend eine Meldung an</a:t>
            </a:r>
            <a:r>
              <a:rPr lang="en-US" sz="1100" dirty="0">
                <a:latin typeface="WordVisiCarriageReturn_MSFontService"/>
              </a:rPr>
              <a:t> </a:t>
            </a:r>
            <a:br>
              <a:rPr lang="en-US" sz="1100" dirty="0">
                <a:latin typeface="WordVisiCarriageReturn_MSFontService"/>
              </a:rPr>
            </a:br>
            <a:r>
              <a:rPr lang="de-CH" sz="1100" dirty="0">
                <a:latin typeface="Segoe UI Emoji"/>
                <a:cs typeface="Segoe UI Semilight"/>
              </a:rPr>
              <a:t>📧</a:t>
            </a:r>
            <a:r>
              <a:rPr lang="de-CH" sz="1100" dirty="0">
                <a:cs typeface="Segoe UI Semilight"/>
              </a:rPr>
              <a:t> </a:t>
            </a:r>
            <a:r>
              <a:rPr lang="de-CH" sz="1100" u="sng" dirty="0">
                <a:solidFill>
                  <a:srgbClr val="0000FF"/>
                </a:solidFill>
                <a:cs typeface="Segoe UI Semilight"/>
                <a:hlinkClick r:id="rId2"/>
              </a:rPr>
              <a:t>logistik.wwt.@wwz.ch</a:t>
            </a:r>
            <a:r>
              <a:rPr lang="de-CH" sz="1100" dirty="0">
                <a:cs typeface="Segoe UI Semilight"/>
              </a:rPr>
              <a:t> zu senden, damit wir Abklärungen mit ALSO treffen können. Eine Kopie des Lieferscheins inkl. Vermerk auf den Abweichungen ist dem Mail anzuhängen.</a:t>
            </a:r>
            <a:r>
              <a:rPr lang="en-US" sz="1100" dirty="0">
                <a:cs typeface="Segoe UI Semilight"/>
              </a:rPr>
              <a:t> </a:t>
            </a:r>
          </a:p>
        </p:txBody>
      </p:sp>
      <p:sp>
        <p:nvSpPr>
          <p:cNvPr id="21" name="Content Placeholder 20">
            <a:extLst>
              <a:ext uri="{FF2B5EF4-FFF2-40B4-BE49-F238E27FC236}">
                <a16:creationId xmlns:a16="http://schemas.microsoft.com/office/drawing/2014/main" id="{001947A9-6195-818C-B467-DEBA70614A55}"/>
              </a:ext>
            </a:extLst>
          </p:cNvPr>
          <p:cNvSpPr>
            <a:spLocks noGrp="1"/>
          </p:cNvSpPr>
          <p:nvPr>
            <p:ph sz="half" idx="1"/>
          </p:nvPr>
        </p:nvSpPr>
        <p:spPr/>
        <p:txBody>
          <a:bodyPr vert="horz" lIns="0" tIns="0" rIns="0" bIns="0" rtlCol="0" anchor="t">
            <a:noAutofit/>
          </a:bodyPr>
          <a:lstStyle/>
          <a:p>
            <a:endParaRPr lang="en-US" dirty="0"/>
          </a:p>
          <a:p>
            <a:endParaRPr lang="en-US" dirty="0">
              <a:cs typeface="Segoe UI Semilight"/>
            </a:endParaRPr>
          </a:p>
        </p:txBody>
      </p:sp>
    </p:spTree>
    <p:extLst>
      <p:ext uri="{BB962C8B-B14F-4D97-AF65-F5344CB8AC3E}">
        <p14:creationId xmlns:p14="http://schemas.microsoft.com/office/powerpoint/2010/main" val="1013929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0CEF0-6FB9-9D1F-234C-AFE464FB61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BFFAAB-0683-E031-7293-114907C630CB}"/>
              </a:ext>
            </a:extLst>
          </p:cNvPr>
          <p:cNvSpPr>
            <a:spLocks noGrp="1"/>
          </p:cNvSpPr>
          <p:nvPr>
            <p:ph type="title"/>
          </p:nvPr>
        </p:nvSpPr>
        <p:spPr/>
        <p:txBody>
          <a:bodyPr/>
          <a:lstStyle/>
          <a:p>
            <a:r>
              <a:rPr lang="de-CH" dirty="0"/>
              <a:t>Lagerführung in den Telekom Aussenlager</a:t>
            </a:r>
            <a:endParaRPr lang="en-US" dirty="0"/>
          </a:p>
        </p:txBody>
      </p:sp>
      <p:sp>
        <p:nvSpPr>
          <p:cNvPr id="4" name="Footer Placeholder 3">
            <a:extLst>
              <a:ext uri="{FF2B5EF4-FFF2-40B4-BE49-F238E27FC236}">
                <a16:creationId xmlns:a16="http://schemas.microsoft.com/office/drawing/2014/main" id="{A246BEFA-5568-7D06-858B-C866F874CF42}"/>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855DBC93-7904-725A-7933-5D1EF48716EC}"/>
              </a:ext>
            </a:extLst>
          </p:cNvPr>
          <p:cNvSpPr>
            <a:spLocks noGrp="1"/>
          </p:cNvSpPr>
          <p:nvPr>
            <p:ph type="sldNum" sz="quarter" idx="12"/>
          </p:nvPr>
        </p:nvSpPr>
        <p:spPr/>
        <p:txBody>
          <a:bodyPr/>
          <a:lstStyle/>
          <a:p>
            <a:fld id="{3FD3E9C3-C6D2-48DE-828D-52F69298359F}" type="slidenum">
              <a:rPr lang="en-GB" smtClean="0"/>
              <a:t>7</a:t>
            </a:fld>
            <a:endParaRPr lang="en-GB"/>
          </a:p>
        </p:txBody>
      </p:sp>
      <p:sp>
        <p:nvSpPr>
          <p:cNvPr id="13" name="Rechteck 12">
            <a:extLst>
              <a:ext uri="{FF2B5EF4-FFF2-40B4-BE49-F238E27FC236}">
                <a16:creationId xmlns:a16="http://schemas.microsoft.com/office/drawing/2014/main" id="{CFE419F5-9D0B-8303-29F4-999C1958293F}"/>
              </a:ext>
            </a:extLst>
          </p:cNvPr>
          <p:cNvSpPr/>
          <p:nvPr/>
        </p:nvSpPr>
        <p:spPr>
          <a:xfrm>
            <a:off x="4079776" y="2924944"/>
            <a:ext cx="504056" cy="26113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7" name="Textfeld 16">
            <a:extLst>
              <a:ext uri="{FF2B5EF4-FFF2-40B4-BE49-F238E27FC236}">
                <a16:creationId xmlns:a16="http://schemas.microsoft.com/office/drawing/2014/main" id="{F6529C8F-5634-3322-F0E5-1856581A7FBB}"/>
              </a:ext>
            </a:extLst>
          </p:cNvPr>
          <p:cNvSpPr txBox="1"/>
          <p:nvPr/>
        </p:nvSpPr>
        <p:spPr>
          <a:xfrm>
            <a:off x="9738567" y="2174303"/>
            <a:ext cx="1080120" cy="138499"/>
          </a:xfrm>
          <a:prstGeom prst="rect">
            <a:avLst/>
          </a:prstGeom>
          <a:solidFill>
            <a:schemeClr val="bg1"/>
          </a:solidFill>
        </p:spPr>
        <p:txBody>
          <a:bodyPr wrap="square" lIns="0" tIns="0" rIns="0" bIns="0" rtlCol="0" anchor="t">
            <a:spAutoFit/>
          </a:bodyPr>
          <a:lstStyle/>
          <a:p>
            <a:pPr algn="ctr">
              <a:lnSpc>
                <a:spcPct val="90000"/>
              </a:lnSpc>
            </a:pPr>
            <a:endParaRPr lang="de-CH" sz="1000" dirty="0">
              <a:latin typeface="+mj-lt"/>
              <a:cs typeface="Segoe UI Semibold"/>
            </a:endParaRPr>
          </a:p>
        </p:txBody>
      </p:sp>
      <p:sp>
        <p:nvSpPr>
          <p:cNvPr id="21" name="Content Placeholder 20">
            <a:extLst>
              <a:ext uri="{FF2B5EF4-FFF2-40B4-BE49-F238E27FC236}">
                <a16:creationId xmlns:a16="http://schemas.microsoft.com/office/drawing/2014/main" id="{2C8072A0-3E77-E17E-9C1D-5CC461667CE5}"/>
              </a:ext>
            </a:extLst>
          </p:cNvPr>
          <p:cNvSpPr>
            <a:spLocks noGrp="1"/>
          </p:cNvSpPr>
          <p:nvPr>
            <p:ph sz="half" idx="1"/>
          </p:nvPr>
        </p:nvSpPr>
        <p:spPr/>
        <p:txBody>
          <a:bodyPr vert="horz" lIns="0" tIns="0" rIns="0" bIns="0" rtlCol="0" anchor="t">
            <a:noAutofit/>
          </a:bodyPr>
          <a:lstStyle/>
          <a:p>
            <a:endParaRPr lang="en-US" dirty="0"/>
          </a:p>
          <a:p>
            <a:endParaRPr lang="en-US" dirty="0">
              <a:cs typeface="Segoe UI Semilight"/>
            </a:endParaRPr>
          </a:p>
        </p:txBody>
      </p:sp>
      <p:sp>
        <p:nvSpPr>
          <p:cNvPr id="3" name="TextBox 2">
            <a:extLst>
              <a:ext uri="{FF2B5EF4-FFF2-40B4-BE49-F238E27FC236}">
                <a16:creationId xmlns:a16="http://schemas.microsoft.com/office/drawing/2014/main" id="{CF240DB2-E3B4-8DC0-ECE4-0ED5D0375CF6}"/>
              </a:ext>
            </a:extLst>
          </p:cNvPr>
          <p:cNvSpPr txBox="1"/>
          <p:nvPr/>
        </p:nvSpPr>
        <p:spPr>
          <a:xfrm>
            <a:off x="642258" y="1287625"/>
            <a:ext cx="11094097" cy="3077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28600" indent="-228600">
              <a:lnSpc>
                <a:spcPts val="1200"/>
              </a:lnSpc>
              <a:buFont typeface=""/>
              <a:buAutoNum type="arabicPeriod" startAt="3"/>
            </a:pPr>
            <a:r>
              <a:rPr lang="de-CH" sz="1100" b="1" dirty="0">
                <a:cs typeface="Segoe UI Semilight"/>
              </a:rPr>
              <a:t>Wareneinlagerung</a:t>
            </a:r>
            <a:r>
              <a:rPr lang="en-US" sz="1100" dirty="0">
                <a:cs typeface="Segoe UI Semilight"/>
              </a:rPr>
              <a:t> </a:t>
            </a:r>
          </a:p>
          <a:p>
            <a:pPr marL="228600" indent="-228600">
              <a:lnSpc>
                <a:spcPts val="1200"/>
              </a:lnSpc>
              <a:buFont typeface="Symbol"/>
              <a:buChar char="•"/>
            </a:pPr>
            <a:r>
              <a:rPr lang="de-CH" sz="1100" dirty="0">
                <a:cs typeface="Segoe UI Semilight"/>
              </a:rPr>
              <a:t>Neue Lieferungen sind hinter die vorhandene Ware einzulagern. Damit wird sichergestellt, dass ältere Geräte zuerst verwendet werden </a:t>
            </a:r>
            <a:r>
              <a:rPr lang="de-CH" sz="1100" b="1" dirty="0">
                <a:cs typeface="Segoe UI Semilight"/>
              </a:rPr>
              <a:t>(</a:t>
            </a:r>
            <a:r>
              <a:rPr lang="de-CH" sz="1100" b="1" i="1" dirty="0">
                <a:cs typeface="Segoe UI Semilight"/>
              </a:rPr>
              <a:t>First In – First Out</a:t>
            </a:r>
            <a:r>
              <a:rPr lang="de-CH" sz="1100" b="1" dirty="0">
                <a:cs typeface="Segoe UI Semilight"/>
              </a:rPr>
              <a:t> Prinzip).</a:t>
            </a:r>
            <a:r>
              <a:rPr lang="en-US" sz="1100" dirty="0">
                <a:cs typeface="Segoe UI Semilight"/>
              </a:rPr>
              <a:t> </a:t>
            </a:r>
          </a:p>
        </p:txBody>
      </p:sp>
      <p:sp>
        <p:nvSpPr>
          <p:cNvPr id="6" name="TextBox 5">
            <a:extLst>
              <a:ext uri="{FF2B5EF4-FFF2-40B4-BE49-F238E27FC236}">
                <a16:creationId xmlns:a16="http://schemas.microsoft.com/office/drawing/2014/main" id="{731D975D-3A94-72D7-45FA-F71467E15818}"/>
              </a:ext>
            </a:extLst>
          </p:cNvPr>
          <p:cNvSpPr txBox="1"/>
          <p:nvPr/>
        </p:nvSpPr>
        <p:spPr>
          <a:xfrm>
            <a:off x="642257" y="1849198"/>
            <a:ext cx="10681995" cy="138499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28600" indent="-228600">
              <a:lnSpc>
                <a:spcPts val="1200"/>
              </a:lnSpc>
              <a:buFont typeface=""/>
              <a:buAutoNum type="arabicPeriod" startAt="4"/>
            </a:pPr>
            <a:r>
              <a:rPr lang="de-CH" sz="1100" b="1" dirty="0">
                <a:cs typeface="Segoe UI Semilight"/>
              </a:rPr>
              <a:t>Lagerhaltung</a:t>
            </a:r>
            <a:r>
              <a:rPr lang="en-US" sz="1100" dirty="0">
                <a:cs typeface="Segoe UI Semilight"/>
              </a:rPr>
              <a:t> </a:t>
            </a:r>
          </a:p>
          <a:p>
            <a:pPr>
              <a:lnSpc>
                <a:spcPts val="1200"/>
              </a:lnSpc>
            </a:pPr>
            <a:r>
              <a:rPr lang="de-CH" sz="1100" dirty="0">
                <a:cs typeface="Segoe UI Semilight"/>
              </a:rPr>
              <a:t>Jeder Shop ist für die korrekte Lagerhaltung und die Bestände selbst verantwortlich.</a:t>
            </a:r>
            <a:r>
              <a:rPr lang="en-US" sz="1100" dirty="0">
                <a:cs typeface="Segoe UI Semilight"/>
              </a:rPr>
              <a:t> </a:t>
            </a:r>
          </a:p>
          <a:p>
            <a:pPr>
              <a:lnSpc>
                <a:spcPts val="1200"/>
              </a:lnSpc>
            </a:pPr>
            <a:endParaRPr lang="en-US" sz="1100" dirty="0">
              <a:cs typeface="Segoe UI Semilight"/>
            </a:endParaRPr>
          </a:p>
          <a:p>
            <a:pPr>
              <a:lnSpc>
                <a:spcPts val="1200"/>
              </a:lnSpc>
            </a:pPr>
            <a:r>
              <a:rPr lang="de-CH" sz="1100" b="1" dirty="0">
                <a:cs typeface="Segoe UI Semilight"/>
              </a:rPr>
              <a:t>Es muss täglich eine Bestandskontrolle im SAP durchgeführt werden:</a:t>
            </a:r>
            <a:r>
              <a:rPr lang="en-US" sz="1100" dirty="0">
                <a:latin typeface="WordVisiCarriageReturn_MSFontService"/>
              </a:rPr>
              <a:t> </a:t>
            </a:r>
            <a:br>
              <a:rPr lang="en-US" sz="1100" dirty="0">
                <a:latin typeface="WordVisiCarriageReturn_MSFontService"/>
              </a:rPr>
            </a:br>
            <a:r>
              <a:rPr lang="de-CH" sz="1100" dirty="0">
                <a:cs typeface="Segoe UI Semilight"/>
              </a:rPr>
              <a:t>→ Transaktion: ZMM_BESTAND_CHECK – MM Bestandszählung </a:t>
            </a:r>
            <a:r>
              <a:rPr lang="en-US" sz="1100" dirty="0">
                <a:latin typeface="WordVisiCarriageReturn_MSFontService"/>
              </a:rPr>
              <a:t> </a:t>
            </a:r>
            <a:br>
              <a:rPr lang="en-US" sz="1100" dirty="0">
                <a:latin typeface="WordVisiCarriageReturn_MSFontService"/>
              </a:rPr>
            </a:br>
            <a:r>
              <a:rPr lang="de-CH" sz="1100" dirty="0">
                <a:cs typeface="Segoe UI Semilight"/>
              </a:rPr>
              <a:t>(sieh Anleitung Anweisung zur Materialbestellung für WWZ Shops)</a:t>
            </a:r>
            <a:r>
              <a:rPr lang="en-US" sz="1100" dirty="0">
                <a:cs typeface="Segoe UI Semilight"/>
              </a:rPr>
              <a:t> </a:t>
            </a:r>
          </a:p>
          <a:p>
            <a:pPr>
              <a:lnSpc>
                <a:spcPts val="1200"/>
              </a:lnSpc>
            </a:pPr>
            <a:endParaRPr lang="en-US" sz="1100" dirty="0">
              <a:cs typeface="Segoe UI Semilight"/>
            </a:endParaRPr>
          </a:p>
          <a:p>
            <a:pPr marL="228600" indent="-228600">
              <a:lnSpc>
                <a:spcPts val="1200"/>
              </a:lnSpc>
              <a:buFont typeface="Symbol"/>
              <a:buChar char="•"/>
            </a:pPr>
            <a:r>
              <a:rPr lang="de-CH" sz="1100" b="1" dirty="0">
                <a:cs typeface="Segoe UI Semilight"/>
              </a:rPr>
              <a:t>Bei Abweichungen oder Differenzen ist dies umgehend an</a:t>
            </a:r>
            <a:r>
              <a:rPr lang="en-US" sz="1100" dirty="0">
                <a:latin typeface="WordVisiCarriageReturn_MSFontService"/>
              </a:rPr>
              <a:t> </a:t>
            </a:r>
            <a:br>
              <a:rPr lang="en-US" sz="1100" dirty="0">
                <a:latin typeface="WordVisiCarriageReturn_MSFontService"/>
              </a:rPr>
            </a:br>
            <a:r>
              <a:rPr lang="de-CH" sz="1100" b="1" dirty="0">
                <a:latin typeface="Segoe UI Emoji"/>
                <a:cs typeface="Segoe UI Semilight"/>
              </a:rPr>
              <a:t>📧</a:t>
            </a:r>
            <a:r>
              <a:rPr lang="de-CH" sz="1100" dirty="0">
                <a:cs typeface="Segoe UI Semilight"/>
              </a:rPr>
              <a:t> </a:t>
            </a:r>
            <a:r>
              <a:rPr lang="de-CH" sz="1100" u="sng" dirty="0">
                <a:solidFill>
                  <a:srgbClr val="0000FF"/>
                </a:solidFill>
                <a:cs typeface="Segoe UI Semilight"/>
                <a:hlinkClick r:id="rId2"/>
              </a:rPr>
              <a:t>logistik.wwt@wwz.ch</a:t>
            </a:r>
            <a:r>
              <a:rPr lang="de-CH" sz="1100" dirty="0">
                <a:cs typeface="Segoe UI Semilight"/>
              </a:rPr>
              <a:t> zu melden, damit entsprechende Korrekturen erfolgen können.</a:t>
            </a:r>
            <a:r>
              <a:rPr lang="en-US" sz="1100" dirty="0">
                <a:cs typeface="Segoe UI Semilight"/>
              </a:rPr>
              <a:t> </a:t>
            </a:r>
          </a:p>
        </p:txBody>
      </p:sp>
      <p:sp>
        <p:nvSpPr>
          <p:cNvPr id="7" name="TextBox 6">
            <a:extLst>
              <a:ext uri="{FF2B5EF4-FFF2-40B4-BE49-F238E27FC236}">
                <a16:creationId xmlns:a16="http://schemas.microsoft.com/office/drawing/2014/main" id="{CF7126AE-F0F9-2A83-3436-E39FA8910437}"/>
              </a:ext>
            </a:extLst>
          </p:cNvPr>
          <p:cNvSpPr txBox="1"/>
          <p:nvPr/>
        </p:nvSpPr>
        <p:spPr>
          <a:xfrm>
            <a:off x="632523" y="3579025"/>
            <a:ext cx="10518710" cy="76944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28600" indent="-228600">
              <a:lnSpc>
                <a:spcPts val="1200"/>
              </a:lnSpc>
              <a:buFont typeface=""/>
              <a:buAutoNum type="arabicPeriod" startAt="5"/>
            </a:pPr>
            <a:r>
              <a:rPr lang="de-CH" sz="1100" b="1" dirty="0">
                <a:cs typeface="Segoe UI Semilight"/>
              </a:rPr>
              <a:t>Rücklieferungen</a:t>
            </a:r>
            <a:r>
              <a:rPr lang="en-US" sz="1100" dirty="0">
                <a:cs typeface="Segoe UI Semilight"/>
              </a:rPr>
              <a:t> </a:t>
            </a:r>
          </a:p>
          <a:p>
            <a:pPr marL="228600" indent="-228600">
              <a:lnSpc>
                <a:spcPts val="1200"/>
              </a:lnSpc>
              <a:buFont typeface="Symbol"/>
              <a:buChar char="•"/>
            </a:pPr>
            <a:r>
              <a:rPr lang="de-CH" sz="1100" dirty="0">
                <a:cs typeface="Segoe UI Semilight"/>
              </a:rPr>
              <a:t>Es kann vorkommen, dass wir einen Rückruf von Geräten veranlassen.</a:t>
            </a:r>
            <a:r>
              <a:rPr lang="en-US" sz="1100" dirty="0">
                <a:cs typeface="Segoe UI Semilight"/>
              </a:rPr>
              <a:t> </a:t>
            </a:r>
          </a:p>
          <a:p>
            <a:pPr marL="228600" indent="-228600">
              <a:lnSpc>
                <a:spcPts val="1200"/>
              </a:lnSpc>
              <a:buFont typeface="Symbol"/>
              <a:buChar char="•"/>
            </a:pPr>
            <a:r>
              <a:rPr lang="de-CH" sz="1100" dirty="0">
                <a:cs typeface="Segoe UI Semilight"/>
              </a:rPr>
              <a:t>In diesem Fall erhält der Shop das notwendige Verpackungsmaterial,</a:t>
            </a:r>
            <a:r>
              <a:rPr lang="en-US" sz="1100" dirty="0">
                <a:latin typeface="WordVisiCarriageReturn_MSFontService"/>
              </a:rPr>
              <a:t> </a:t>
            </a:r>
            <a:br>
              <a:rPr lang="en-US" sz="1100" dirty="0">
                <a:latin typeface="WordVisiCarriageReturn_MSFontService"/>
              </a:rPr>
            </a:br>
            <a:r>
              <a:rPr lang="de-CH" sz="1100" dirty="0">
                <a:cs typeface="Segoe UI Semilight"/>
              </a:rPr>
              <a:t>damit die Geräte gemäss Vorgaben verpackt und versendet werden können.</a:t>
            </a:r>
            <a:r>
              <a:rPr lang="en-US" sz="1100" dirty="0">
                <a:cs typeface="Segoe UI Semilight"/>
              </a:rPr>
              <a:t> </a:t>
            </a:r>
          </a:p>
          <a:p>
            <a:pPr marL="228600" indent="-228600">
              <a:lnSpc>
                <a:spcPts val="1200"/>
              </a:lnSpc>
              <a:buFont typeface="Symbol"/>
              <a:buChar char="•"/>
            </a:pPr>
            <a:r>
              <a:rPr lang="de-CH" sz="1100" dirty="0">
                <a:cs typeface="Segoe UI Semilight"/>
              </a:rPr>
              <a:t>Die Rücksendung erfolgt gemäss separater Anweisung durch die Logistik.</a:t>
            </a:r>
            <a:r>
              <a:rPr lang="en-US" sz="1100" dirty="0">
                <a:cs typeface="Segoe UI Semilight"/>
              </a:rPr>
              <a:t> </a:t>
            </a:r>
          </a:p>
        </p:txBody>
      </p:sp>
      <p:sp>
        <p:nvSpPr>
          <p:cNvPr id="8" name="TextBox 7">
            <a:extLst>
              <a:ext uri="{FF2B5EF4-FFF2-40B4-BE49-F238E27FC236}">
                <a16:creationId xmlns:a16="http://schemas.microsoft.com/office/drawing/2014/main" id="{F7D2C441-9022-53E2-B63F-1723D7BF5AE5}"/>
              </a:ext>
            </a:extLst>
          </p:cNvPr>
          <p:cNvSpPr txBox="1"/>
          <p:nvPr/>
        </p:nvSpPr>
        <p:spPr>
          <a:xfrm>
            <a:off x="642258" y="4693299"/>
            <a:ext cx="10814177" cy="123110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1200"/>
              </a:lnSpc>
            </a:pPr>
            <a:r>
              <a:rPr lang="de-CH" sz="1050" b="1" dirty="0">
                <a:highlight>
                  <a:srgbClr val="FFFF00"/>
                </a:highlight>
                <a:cs typeface="Segoe UI"/>
              </a:rPr>
              <a:t>Anleitung Bestellung von Materialien? </a:t>
            </a:r>
            <a:r>
              <a:rPr lang="de-CH" sz="1050" b="1" dirty="0">
                <a:solidFill>
                  <a:srgbClr val="FF0000"/>
                </a:solidFill>
                <a:highlight>
                  <a:srgbClr val="FFFF00"/>
                </a:highlight>
                <a:cs typeface="Segoe UI"/>
              </a:rPr>
              <a:t>Anleitung BANF</a:t>
            </a:r>
            <a:r>
              <a:rPr lang="en-US" sz="1050" dirty="0">
                <a:solidFill>
                  <a:srgbClr val="FF0000"/>
                </a:solidFill>
                <a:cs typeface="Segoe UI Semilight"/>
              </a:rPr>
              <a:t> </a:t>
            </a:r>
          </a:p>
          <a:p>
            <a:pPr>
              <a:lnSpc>
                <a:spcPts val="1200"/>
              </a:lnSpc>
            </a:pPr>
            <a:r>
              <a:rPr lang="de-CH" sz="1050" b="1" dirty="0">
                <a:highlight>
                  <a:srgbClr val="FFFF00"/>
                </a:highlight>
                <a:cs typeface="Segoe UI"/>
              </a:rPr>
              <a:t>ALSO Material, NICHT ALSO Material  ?</a:t>
            </a:r>
            <a:r>
              <a:rPr lang="en-US" sz="1050" dirty="0">
                <a:cs typeface="Segoe UI Semilight"/>
              </a:rPr>
              <a:t> </a:t>
            </a:r>
          </a:p>
          <a:p>
            <a:pPr>
              <a:lnSpc>
                <a:spcPts val="1200"/>
              </a:lnSpc>
            </a:pPr>
            <a:r>
              <a:rPr lang="de-CH" sz="1050" b="1" dirty="0">
                <a:highlight>
                  <a:srgbClr val="FFFF00"/>
                </a:highlight>
                <a:cs typeface="Segoe UI"/>
              </a:rPr>
              <a:t>Anleitung Rücksendung von Material an ALSO (Schachtel, GAS)</a:t>
            </a:r>
            <a:r>
              <a:rPr lang="de-CH" sz="1050" b="1" dirty="0">
                <a:cs typeface="Segoe UI"/>
              </a:rPr>
              <a:t> </a:t>
            </a:r>
            <a:r>
              <a:rPr lang="de-CH" sz="1050" b="1" dirty="0">
                <a:solidFill>
                  <a:srgbClr val="FF0000"/>
                </a:solidFill>
                <a:highlight>
                  <a:srgbClr val="FFFF00"/>
                </a:highlight>
                <a:cs typeface="Segoe UI"/>
              </a:rPr>
              <a:t>Anleitung Neue Retouren Richtlinien</a:t>
            </a:r>
            <a:r>
              <a:rPr lang="en-US" sz="1050" dirty="0">
                <a:solidFill>
                  <a:srgbClr val="FF0000"/>
                </a:solidFill>
                <a:cs typeface="Segoe UI Semilight"/>
              </a:rPr>
              <a:t> </a:t>
            </a:r>
          </a:p>
          <a:p>
            <a:pPr>
              <a:lnSpc>
                <a:spcPts val="1200"/>
              </a:lnSpc>
            </a:pPr>
            <a:endParaRPr lang="en-US" sz="1050" dirty="0">
              <a:cs typeface="Segoe UI Semilight"/>
            </a:endParaRPr>
          </a:p>
          <a:p>
            <a:pPr>
              <a:lnSpc>
                <a:spcPts val="1200"/>
              </a:lnSpc>
            </a:pPr>
            <a:r>
              <a:rPr lang="de-CH" sz="1050" b="1" dirty="0">
                <a:highlight>
                  <a:srgbClr val="FFFF00"/>
                </a:highlight>
                <a:cs typeface="Segoe UI"/>
              </a:rPr>
              <a:t>Hinweis, wie oft wird Material geliefert? Z.B. alle zwei Wochen</a:t>
            </a:r>
            <a:r>
              <a:rPr lang="de-CH" sz="1050" b="1" dirty="0">
                <a:cs typeface="Segoe UI"/>
              </a:rPr>
              <a:t> </a:t>
            </a:r>
            <a:r>
              <a:rPr lang="de-CH" sz="1050" b="1" dirty="0">
                <a:solidFill>
                  <a:srgbClr val="FF0000"/>
                </a:solidFill>
                <a:highlight>
                  <a:srgbClr val="FFFF00"/>
                </a:highlight>
                <a:cs typeface="Segoe UI"/>
              </a:rPr>
              <a:t>Anleitung BANF</a:t>
            </a:r>
            <a:r>
              <a:rPr lang="en-US" sz="1050" dirty="0">
                <a:solidFill>
                  <a:srgbClr val="FF0000"/>
                </a:solidFill>
                <a:cs typeface="Segoe UI Semilight"/>
              </a:rPr>
              <a:t> </a:t>
            </a:r>
          </a:p>
          <a:p>
            <a:pPr>
              <a:lnSpc>
                <a:spcPts val="1200"/>
              </a:lnSpc>
            </a:pPr>
            <a:endParaRPr lang="en-US" sz="1050" dirty="0">
              <a:cs typeface="Segoe UI Semilight"/>
            </a:endParaRPr>
          </a:p>
          <a:p>
            <a:pPr>
              <a:lnSpc>
                <a:spcPts val="1200"/>
              </a:lnSpc>
            </a:pPr>
            <a:r>
              <a:rPr lang="de-CH" sz="1050" b="1" dirty="0">
                <a:cs typeface="Segoe UI"/>
              </a:rPr>
              <a:t>Fragen oder Unsicherheiten?</a:t>
            </a:r>
            <a:r>
              <a:rPr lang="en-US" sz="1050" dirty="0">
                <a:latin typeface="WordVisiCarriageReturn_MSFontService"/>
              </a:rPr>
              <a:t> </a:t>
            </a:r>
            <a:br>
              <a:rPr lang="en-US" sz="1050" dirty="0">
                <a:latin typeface="WordVisiCarriageReturn_MSFontService"/>
              </a:rPr>
            </a:br>
            <a:r>
              <a:rPr lang="de-CH" sz="1050" dirty="0">
                <a:cs typeface="Segoe UI"/>
              </a:rPr>
              <a:t>Bitte wendet euch direkt an </a:t>
            </a:r>
            <a:r>
              <a:rPr lang="de-CH" sz="1050" u="sng" dirty="0">
                <a:solidFill>
                  <a:srgbClr val="0000FF"/>
                </a:solidFill>
                <a:cs typeface="Segoe UI"/>
                <a:hlinkClick r:id="rId2"/>
              </a:rPr>
              <a:t>logistik.wwt@wwz.ch</a:t>
            </a:r>
            <a:r>
              <a:rPr lang="de-CH" sz="1050" dirty="0">
                <a:cs typeface="Segoe UI"/>
              </a:rPr>
              <a:t>.</a:t>
            </a:r>
            <a:r>
              <a:rPr lang="en-US" sz="1050" dirty="0">
                <a:cs typeface="Segoe UI Semilight"/>
              </a:rPr>
              <a:t> </a:t>
            </a:r>
          </a:p>
        </p:txBody>
      </p:sp>
    </p:spTree>
    <p:extLst>
      <p:ext uri="{BB962C8B-B14F-4D97-AF65-F5344CB8AC3E}">
        <p14:creationId xmlns:p14="http://schemas.microsoft.com/office/powerpoint/2010/main" val="2736625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7A08-C824-4C40-A30F-5D326F0F2CE1}"/>
              </a:ext>
            </a:extLst>
          </p:cNvPr>
          <p:cNvSpPr>
            <a:spLocks noGrp="1"/>
          </p:cNvSpPr>
          <p:nvPr>
            <p:ph type="title"/>
          </p:nvPr>
        </p:nvSpPr>
        <p:spPr/>
        <p:txBody>
          <a:bodyPr/>
          <a:lstStyle/>
          <a:p>
            <a:r>
              <a:rPr lang="de-CH" dirty="0"/>
              <a:t>Anweisung zur Materialbestellung für WWZ Shops</a:t>
            </a:r>
            <a:endParaRPr lang="de-CH" noProof="0" dirty="0"/>
          </a:p>
        </p:txBody>
      </p:sp>
      <p:sp>
        <p:nvSpPr>
          <p:cNvPr id="3" name="Content Placeholder 2">
            <a:extLst>
              <a:ext uri="{FF2B5EF4-FFF2-40B4-BE49-F238E27FC236}">
                <a16:creationId xmlns:a16="http://schemas.microsoft.com/office/drawing/2014/main" id="{DB147077-11B2-4A80-8137-F6B77ED13BB1}"/>
              </a:ext>
            </a:extLst>
          </p:cNvPr>
          <p:cNvSpPr>
            <a:spLocks noGrp="1"/>
          </p:cNvSpPr>
          <p:nvPr>
            <p:ph sz="half" idx="1"/>
          </p:nvPr>
        </p:nvSpPr>
        <p:spPr>
          <a:xfrm>
            <a:off x="551384" y="1700213"/>
            <a:ext cx="5256584" cy="4392612"/>
          </a:xfrm>
        </p:spPr>
        <p:txBody>
          <a:bodyPr vert="horz" lIns="0" tIns="0" rIns="0" bIns="0" rtlCol="0" anchor="t">
            <a:noAutofit/>
          </a:bodyPr>
          <a:lstStyle/>
          <a:p>
            <a:pPr marL="0" indent="0">
              <a:buNone/>
            </a:pPr>
            <a:endParaRPr lang="de-CH" dirty="0">
              <a:solidFill>
                <a:srgbClr val="C5299B"/>
              </a:solidFill>
              <a:latin typeface="Segoe UI Semibold"/>
              <a:cs typeface="Segoe UI Semibold"/>
            </a:endParaRPr>
          </a:p>
          <a:p>
            <a:endParaRPr lang="de-CH" noProof="0" dirty="0"/>
          </a:p>
        </p:txBody>
      </p:sp>
      <p:sp>
        <p:nvSpPr>
          <p:cNvPr id="6" name="Content Placeholder 5">
            <a:extLst>
              <a:ext uri="{FF2B5EF4-FFF2-40B4-BE49-F238E27FC236}">
                <a16:creationId xmlns:a16="http://schemas.microsoft.com/office/drawing/2014/main" id="{A520483D-C2DE-43D1-8B19-F38E915F55AC}"/>
              </a:ext>
            </a:extLst>
          </p:cNvPr>
          <p:cNvSpPr>
            <a:spLocks noGrp="1"/>
          </p:cNvSpPr>
          <p:nvPr>
            <p:ph sz="half" idx="2"/>
          </p:nvPr>
        </p:nvSpPr>
        <p:spPr>
          <a:xfrm>
            <a:off x="6168008" y="1700213"/>
            <a:ext cx="5256584" cy="4392612"/>
          </a:xfrm>
        </p:spPr>
        <p:txBody>
          <a:bodyPr vert="horz" lIns="0" tIns="0" rIns="0" bIns="0" rtlCol="0" anchor="t">
            <a:noAutofit/>
          </a:bodyPr>
          <a:lstStyle/>
          <a:p>
            <a:endParaRPr lang="de-CH" noProof="0" dirty="0"/>
          </a:p>
          <a:p>
            <a:pPr marL="0" indent="0">
              <a:buNone/>
            </a:pPr>
            <a:endParaRPr lang="de-CH" noProof="0" dirty="0"/>
          </a:p>
        </p:txBody>
      </p:sp>
      <p:sp>
        <p:nvSpPr>
          <p:cNvPr id="4" name="Footer Placeholder 3">
            <a:extLst>
              <a:ext uri="{FF2B5EF4-FFF2-40B4-BE49-F238E27FC236}">
                <a16:creationId xmlns:a16="http://schemas.microsoft.com/office/drawing/2014/main" id="{4C9EABEC-5BA5-4FFA-8F21-3E4DD7F66E53}"/>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4C55D824-CEF9-4649-8EF0-AF4F1D3A5B6B}"/>
              </a:ext>
            </a:extLst>
          </p:cNvPr>
          <p:cNvSpPr>
            <a:spLocks noGrp="1"/>
          </p:cNvSpPr>
          <p:nvPr>
            <p:ph type="sldNum" sz="quarter" idx="12"/>
          </p:nvPr>
        </p:nvSpPr>
        <p:spPr/>
        <p:txBody>
          <a:bodyPr/>
          <a:lstStyle/>
          <a:p>
            <a:fld id="{3FD3E9C3-C6D2-48DE-828D-52F69298359F}" type="slidenum">
              <a:rPr lang="en-GB" smtClean="0"/>
              <a:t>8</a:t>
            </a:fld>
            <a:endParaRPr lang="en-GB"/>
          </a:p>
        </p:txBody>
      </p:sp>
      <p:sp>
        <p:nvSpPr>
          <p:cNvPr id="7" name="TextBox 6">
            <a:extLst>
              <a:ext uri="{FF2B5EF4-FFF2-40B4-BE49-F238E27FC236}">
                <a16:creationId xmlns:a16="http://schemas.microsoft.com/office/drawing/2014/main" id="{9EBEBD9E-86E6-2087-F8D5-C58ABBB784F8}"/>
              </a:ext>
            </a:extLst>
          </p:cNvPr>
          <p:cNvSpPr txBox="1"/>
          <p:nvPr/>
        </p:nvSpPr>
        <p:spPr>
          <a:xfrm>
            <a:off x="546244" y="1239748"/>
            <a:ext cx="11202254" cy="94897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28600" indent="-228600">
              <a:lnSpc>
                <a:spcPts val="1275"/>
              </a:lnSpc>
              <a:buFont typeface=""/>
              <a:buAutoNum type="arabicPeriod"/>
            </a:pPr>
            <a:r>
              <a:rPr lang="de-CH" sz="1100" b="1" dirty="0">
                <a:cs typeface="Segoe UI Semilight"/>
              </a:rPr>
              <a:t>Automatische Bestellungen für lagergeführte Artikel</a:t>
            </a:r>
            <a:r>
              <a:rPr lang="en-US" sz="1100" dirty="0">
                <a:cs typeface="Segoe UI Semilight"/>
              </a:rPr>
              <a:t> </a:t>
            </a:r>
          </a:p>
          <a:p>
            <a:pPr>
              <a:lnSpc>
                <a:spcPts val="1275"/>
              </a:lnSpc>
            </a:pPr>
            <a:endParaRPr lang="en-US" sz="1100" dirty="0">
              <a:cs typeface="Segoe UI Semilight"/>
            </a:endParaRPr>
          </a:p>
          <a:p>
            <a:pPr>
              <a:lnSpc>
                <a:spcPts val="1200"/>
              </a:lnSpc>
            </a:pPr>
            <a:r>
              <a:rPr lang="de-CH" sz="1100" dirty="0">
                <a:cs typeface="Segoe UI Semilight"/>
              </a:rPr>
              <a:t>Alle lagergeführten Artikel werden automatisch über das SAP bestellt. Sobald der Mindestbestand erreicht wird, erstellt das System automatisch einen BANF, sodass wir darauf basierend eine Bestellung auslösen </a:t>
            </a:r>
            <a:r>
              <a:rPr lang="en-US" sz="1100" dirty="0">
                <a:cs typeface="Segoe UI Semilight"/>
              </a:rPr>
              <a:t> </a:t>
            </a:r>
            <a:r>
              <a:rPr lang="de-CH" sz="1100" dirty="0">
                <a:cs typeface="Segoe UI Semilight"/>
              </a:rPr>
              <a:t>können.</a:t>
            </a:r>
            <a:r>
              <a:rPr lang="en-US" sz="1100" dirty="0">
                <a:cs typeface="Segoe UI Semilight"/>
              </a:rPr>
              <a:t> </a:t>
            </a:r>
          </a:p>
          <a:p>
            <a:pPr>
              <a:lnSpc>
                <a:spcPts val="1200"/>
              </a:lnSpc>
            </a:pPr>
            <a:endParaRPr lang="en-US" sz="1100" dirty="0">
              <a:cs typeface="Segoe UI Semilight"/>
            </a:endParaRPr>
          </a:p>
          <a:p>
            <a:pPr>
              <a:lnSpc>
                <a:spcPts val="1200"/>
              </a:lnSpc>
            </a:pPr>
            <a:r>
              <a:rPr lang="de-CH" sz="1100" b="1" dirty="0">
                <a:cs typeface="Segoe UI Semilight"/>
              </a:rPr>
              <a:t>Wichtig: Besonders in der Übergangsfrist solltet ihr eure Lagerbestände täglich prüfen im : </a:t>
            </a:r>
            <a:r>
              <a:rPr lang="de-CH" sz="1100" dirty="0" err="1">
                <a:cs typeface="Segoe UI Semilight"/>
              </a:rPr>
              <a:t>ZMM_Bestand_Check</a:t>
            </a:r>
            <a:r>
              <a:rPr lang="de-CH" sz="1100" dirty="0">
                <a:cs typeface="Segoe UI Semilight"/>
              </a:rPr>
              <a:t> – MN Bestandszählung (dies kennt ihr bereits) </a:t>
            </a:r>
            <a:r>
              <a:rPr lang="en-US" sz="1100" dirty="0">
                <a:cs typeface="Segoe UI Semilight"/>
              </a:rPr>
              <a:t> </a:t>
            </a:r>
          </a:p>
        </p:txBody>
      </p:sp>
      <p:sp>
        <p:nvSpPr>
          <p:cNvPr id="8" name="TextBox 7">
            <a:extLst>
              <a:ext uri="{FF2B5EF4-FFF2-40B4-BE49-F238E27FC236}">
                <a16:creationId xmlns:a16="http://schemas.microsoft.com/office/drawing/2014/main" id="{49369447-96BA-A741-ACAE-F6AB0AEC6C4C}"/>
              </a:ext>
            </a:extLst>
          </p:cNvPr>
          <p:cNvSpPr txBox="1"/>
          <p:nvPr/>
        </p:nvSpPr>
        <p:spPr>
          <a:xfrm>
            <a:off x="546243" y="2481209"/>
            <a:ext cx="11031020" cy="79508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28600" indent="-228600">
              <a:lnSpc>
                <a:spcPts val="1275"/>
              </a:lnSpc>
              <a:buFont typeface=""/>
              <a:buAutoNum type="arabicPeriod" startAt="2"/>
            </a:pPr>
            <a:r>
              <a:rPr lang="de-CH" sz="1100" b="1" dirty="0">
                <a:cs typeface="Segoe UI Semilight"/>
              </a:rPr>
              <a:t>Manuelle Buchung bei Modem und Router-Tausch (alte Produkte)</a:t>
            </a:r>
            <a:r>
              <a:rPr lang="en-US" sz="1100" dirty="0">
                <a:cs typeface="Segoe UI Semilight"/>
              </a:rPr>
              <a:t> </a:t>
            </a:r>
          </a:p>
          <a:p>
            <a:pPr>
              <a:lnSpc>
                <a:spcPts val="1275"/>
              </a:lnSpc>
            </a:pPr>
            <a:endParaRPr lang="en-US" sz="1100" dirty="0">
              <a:cs typeface="Segoe UI Semilight"/>
            </a:endParaRPr>
          </a:p>
          <a:p>
            <a:pPr>
              <a:lnSpc>
                <a:spcPts val="1200"/>
              </a:lnSpc>
            </a:pPr>
            <a:r>
              <a:rPr lang="de-CH" sz="1100" dirty="0">
                <a:cs typeface="Segoe UI Semilight"/>
              </a:rPr>
              <a:t>Bei Modem und Router-Tausch von Kunden, die noch mit den alten Produkten unterwegs sind, funktioniert die Automatisierung nicht.</a:t>
            </a:r>
            <a:r>
              <a:rPr lang="en-US" sz="1100" dirty="0">
                <a:cs typeface="Segoe UI Semilight"/>
              </a:rPr>
              <a:t> </a:t>
            </a:r>
          </a:p>
          <a:p>
            <a:pPr>
              <a:lnSpc>
                <a:spcPts val="1200"/>
              </a:lnSpc>
            </a:pPr>
            <a:r>
              <a:rPr lang="de-CH" sz="1100" b="1" dirty="0">
                <a:cs typeface="Segoe UI Semilight"/>
              </a:rPr>
              <a:t>In diesen Fällen müsst ihr uns die abgegebenen Modems und Router am Abend per Mail melden, damit wir sie manuell aus eurem Lager ausbuchen und das System, falls erforderlich, einen BANF auslöst</a:t>
            </a:r>
            <a:r>
              <a:rPr lang="de-CH" sz="1000" b="1" dirty="0">
                <a:cs typeface="Segoe UI Semilight"/>
              </a:rPr>
              <a:t>.</a:t>
            </a:r>
            <a:r>
              <a:rPr lang="en-US" sz="1000" dirty="0">
                <a:cs typeface="Segoe UI Semilight"/>
              </a:rPr>
              <a:t> </a:t>
            </a:r>
          </a:p>
        </p:txBody>
      </p:sp>
      <p:sp>
        <p:nvSpPr>
          <p:cNvPr id="9" name="TextBox 8">
            <a:extLst>
              <a:ext uri="{FF2B5EF4-FFF2-40B4-BE49-F238E27FC236}">
                <a16:creationId xmlns:a16="http://schemas.microsoft.com/office/drawing/2014/main" id="{D7FFDEA9-7D80-964F-3300-CCF6A9B6167D}"/>
              </a:ext>
            </a:extLst>
          </p:cNvPr>
          <p:cNvSpPr txBox="1"/>
          <p:nvPr/>
        </p:nvSpPr>
        <p:spPr>
          <a:xfrm>
            <a:off x="546243" y="3431569"/>
            <a:ext cx="10748480" cy="110286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28600" indent="-228600">
              <a:lnSpc>
                <a:spcPts val="1275"/>
              </a:lnSpc>
              <a:buFont typeface=""/>
              <a:buAutoNum type="arabicPeriod" startAt="3"/>
            </a:pPr>
            <a:r>
              <a:rPr lang="de-CH" sz="1100" b="1" dirty="0">
                <a:cs typeface="Segoe UI Semilight"/>
              </a:rPr>
              <a:t>Bestellung nicht lagergeführter Artikel</a:t>
            </a:r>
            <a:r>
              <a:rPr lang="en-US" sz="1100" dirty="0">
                <a:cs typeface="Segoe UI Semilight"/>
              </a:rPr>
              <a:t> </a:t>
            </a:r>
          </a:p>
          <a:p>
            <a:pPr>
              <a:lnSpc>
                <a:spcPts val="1275"/>
              </a:lnSpc>
            </a:pPr>
            <a:endParaRPr lang="en-US" sz="1100" dirty="0">
              <a:cs typeface="Segoe UI Semilight"/>
            </a:endParaRPr>
          </a:p>
          <a:p>
            <a:pPr>
              <a:lnSpc>
                <a:spcPts val="1200"/>
              </a:lnSpc>
            </a:pPr>
            <a:r>
              <a:rPr lang="de-CH" sz="1100" dirty="0">
                <a:cs typeface="Segoe UI Semilight"/>
              </a:rPr>
              <a:t>Diese Artikel werden bei der ALSO-Lieferung zunächst auf euren Lager gebucht und anschliessend automatisch auf die Kostenstelle 9405 ausgebucht, sodass sie nicht lagergeführt sind. </a:t>
            </a:r>
            <a:r>
              <a:rPr lang="en-US" sz="1100" dirty="0">
                <a:cs typeface="Segoe UI Semilight"/>
              </a:rPr>
              <a:t> </a:t>
            </a:r>
          </a:p>
          <a:p>
            <a:pPr>
              <a:lnSpc>
                <a:spcPts val="1200"/>
              </a:lnSpc>
            </a:pPr>
            <a:r>
              <a:rPr lang="de-CH" sz="1100" dirty="0">
                <a:cs typeface="Segoe UI Semilight"/>
              </a:rPr>
              <a:t>Ihr seid selbst dafür verantwortlich, rechtzeitig eine BANF im SAP anzulegen.</a:t>
            </a:r>
            <a:r>
              <a:rPr lang="en-US" sz="1100" dirty="0">
                <a:cs typeface="Segoe UI Semilight"/>
              </a:rPr>
              <a:t> </a:t>
            </a:r>
          </a:p>
          <a:p>
            <a:pPr>
              <a:lnSpc>
                <a:spcPts val="1200"/>
              </a:lnSpc>
            </a:pPr>
            <a:r>
              <a:rPr lang="de-CH" sz="1100" dirty="0">
                <a:cs typeface="Segoe UI Semilight"/>
              </a:rPr>
              <a:t>Bitte beachtet, dass die Lieferzeit ca. 2–3 Tage betragen kann</a:t>
            </a:r>
            <a:r>
              <a:rPr lang="en-US" sz="1100" dirty="0">
                <a:cs typeface="Segoe UI Semilight"/>
              </a:rPr>
              <a:t> </a:t>
            </a:r>
            <a:r>
              <a:rPr lang="de-CH" sz="1100" dirty="0">
                <a:cs typeface="Segoe UI Semilight"/>
              </a:rPr>
              <a:t>(siehe Anleitung BANF).</a:t>
            </a:r>
            <a:r>
              <a:rPr lang="en-US" sz="1100" dirty="0">
                <a:cs typeface="Segoe UI Semilight"/>
              </a:rPr>
              <a:t> </a:t>
            </a:r>
          </a:p>
          <a:p>
            <a:pPr>
              <a:lnSpc>
                <a:spcPts val="1200"/>
              </a:lnSpc>
            </a:pPr>
            <a:r>
              <a:rPr lang="de-CH" sz="1100" dirty="0">
                <a:cs typeface="Segoe UI Semilight"/>
              </a:rPr>
              <a:t>Alle Bestellungen, die bis 14:00 Uhr an ALSO übermittelt werden,</a:t>
            </a:r>
            <a:r>
              <a:rPr lang="en-US" sz="1100" dirty="0">
                <a:cs typeface="Segoe UI Semilight"/>
              </a:rPr>
              <a:t> </a:t>
            </a:r>
            <a:r>
              <a:rPr lang="de-CH" sz="1100" dirty="0">
                <a:cs typeface="Segoe UI Semilight"/>
              </a:rPr>
              <a:t> in der Regel am selben Tag von ALSO versendet.</a:t>
            </a:r>
            <a:r>
              <a:rPr lang="en-US" sz="1100" dirty="0">
                <a:cs typeface="Segoe UI Semilight"/>
              </a:rPr>
              <a:t> </a:t>
            </a:r>
          </a:p>
        </p:txBody>
      </p:sp>
      <p:sp>
        <p:nvSpPr>
          <p:cNvPr id="12" name="TextBox 11">
            <a:extLst>
              <a:ext uri="{FF2B5EF4-FFF2-40B4-BE49-F238E27FC236}">
                <a16:creationId xmlns:a16="http://schemas.microsoft.com/office/drawing/2014/main" id="{09CEEF4A-009C-F699-167E-FBAE1531D542}"/>
              </a:ext>
            </a:extLst>
          </p:cNvPr>
          <p:cNvSpPr txBox="1"/>
          <p:nvPr/>
        </p:nvSpPr>
        <p:spPr>
          <a:xfrm>
            <a:off x="548951" y="4615543"/>
            <a:ext cx="11039669" cy="6283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1275"/>
              </a:lnSpc>
            </a:pPr>
            <a:r>
              <a:rPr lang="de-CH" sz="1100" b="1" dirty="0">
                <a:cs typeface="Segoe UI"/>
              </a:rPr>
              <a:t>4</a:t>
            </a:r>
            <a:r>
              <a:rPr lang="de-CH" sz="1100" b="1" dirty="0">
                <a:latin typeface="Segoe UI Semilight"/>
                <a:ea typeface="Calibri"/>
                <a:cs typeface="Segoe UI"/>
              </a:rPr>
              <a:t>.</a:t>
            </a:r>
            <a:r>
              <a:rPr lang="en-US" sz="1100" dirty="0">
                <a:latin typeface="Calibri"/>
                <a:ea typeface="Calibri"/>
                <a:cs typeface="Calibri"/>
              </a:rPr>
              <a:t>    </a:t>
            </a:r>
            <a:r>
              <a:rPr lang="de-CH" sz="1100" b="1" dirty="0">
                <a:cs typeface="Segoe UI"/>
              </a:rPr>
              <a:t>Express-Bestellungen</a:t>
            </a:r>
            <a:r>
              <a:rPr lang="en-US" sz="1100" dirty="0">
                <a:cs typeface="Segoe UI Semilight"/>
              </a:rPr>
              <a:t> </a:t>
            </a:r>
          </a:p>
          <a:p>
            <a:pPr>
              <a:lnSpc>
                <a:spcPts val="1200"/>
              </a:lnSpc>
            </a:pPr>
            <a:endParaRPr lang="en-US" sz="1100" dirty="0">
              <a:cs typeface="Segoe UI Semilight"/>
            </a:endParaRPr>
          </a:p>
          <a:p>
            <a:pPr>
              <a:lnSpc>
                <a:spcPts val="1200"/>
              </a:lnSpc>
            </a:pPr>
            <a:r>
              <a:rPr lang="de-CH" sz="1100" dirty="0">
                <a:cs typeface="Segoe UI"/>
              </a:rPr>
              <a:t>Es besteht jederzeit die Möglichkeit, eine Express-Bestellung aufzugeben. Diese verursacht jedoch zusätzliche  Kosten, die von ALSO an uns weiterverrechnet werden.</a:t>
            </a:r>
            <a:r>
              <a:rPr lang="en-US" sz="1100" dirty="0">
                <a:cs typeface="Segoe UI Semilight"/>
              </a:rPr>
              <a:t> </a:t>
            </a:r>
          </a:p>
          <a:p>
            <a:pPr>
              <a:lnSpc>
                <a:spcPts val="1200"/>
              </a:lnSpc>
            </a:pPr>
            <a:r>
              <a:rPr lang="de-CH" sz="1100" dirty="0">
                <a:cs typeface="Segoe UI"/>
              </a:rPr>
              <a:t>Bitte beachtet diese Vorgaben, um eine reibungslose Materialversorgung sicherzustellen.</a:t>
            </a:r>
            <a:r>
              <a:rPr lang="en-US" sz="1100" dirty="0">
                <a:cs typeface="Segoe UI Semilight"/>
              </a:rPr>
              <a:t> </a:t>
            </a:r>
          </a:p>
        </p:txBody>
      </p:sp>
    </p:spTree>
    <p:extLst>
      <p:ext uri="{BB962C8B-B14F-4D97-AF65-F5344CB8AC3E}">
        <p14:creationId xmlns:p14="http://schemas.microsoft.com/office/powerpoint/2010/main" val="2230663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89DAC-3AEB-0AB6-AD1E-B1C6F414EC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3CBAB9-AC23-24D5-C540-B9637C6C564D}"/>
              </a:ext>
            </a:extLst>
          </p:cNvPr>
          <p:cNvSpPr>
            <a:spLocks noGrp="1"/>
          </p:cNvSpPr>
          <p:nvPr>
            <p:ph type="title"/>
          </p:nvPr>
        </p:nvSpPr>
        <p:spPr/>
        <p:txBody>
          <a:bodyPr/>
          <a:lstStyle/>
          <a:p>
            <a:r>
              <a:rPr lang="de-CH" dirty="0">
                <a:solidFill>
                  <a:schemeClr val="bg2"/>
                </a:solidFill>
              </a:rPr>
              <a:t>BANF Bestellung </a:t>
            </a:r>
            <a:r>
              <a:rPr lang="de-CH" noProof="0" dirty="0">
                <a:solidFill>
                  <a:schemeClr val="bg2"/>
                </a:solidFill>
              </a:rPr>
              <a:t>im </a:t>
            </a:r>
            <a:r>
              <a:rPr lang="de-CH" dirty="0">
                <a:solidFill>
                  <a:schemeClr val="bg2"/>
                </a:solidFill>
              </a:rPr>
              <a:t>SAP (kostenloses Material) </a:t>
            </a:r>
            <a:br>
              <a:rPr lang="en-US" dirty="0"/>
            </a:br>
            <a:endParaRPr lang="en-US" dirty="0">
              <a:solidFill>
                <a:schemeClr val="bg2"/>
              </a:solidFill>
            </a:endParaRPr>
          </a:p>
        </p:txBody>
      </p:sp>
      <p:sp>
        <p:nvSpPr>
          <p:cNvPr id="4" name="Footer Placeholder 3">
            <a:extLst>
              <a:ext uri="{FF2B5EF4-FFF2-40B4-BE49-F238E27FC236}">
                <a16:creationId xmlns:a16="http://schemas.microsoft.com/office/drawing/2014/main" id="{B2007E40-5634-D95F-5A50-42CA879494DB}"/>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A753C370-B666-5E3B-AD32-57127C8957D1}"/>
              </a:ext>
            </a:extLst>
          </p:cNvPr>
          <p:cNvSpPr>
            <a:spLocks noGrp="1"/>
          </p:cNvSpPr>
          <p:nvPr>
            <p:ph type="sldNum" sz="quarter" idx="12"/>
          </p:nvPr>
        </p:nvSpPr>
        <p:spPr/>
        <p:txBody>
          <a:bodyPr/>
          <a:lstStyle/>
          <a:p>
            <a:fld id="{3FD3E9C3-C6D2-48DE-828D-52F69298359F}" type="slidenum">
              <a:rPr lang="en-GB" smtClean="0"/>
              <a:t>9</a:t>
            </a:fld>
            <a:endParaRPr lang="en-GB"/>
          </a:p>
        </p:txBody>
      </p:sp>
      <p:sp>
        <p:nvSpPr>
          <p:cNvPr id="40" name="Rechteck: abgerundete Ecken 39">
            <a:extLst>
              <a:ext uri="{FF2B5EF4-FFF2-40B4-BE49-F238E27FC236}">
                <a16:creationId xmlns:a16="http://schemas.microsoft.com/office/drawing/2014/main" id="{B7483E3A-2D3B-5F16-2B99-745CE01D8CB7}"/>
              </a:ext>
            </a:extLst>
          </p:cNvPr>
          <p:cNvSpPr/>
          <p:nvPr/>
        </p:nvSpPr>
        <p:spPr>
          <a:xfrm>
            <a:off x="8736328" y="2022003"/>
            <a:ext cx="2567136" cy="522015"/>
          </a:xfrm>
          <a:prstGeom prst="roundRect">
            <a:avLst>
              <a:gd name="adj" fmla="val 479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45720" rIns="0" bIns="45720" rtlCol="0" anchor="t"/>
          <a:lstStyle/>
          <a:p>
            <a:pPr>
              <a:spcAft>
                <a:spcPts val="300"/>
              </a:spcAft>
              <a:tabLst>
                <a:tab pos="1790700" algn="l"/>
              </a:tabLst>
            </a:pPr>
            <a:endParaRPr lang="de-CH" sz="1400" b="1" dirty="0">
              <a:solidFill>
                <a:schemeClr val="tx1"/>
              </a:solidFill>
              <a:cs typeface="Segoe UI Semilight"/>
            </a:endParaRPr>
          </a:p>
          <a:p>
            <a:pPr>
              <a:spcAft>
                <a:spcPts val="300"/>
              </a:spcAft>
              <a:tabLst>
                <a:tab pos="1790700" algn="l"/>
              </a:tabLst>
            </a:pPr>
            <a:endParaRPr lang="de-CH" sz="1050" dirty="0">
              <a:solidFill>
                <a:schemeClr val="tx1"/>
              </a:solidFill>
            </a:endParaRPr>
          </a:p>
          <a:p>
            <a:pPr>
              <a:spcAft>
                <a:spcPts val="300"/>
              </a:spcAft>
              <a:tabLst>
                <a:tab pos="1790700" algn="l"/>
              </a:tabLst>
            </a:pPr>
            <a:endParaRPr lang="de-CH" sz="1050" dirty="0">
              <a:solidFill>
                <a:schemeClr val="tx1"/>
              </a:solidFill>
            </a:endParaRPr>
          </a:p>
        </p:txBody>
      </p:sp>
      <p:sp>
        <p:nvSpPr>
          <p:cNvPr id="3" name="TextBox 2">
            <a:extLst>
              <a:ext uri="{FF2B5EF4-FFF2-40B4-BE49-F238E27FC236}">
                <a16:creationId xmlns:a16="http://schemas.microsoft.com/office/drawing/2014/main" id="{C500E7C9-3E19-FDA3-C400-CC8699460CDD}"/>
              </a:ext>
            </a:extLst>
          </p:cNvPr>
          <p:cNvSpPr txBox="1"/>
          <p:nvPr/>
        </p:nvSpPr>
        <p:spPr>
          <a:xfrm>
            <a:off x="554805" y="1479480"/>
            <a:ext cx="10054974" cy="307776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28600" indent="-228600">
              <a:lnSpc>
                <a:spcPts val="1275"/>
              </a:lnSpc>
              <a:buAutoNum type="arabicPeriod"/>
            </a:pPr>
            <a:r>
              <a:rPr lang="de-CH" sz="1100" b="1" dirty="0">
                <a:cs typeface="Segoe UI"/>
              </a:rPr>
              <a:t>Wann ist ein BANF notwendig?</a:t>
            </a:r>
            <a:r>
              <a:rPr lang="en-US" sz="1100" dirty="0">
                <a:cs typeface="Segoe UI Semilight"/>
              </a:rPr>
              <a:t> </a:t>
            </a:r>
            <a:endParaRPr lang="en-US" dirty="0">
              <a:cs typeface="Segoe UI Semilight"/>
            </a:endParaRPr>
          </a:p>
          <a:p>
            <a:pPr marL="228600" indent="-228600">
              <a:lnSpc>
                <a:spcPts val="1275"/>
              </a:lnSpc>
              <a:buAutoNum type="arabicPeriod"/>
            </a:pPr>
            <a:endParaRPr lang="en-US" sz="1100" dirty="0">
              <a:cs typeface="Segoe UI Semilight"/>
            </a:endParaRPr>
          </a:p>
          <a:p>
            <a:pPr>
              <a:lnSpc>
                <a:spcPts val="1200"/>
              </a:lnSpc>
            </a:pPr>
            <a:r>
              <a:rPr lang="de-CH" sz="1100" dirty="0">
                <a:cs typeface="Segoe UI"/>
              </a:rPr>
              <a:t>Für alle </a:t>
            </a:r>
            <a:r>
              <a:rPr lang="de-CH" sz="1100" b="1" dirty="0">
                <a:cs typeface="Segoe UI"/>
              </a:rPr>
              <a:t>Materialien</a:t>
            </a:r>
            <a:r>
              <a:rPr lang="de-CH" sz="1100" dirty="0">
                <a:cs typeface="Segoe UI"/>
              </a:rPr>
              <a:t>, die ihr </a:t>
            </a:r>
            <a:r>
              <a:rPr lang="de-CH" sz="1100" b="1" dirty="0">
                <a:cs typeface="Segoe UI"/>
              </a:rPr>
              <a:t>kostenlos an Kunden abgebt</a:t>
            </a:r>
            <a:r>
              <a:rPr lang="de-CH" sz="1100" dirty="0">
                <a:cs typeface="Segoe UI"/>
              </a:rPr>
              <a:t> – wie z. B.</a:t>
            </a:r>
            <a:r>
              <a:rPr lang="en-US" sz="1100" dirty="0">
                <a:cs typeface="Segoe UI Semilight"/>
              </a:rPr>
              <a:t> </a:t>
            </a:r>
          </a:p>
          <a:p>
            <a:pPr>
              <a:lnSpc>
                <a:spcPts val="1200"/>
              </a:lnSpc>
            </a:pPr>
            <a:endParaRPr lang="en-US" sz="1100" dirty="0">
              <a:cs typeface="Segoe UI Semilight"/>
            </a:endParaRPr>
          </a:p>
          <a:p>
            <a:pPr>
              <a:lnSpc>
                <a:spcPts val="1200"/>
              </a:lnSpc>
            </a:pPr>
            <a:endParaRPr lang="en-US" sz="1100" dirty="0">
              <a:cs typeface="Segoe UI Semilight"/>
            </a:endParaRPr>
          </a:p>
          <a:p>
            <a:pPr marL="171450" indent="-171450">
              <a:lnSpc>
                <a:spcPts val="1200"/>
              </a:lnSpc>
              <a:buAutoNum type="arabicPeriod"/>
            </a:pPr>
            <a:r>
              <a:rPr lang="de-CH" sz="1100" dirty="0">
                <a:cs typeface="Segoe UI Semilight"/>
              </a:rPr>
              <a:t> Anschlusskabel</a:t>
            </a:r>
            <a:r>
              <a:rPr lang="en-US" sz="1100" dirty="0">
                <a:cs typeface="Segoe UI Semilight"/>
              </a:rPr>
              <a:t> </a:t>
            </a:r>
          </a:p>
          <a:p>
            <a:pPr marL="228600" indent="-228600">
              <a:lnSpc>
                <a:spcPts val="1200"/>
              </a:lnSpc>
              <a:buAutoNum type="arabicPeriod"/>
            </a:pPr>
            <a:r>
              <a:rPr lang="de-CH" sz="1100" dirty="0">
                <a:cs typeface="Segoe UI Semilight"/>
              </a:rPr>
              <a:t>Übergangsadapter</a:t>
            </a:r>
            <a:r>
              <a:rPr lang="en-US" sz="1100" dirty="0">
                <a:cs typeface="Segoe UI Semilight"/>
              </a:rPr>
              <a:t> </a:t>
            </a:r>
          </a:p>
          <a:p>
            <a:pPr marL="228600" indent="-228600">
              <a:lnSpc>
                <a:spcPts val="1200"/>
              </a:lnSpc>
              <a:buAutoNum type="arabicPeriod"/>
            </a:pPr>
            <a:r>
              <a:rPr lang="de-CH" sz="1100" dirty="0">
                <a:cs typeface="Segoe UI Semilight"/>
              </a:rPr>
              <a:t>Anleitungen von Modems und Router. </a:t>
            </a:r>
            <a:r>
              <a:rPr lang="en-US" sz="1100" dirty="0">
                <a:cs typeface="Segoe UI Semilight"/>
              </a:rPr>
              <a:t> </a:t>
            </a:r>
          </a:p>
          <a:p>
            <a:pPr marL="228600" indent="-228600">
              <a:lnSpc>
                <a:spcPts val="1200"/>
              </a:lnSpc>
              <a:buAutoNum type="arabicPeriod"/>
            </a:pPr>
            <a:r>
              <a:rPr lang="de-CH" sz="1100" dirty="0">
                <a:cs typeface="Segoe UI Semilight"/>
              </a:rPr>
              <a:t>Für sonstiges Verbrauchsmaterial müsst ihr </a:t>
            </a:r>
            <a:r>
              <a:rPr lang="de-CH" sz="1100" b="1" dirty="0">
                <a:cs typeface="Segoe UI Semilight"/>
              </a:rPr>
              <a:t>eine Bestellanforderung (BANF)</a:t>
            </a:r>
            <a:r>
              <a:rPr lang="de-CH" sz="1100" dirty="0">
                <a:cs typeface="Segoe UI Semilight"/>
              </a:rPr>
              <a:t> über </a:t>
            </a:r>
            <a:r>
              <a:rPr lang="de-CH" sz="1100" b="1" dirty="0">
                <a:cs typeface="Segoe UI Semilight"/>
              </a:rPr>
              <a:t>SAP</a:t>
            </a:r>
            <a:r>
              <a:rPr lang="de-CH" sz="1100" dirty="0">
                <a:cs typeface="Segoe UI Semilight"/>
              </a:rPr>
              <a:t> erfassen.</a:t>
            </a:r>
            <a:r>
              <a:rPr lang="en-US" sz="1100" dirty="0">
                <a:cs typeface="Segoe UI Semilight"/>
              </a:rPr>
              <a:t> </a:t>
            </a:r>
          </a:p>
          <a:p>
            <a:pPr marL="228600" indent="-228600">
              <a:lnSpc>
                <a:spcPts val="1275"/>
              </a:lnSpc>
              <a:buAutoNum type="arabicPeriod"/>
            </a:pPr>
            <a:r>
              <a:rPr lang="de-CH" sz="1100" dirty="0">
                <a:cs typeface="Segoe UI Semilight"/>
              </a:rPr>
              <a:t>Ausser Büro Material wie Kopierpapier, Couvert, Kugelschreiber, Werbematerial. Dies müsst ihr weiterhin direkt bei unserer Logistik WWZ bestellen! </a:t>
            </a:r>
            <a:r>
              <a:rPr lang="de-CH" sz="1100" u="sng" dirty="0">
                <a:solidFill>
                  <a:srgbClr val="0000FF"/>
                </a:solidFill>
                <a:cs typeface="Segoe UI Semilight"/>
                <a:hlinkClick r:id="rId2"/>
              </a:rPr>
              <a:t>logistik@wwz.ch</a:t>
            </a:r>
            <a:r>
              <a:rPr lang="de-CH" sz="1100" dirty="0">
                <a:cs typeface="Segoe UI Semilight"/>
              </a:rPr>
              <a:t> </a:t>
            </a:r>
            <a:r>
              <a:rPr lang="en-US" sz="1100" dirty="0">
                <a:cs typeface="Segoe UI Semilight"/>
              </a:rPr>
              <a:t> </a:t>
            </a:r>
          </a:p>
          <a:p>
            <a:pPr marL="228600" indent="-228600">
              <a:lnSpc>
                <a:spcPts val="1275"/>
              </a:lnSpc>
              <a:buAutoNum type="arabicPeriod"/>
            </a:pPr>
            <a:r>
              <a:rPr lang="de-CH" sz="1100" dirty="0">
                <a:cs typeface="Segoe UI Semilight"/>
              </a:rPr>
              <a:t>Alle Materialien die im ZSD-Shop (SAP) verkauft werden oder Modems, Plume, Streamingbox IPTV-STB WWZ und Router die im Tango eingerichtet werden, werden automatisch im SAP bestellt, dafür dürft ihr keinen Manuellen BANF erstellen!</a:t>
            </a:r>
            <a:r>
              <a:rPr lang="en-US" sz="1100" dirty="0">
                <a:cs typeface="Segoe UI Semilight"/>
              </a:rPr>
              <a:t> </a:t>
            </a:r>
          </a:p>
          <a:p>
            <a:pPr marL="228600" indent="-228600">
              <a:lnSpc>
                <a:spcPts val="1275"/>
              </a:lnSpc>
              <a:buAutoNum type="arabicPeriod"/>
            </a:pPr>
            <a:r>
              <a:rPr lang="de-CH" sz="1100" dirty="0">
                <a:cs typeface="Segoe UI Semilight"/>
              </a:rPr>
              <a:t>Sobald ihr bei einem Artikel den Sicherheitsbestand erreicht, bestellt SAP selbständig und liefert die Menge so dass ihr wieder den Höchstbestand bekommt. Das passiert täglich.</a:t>
            </a:r>
            <a:r>
              <a:rPr lang="en-US" sz="1100" dirty="0">
                <a:cs typeface="Segoe UI Semilight"/>
              </a:rPr>
              <a:t> </a:t>
            </a:r>
          </a:p>
          <a:p>
            <a:pPr marL="228600" indent="-228600">
              <a:lnSpc>
                <a:spcPts val="1275"/>
              </a:lnSpc>
              <a:buAutoNum type="arabicPeriod"/>
            </a:pPr>
            <a:r>
              <a:rPr lang="de-CH" sz="1100" dirty="0">
                <a:cs typeface="Segoe UI Semilight"/>
              </a:rPr>
              <a:t>Bei besonderen Aktionen können wir den Höchstbestand natürlich anpassen. </a:t>
            </a:r>
            <a:r>
              <a:rPr lang="en-US" sz="1100" dirty="0">
                <a:cs typeface="Segoe UI Semilight"/>
              </a:rPr>
              <a:t> </a:t>
            </a:r>
          </a:p>
          <a:p>
            <a:pPr marL="228600" indent="-228600">
              <a:lnSpc>
                <a:spcPts val="1275"/>
              </a:lnSpc>
              <a:buAutoNum type="arabicPeriod"/>
            </a:pPr>
            <a:endParaRPr lang="en-US" sz="1100" dirty="0">
              <a:cs typeface="Segoe UI Semilight"/>
            </a:endParaRPr>
          </a:p>
          <a:p>
            <a:pPr marL="228600" indent="-228600">
              <a:lnSpc>
                <a:spcPts val="1275"/>
              </a:lnSpc>
              <a:buAutoNum type="arabicPeriod"/>
            </a:pPr>
            <a:endParaRPr lang="en-US" sz="1100" dirty="0">
              <a:cs typeface="Segoe UI Semilight"/>
            </a:endParaRPr>
          </a:p>
          <a:p>
            <a:pPr marL="228600" indent="-228600">
              <a:lnSpc>
                <a:spcPts val="1275"/>
              </a:lnSpc>
              <a:buAutoNum type="arabicPeriod"/>
            </a:pPr>
            <a:endParaRPr lang="en-US" sz="1100" b="1" dirty="0">
              <a:cs typeface="Segoe UI Semilight"/>
            </a:endParaRPr>
          </a:p>
        </p:txBody>
      </p:sp>
    </p:spTree>
    <p:extLst>
      <p:ext uri="{BB962C8B-B14F-4D97-AF65-F5344CB8AC3E}">
        <p14:creationId xmlns:p14="http://schemas.microsoft.com/office/powerpoint/2010/main" val="2777446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5D608-D8D0-1314-EE63-4E8F89527B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FFBA53-9BC3-0678-3FF7-2DC74DA55406}"/>
              </a:ext>
            </a:extLst>
          </p:cNvPr>
          <p:cNvSpPr>
            <a:spLocks noGrp="1"/>
          </p:cNvSpPr>
          <p:nvPr>
            <p:ph type="title"/>
          </p:nvPr>
        </p:nvSpPr>
        <p:spPr/>
        <p:txBody>
          <a:bodyPr/>
          <a:lstStyle/>
          <a:p>
            <a:r>
              <a:rPr lang="de-CH" dirty="0">
                <a:solidFill>
                  <a:schemeClr val="bg2"/>
                </a:solidFill>
              </a:rPr>
              <a:t>BANF Bestellung </a:t>
            </a:r>
            <a:r>
              <a:rPr lang="de-CH" noProof="0" dirty="0">
                <a:solidFill>
                  <a:schemeClr val="bg2"/>
                </a:solidFill>
              </a:rPr>
              <a:t>im </a:t>
            </a:r>
            <a:r>
              <a:rPr lang="de-CH" dirty="0">
                <a:solidFill>
                  <a:schemeClr val="bg2"/>
                </a:solidFill>
              </a:rPr>
              <a:t>SAP (kostenloses Material) </a:t>
            </a:r>
            <a:br>
              <a:rPr lang="en-US" dirty="0"/>
            </a:br>
            <a:endParaRPr lang="en-US" dirty="0">
              <a:solidFill>
                <a:schemeClr val="bg2"/>
              </a:solidFill>
            </a:endParaRPr>
          </a:p>
        </p:txBody>
      </p:sp>
      <p:sp>
        <p:nvSpPr>
          <p:cNvPr id="4" name="Footer Placeholder 3">
            <a:extLst>
              <a:ext uri="{FF2B5EF4-FFF2-40B4-BE49-F238E27FC236}">
                <a16:creationId xmlns:a16="http://schemas.microsoft.com/office/drawing/2014/main" id="{2B4E79B4-B213-901C-FE1A-D47B37C8E68D}"/>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AD2BF8DD-EADF-5A6D-8CF7-9877110F6249}"/>
              </a:ext>
            </a:extLst>
          </p:cNvPr>
          <p:cNvSpPr>
            <a:spLocks noGrp="1"/>
          </p:cNvSpPr>
          <p:nvPr>
            <p:ph type="sldNum" sz="quarter" idx="12"/>
          </p:nvPr>
        </p:nvSpPr>
        <p:spPr/>
        <p:txBody>
          <a:bodyPr/>
          <a:lstStyle/>
          <a:p>
            <a:fld id="{3FD3E9C3-C6D2-48DE-828D-52F69298359F}" type="slidenum">
              <a:rPr lang="en-GB" smtClean="0"/>
              <a:t>10</a:t>
            </a:fld>
            <a:endParaRPr lang="en-GB"/>
          </a:p>
        </p:txBody>
      </p:sp>
      <p:sp>
        <p:nvSpPr>
          <p:cNvPr id="6" name="TextBox 5">
            <a:extLst>
              <a:ext uri="{FF2B5EF4-FFF2-40B4-BE49-F238E27FC236}">
                <a16:creationId xmlns:a16="http://schemas.microsoft.com/office/drawing/2014/main" id="{A922E58A-D4C6-72D6-50CD-9E971E8DE136}"/>
              </a:ext>
            </a:extLst>
          </p:cNvPr>
          <p:cNvSpPr txBox="1"/>
          <p:nvPr/>
        </p:nvSpPr>
        <p:spPr>
          <a:xfrm>
            <a:off x="548952" y="1373155"/>
            <a:ext cx="7097485" cy="51296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1275"/>
              </a:lnSpc>
            </a:pPr>
            <a:r>
              <a:rPr lang="de-CH" sz="1100" b="1" dirty="0">
                <a:cs typeface="Segoe UI"/>
              </a:rPr>
              <a:t>2.</a:t>
            </a:r>
            <a:r>
              <a:rPr lang="en-US" sz="1100" dirty="0">
                <a:latin typeface="Calibri"/>
                <a:ea typeface="Calibri"/>
                <a:cs typeface="Calibri"/>
              </a:rPr>
              <a:t> </a:t>
            </a:r>
            <a:r>
              <a:rPr lang="de-CH" sz="1100" b="1" dirty="0">
                <a:cs typeface="Segoe UI"/>
              </a:rPr>
              <a:t>Einmalige Einrichtung – persönliche Einstellungen (</a:t>
            </a:r>
            <a:r>
              <a:rPr lang="de-CH" sz="1100" b="1" dirty="0" err="1">
                <a:cs typeface="Segoe UI"/>
              </a:rPr>
              <a:t>Fixwerte</a:t>
            </a:r>
            <a:r>
              <a:rPr lang="de-CH" sz="1100" b="1" dirty="0">
                <a:cs typeface="Segoe UI"/>
              </a:rPr>
              <a:t>)</a:t>
            </a:r>
            <a:r>
              <a:rPr lang="en-US" sz="1100" dirty="0">
                <a:cs typeface="Segoe UI Semilight"/>
              </a:rPr>
              <a:t> </a:t>
            </a:r>
          </a:p>
          <a:p>
            <a:pPr>
              <a:lnSpc>
                <a:spcPts val="1275"/>
              </a:lnSpc>
            </a:pPr>
            <a:endParaRPr lang="en-US" sz="1100" dirty="0">
              <a:cs typeface="Segoe UI Semilight"/>
            </a:endParaRPr>
          </a:p>
          <a:p>
            <a:pPr>
              <a:lnSpc>
                <a:spcPts val="1350"/>
              </a:lnSpc>
            </a:pPr>
            <a:r>
              <a:rPr lang="de-CH" sz="1000" dirty="0">
                <a:cs typeface="Segoe UI"/>
              </a:rPr>
              <a:t>Bevor du die erste BANF erstellst, richte einmalig deine </a:t>
            </a:r>
            <a:r>
              <a:rPr lang="de-CH" sz="1000" b="1" dirty="0" err="1">
                <a:cs typeface="Segoe UI"/>
              </a:rPr>
              <a:t>Fixwerte</a:t>
            </a:r>
            <a:r>
              <a:rPr lang="de-CH" sz="1000" dirty="0">
                <a:cs typeface="Segoe UI"/>
              </a:rPr>
              <a:t> ein:</a:t>
            </a:r>
            <a:r>
              <a:rPr lang="de-CH" sz="1200" dirty="0">
                <a:cs typeface="Segoe UI"/>
              </a:rPr>
              <a:t> </a:t>
            </a:r>
            <a:r>
              <a:rPr lang="en-US" sz="1200" dirty="0">
                <a:cs typeface="Segoe UI Semilight"/>
              </a:rPr>
              <a:t> </a:t>
            </a:r>
          </a:p>
        </p:txBody>
      </p:sp>
      <p:pic>
        <p:nvPicPr>
          <p:cNvPr id="7" name="Picture 6" descr="Grafik 1, Bild">
            <a:extLst>
              <a:ext uri="{FF2B5EF4-FFF2-40B4-BE49-F238E27FC236}">
                <a16:creationId xmlns:a16="http://schemas.microsoft.com/office/drawing/2014/main" id="{8E2EB972-8ED6-8402-0E20-433F96A113DB}"/>
              </a:ext>
            </a:extLst>
          </p:cNvPr>
          <p:cNvPicPr>
            <a:picLocks noChangeAspect="1"/>
          </p:cNvPicPr>
          <p:nvPr/>
        </p:nvPicPr>
        <p:blipFill>
          <a:blip r:embed="rId2"/>
          <a:stretch>
            <a:fillRect/>
          </a:stretch>
        </p:blipFill>
        <p:spPr>
          <a:xfrm>
            <a:off x="4536075" y="1373433"/>
            <a:ext cx="5813031" cy="2286840"/>
          </a:xfrm>
          <a:prstGeom prst="rect">
            <a:avLst/>
          </a:prstGeom>
        </p:spPr>
      </p:pic>
      <p:sp>
        <p:nvSpPr>
          <p:cNvPr id="8" name="TextBox 7">
            <a:extLst>
              <a:ext uri="{FF2B5EF4-FFF2-40B4-BE49-F238E27FC236}">
                <a16:creationId xmlns:a16="http://schemas.microsoft.com/office/drawing/2014/main" id="{5B4222C5-6F90-CF0A-EA3C-60274CEAC779}"/>
              </a:ext>
            </a:extLst>
          </p:cNvPr>
          <p:cNvSpPr txBox="1"/>
          <p:nvPr/>
        </p:nvSpPr>
        <p:spPr>
          <a:xfrm>
            <a:off x="906624" y="3659745"/>
            <a:ext cx="2992016" cy="123110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28600" indent="-228600">
              <a:lnSpc>
                <a:spcPts val="1200"/>
              </a:lnSpc>
              <a:buFont typeface="Symbol"/>
              <a:buChar char="•"/>
            </a:pPr>
            <a:r>
              <a:rPr lang="de-CH" sz="1000" dirty="0">
                <a:cs typeface="Segoe UI Semilight"/>
              </a:rPr>
              <a:t>Gehe im SAP oben auf System „Pers. Einstellungen“.</a:t>
            </a:r>
            <a:r>
              <a:rPr lang="en-US" sz="1000" dirty="0">
                <a:cs typeface="Segoe UI Semilight"/>
              </a:rPr>
              <a:t> </a:t>
            </a:r>
          </a:p>
          <a:p>
            <a:pPr marL="228600" indent="-228600">
              <a:lnSpc>
                <a:spcPts val="1200"/>
              </a:lnSpc>
              <a:buFont typeface="Symbol"/>
              <a:buChar char="•"/>
            </a:pPr>
            <a:r>
              <a:rPr lang="de-CH" sz="1000" dirty="0">
                <a:cs typeface="Segoe UI Semilight"/>
              </a:rPr>
              <a:t>Wähle den Reiter „Vorschlagswerte“.</a:t>
            </a:r>
            <a:r>
              <a:rPr lang="en-US" sz="1000" dirty="0">
                <a:cs typeface="Segoe UI Semilight"/>
              </a:rPr>
              <a:t> </a:t>
            </a:r>
          </a:p>
          <a:p>
            <a:pPr marL="228600" indent="-228600">
              <a:lnSpc>
                <a:spcPts val="1200"/>
              </a:lnSpc>
              <a:buFont typeface="Symbol"/>
              <a:buChar char="•"/>
            </a:pPr>
            <a:r>
              <a:rPr lang="de-CH" sz="1000" dirty="0">
                <a:cs typeface="Segoe UI Semilight"/>
              </a:rPr>
              <a:t>Klicke auf „Weitere Felder“ (unten rechts im Fenster).</a:t>
            </a:r>
            <a:r>
              <a:rPr lang="en-US" sz="1000" dirty="0">
                <a:cs typeface="Segoe UI Semilight"/>
              </a:rPr>
              <a:t> </a:t>
            </a:r>
          </a:p>
          <a:p>
            <a:pPr marL="228600" indent="-228600">
              <a:lnSpc>
                <a:spcPts val="1200"/>
              </a:lnSpc>
              <a:buFont typeface="Symbol"/>
              <a:buChar char="•"/>
            </a:pPr>
            <a:r>
              <a:rPr lang="de-CH" sz="1000" dirty="0">
                <a:cs typeface="Segoe UI Semilight"/>
              </a:rPr>
              <a:t>Wähle die folgenden Anzeigefelder aus (wie auf dem Bild dargestellt)</a:t>
            </a:r>
            <a:r>
              <a:rPr lang="en-US" sz="1000" dirty="0">
                <a:cs typeface="Segoe UI Semilight"/>
              </a:rPr>
              <a:t> </a:t>
            </a:r>
          </a:p>
          <a:p>
            <a:pPr marL="228600" indent="-228600">
              <a:lnSpc>
                <a:spcPts val="1200"/>
              </a:lnSpc>
              <a:buFont typeface="Symbol"/>
              <a:buChar char="•"/>
            </a:pPr>
            <a:r>
              <a:rPr lang="de-CH" sz="1000" dirty="0">
                <a:cs typeface="Segoe UI Semilight"/>
              </a:rPr>
              <a:t>Bestätige die Auswahl mit „Übernehmen</a:t>
            </a:r>
            <a:r>
              <a:rPr lang="en-US" sz="1000" dirty="0">
                <a:cs typeface="Segoe UI Semilight"/>
              </a:rPr>
              <a:t> </a:t>
            </a:r>
          </a:p>
        </p:txBody>
      </p:sp>
      <p:pic>
        <p:nvPicPr>
          <p:cNvPr id="9" name="Picture 8" descr="Grafik 1, Bild">
            <a:extLst>
              <a:ext uri="{FF2B5EF4-FFF2-40B4-BE49-F238E27FC236}">
                <a16:creationId xmlns:a16="http://schemas.microsoft.com/office/drawing/2014/main" id="{721E3C76-8FBC-5630-C95F-5CF15F10F6FE}"/>
              </a:ext>
            </a:extLst>
          </p:cNvPr>
          <p:cNvPicPr>
            <a:picLocks noChangeAspect="1"/>
          </p:cNvPicPr>
          <p:nvPr/>
        </p:nvPicPr>
        <p:blipFill>
          <a:blip r:embed="rId3"/>
          <a:stretch>
            <a:fillRect/>
          </a:stretch>
        </p:blipFill>
        <p:spPr>
          <a:xfrm>
            <a:off x="4533417" y="3659948"/>
            <a:ext cx="5816280" cy="2624685"/>
          </a:xfrm>
          <a:prstGeom prst="rect">
            <a:avLst/>
          </a:prstGeom>
        </p:spPr>
      </p:pic>
    </p:spTree>
    <p:extLst>
      <p:ext uri="{BB962C8B-B14F-4D97-AF65-F5344CB8AC3E}">
        <p14:creationId xmlns:p14="http://schemas.microsoft.com/office/powerpoint/2010/main" val="3310501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19A36-B9C8-D8B8-3977-4F873F1EC7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CD5DE8-2C18-7EE8-3CC2-B55C98A3C904}"/>
              </a:ext>
            </a:extLst>
          </p:cNvPr>
          <p:cNvSpPr>
            <a:spLocks noGrp="1"/>
          </p:cNvSpPr>
          <p:nvPr>
            <p:ph type="title"/>
          </p:nvPr>
        </p:nvSpPr>
        <p:spPr/>
        <p:txBody>
          <a:bodyPr/>
          <a:lstStyle/>
          <a:p>
            <a:r>
              <a:rPr lang="de-CH" dirty="0">
                <a:solidFill>
                  <a:schemeClr val="bg2"/>
                </a:solidFill>
              </a:rPr>
              <a:t>BANF Bestellung </a:t>
            </a:r>
            <a:r>
              <a:rPr lang="de-CH" noProof="0" dirty="0">
                <a:solidFill>
                  <a:schemeClr val="bg2"/>
                </a:solidFill>
              </a:rPr>
              <a:t>im </a:t>
            </a:r>
            <a:r>
              <a:rPr lang="de-CH" dirty="0">
                <a:solidFill>
                  <a:schemeClr val="bg2"/>
                </a:solidFill>
              </a:rPr>
              <a:t>SAP (kostenloses Material) </a:t>
            </a:r>
            <a:br>
              <a:rPr lang="en-US" dirty="0"/>
            </a:br>
            <a:endParaRPr lang="en-US" dirty="0">
              <a:solidFill>
                <a:schemeClr val="bg2"/>
              </a:solidFill>
            </a:endParaRPr>
          </a:p>
        </p:txBody>
      </p:sp>
      <p:sp>
        <p:nvSpPr>
          <p:cNvPr id="4" name="Footer Placeholder 3">
            <a:extLst>
              <a:ext uri="{FF2B5EF4-FFF2-40B4-BE49-F238E27FC236}">
                <a16:creationId xmlns:a16="http://schemas.microsoft.com/office/drawing/2014/main" id="{C26A0363-B479-890F-5BD3-FC7B3B3CC9AF}"/>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7846F811-BDFF-F19E-02CF-D964C686C7E7}"/>
              </a:ext>
            </a:extLst>
          </p:cNvPr>
          <p:cNvSpPr>
            <a:spLocks noGrp="1"/>
          </p:cNvSpPr>
          <p:nvPr>
            <p:ph type="sldNum" sz="quarter" idx="12"/>
          </p:nvPr>
        </p:nvSpPr>
        <p:spPr/>
        <p:txBody>
          <a:bodyPr/>
          <a:lstStyle/>
          <a:p>
            <a:fld id="{3FD3E9C3-C6D2-48DE-828D-52F69298359F}" type="slidenum">
              <a:rPr lang="en-GB" smtClean="0"/>
              <a:t>11</a:t>
            </a:fld>
            <a:endParaRPr lang="en-GB"/>
          </a:p>
        </p:txBody>
      </p:sp>
      <p:sp>
        <p:nvSpPr>
          <p:cNvPr id="10" name="TextBox 9">
            <a:extLst>
              <a:ext uri="{FF2B5EF4-FFF2-40B4-BE49-F238E27FC236}">
                <a16:creationId xmlns:a16="http://schemas.microsoft.com/office/drawing/2014/main" id="{C8AEF3BC-3FA7-A1BD-143A-0D623BA74A0F}"/>
              </a:ext>
            </a:extLst>
          </p:cNvPr>
          <p:cNvSpPr txBox="1"/>
          <p:nvPr/>
        </p:nvSpPr>
        <p:spPr>
          <a:xfrm>
            <a:off x="550862" y="1357604"/>
            <a:ext cx="4180168" cy="192360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1200"/>
              </a:lnSpc>
            </a:pPr>
            <a:r>
              <a:rPr lang="de-CH" sz="1000" b="1" dirty="0">
                <a:cs typeface="Segoe UI"/>
              </a:rPr>
              <a:t>Trage die gleichen Werte ein wie auf dem Bild:</a:t>
            </a:r>
            <a:r>
              <a:rPr lang="en-US" sz="1000" dirty="0">
                <a:cs typeface="Segoe UI Semilight"/>
              </a:rPr>
              <a:t> </a:t>
            </a:r>
          </a:p>
          <a:p>
            <a:pPr marL="228600" indent="-228600">
              <a:lnSpc>
                <a:spcPts val="1200"/>
              </a:lnSpc>
              <a:buFont typeface="Symbol"/>
              <a:buChar char="•"/>
            </a:pPr>
            <a:r>
              <a:rPr lang="de-CH" sz="1000" dirty="0" err="1">
                <a:cs typeface="Segoe UI Semilight"/>
              </a:rPr>
              <a:t>Belegart</a:t>
            </a:r>
            <a:r>
              <a:rPr lang="de-CH" sz="1000" dirty="0">
                <a:cs typeface="Segoe UI Semilight"/>
              </a:rPr>
              <a:t>: NB (Bestellanforderung)</a:t>
            </a:r>
            <a:r>
              <a:rPr lang="en-US" sz="1000" dirty="0">
                <a:cs typeface="Segoe UI Semilight"/>
              </a:rPr>
              <a:t> </a:t>
            </a:r>
          </a:p>
          <a:p>
            <a:pPr marL="228600" indent="-228600">
              <a:lnSpc>
                <a:spcPts val="1200"/>
              </a:lnSpc>
              <a:buFont typeface="Symbol"/>
              <a:buChar char="•"/>
            </a:pPr>
            <a:r>
              <a:rPr lang="de-CH" sz="1000" dirty="0">
                <a:cs typeface="Segoe UI Semilight"/>
              </a:rPr>
              <a:t>Einkäufergruppe: 107 Markus Hatz</a:t>
            </a:r>
            <a:r>
              <a:rPr lang="en-US" sz="1000" dirty="0">
                <a:cs typeface="Segoe UI Semilight"/>
              </a:rPr>
              <a:t> </a:t>
            </a:r>
          </a:p>
          <a:p>
            <a:pPr marL="228600" indent="-228600">
              <a:lnSpc>
                <a:spcPts val="1200"/>
              </a:lnSpc>
              <a:buFont typeface="Symbol"/>
              <a:buChar char="•"/>
            </a:pPr>
            <a:r>
              <a:rPr lang="de-CH" sz="1000" dirty="0">
                <a:cs typeface="Segoe UI Semilight"/>
              </a:rPr>
              <a:t>Positionstyp: 7 Umlagerung</a:t>
            </a:r>
            <a:r>
              <a:rPr lang="en-US" sz="1000" dirty="0">
                <a:cs typeface="Segoe UI Semilight"/>
              </a:rPr>
              <a:t> </a:t>
            </a:r>
          </a:p>
          <a:p>
            <a:pPr marL="228600" indent="-228600">
              <a:lnSpc>
                <a:spcPts val="1200"/>
              </a:lnSpc>
              <a:buFont typeface="Symbol"/>
              <a:buChar char="•"/>
            </a:pPr>
            <a:r>
              <a:rPr lang="de-CH" sz="1000" dirty="0">
                <a:cs typeface="Segoe UI Semilight"/>
              </a:rPr>
              <a:t>Werk: 200</a:t>
            </a:r>
            <a:r>
              <a:rPr lang="en-US" sz="1000" dirty="0">
                <a:cs typeface="Segoe UI Semilight"/>
              </a:rPr>
              <a:t> </a:t>
            </a:r>
          </a:p>
          <a:p>
            <a:pPr marL="228600" indent="-228600">
              <a:lnSpc>
                <a:spcPts val="1200"/>
              </a:lnSpc>
              <a:buFont typeface="Symbol"/>
              <a:buChar char="•"/>
            </a:pPr>
            <a:r>
              <a:rPr lang="de-CH" sz="1000" dirty="0">
                <a:cs typeface="Segoe UI Semilight"/>
              </a:rPr>
              <a:t>Anforderer: SAP Benutzername, dein SAP Benutzername </a:t>
            </a:r>
            <a:r>
              <a:rPr lang="en-US" sz="1000" dirty="0">
                <a:cs typeface="Segoe UI Semilight"/>
              </a:rPr>
              <a:t> </a:t>
            </a:r>
          </a:p>
          <a:p>
            <a:pPr marL="228600" indent="-228600">
              <a:lnSpc>
                <a:spcPts val="1200"/>
              </a:lnSpc>
              <a:buFont typeface="Symbol"/>
              <a:buChar char="•"/>
            </a:pPr>
            <a:r>
              <a:rPr lang="de-CH" sz="1000" dirty="0">
                <a:cs typeface="Segoe UI Semilight"/>
              </a:rPr>
              <a:t>Lieferwerk: 200</a:t>
            </a:r>
            <a:r>
              <a:rPr lang="en-US" sz="1000" dirty="0">
                <a:cs typeface="Segoe UI Semilight"/>
              </a:rPr>
              <a:t> </a:t>
            </a:r>
          </a:p>
          <a:p>
            <a:pPr marL="228600" indent="-228600">
              <a:lnSpc>
                <a:spcPts val="1200"/>
              </a:lnSpc>
              <a:buFont typeface="Symbol"/>
              <a:buChar char="•"/>
            </a:pPr>
            <a:endParaRPr lang="en-US" sz="1000" dirty="0">
              <a:cs typeface="Segoe UI Semilight"/>
            </a:endParaRPr>
          </a:p>
          <a:p>
            <a:pPr marL="228600" indent="-228600">
              <a:lnSpc>
                <a:spcPts val="1200"/>
              </a:lnSpc>
              <a:buFont typeface="Symbol"/>
              <a:buChar char="•"/>
            </a:pPr>
            <a:endParaRPr lang="en-US" sz="1000" dirty="0">
              <a:cs typeface="Segoe UI Semilight"/>
            </a:endParaRPr>
          </a:p>
          <a:p>
            <a:pPr>
              <a:lnSpc>
                <a:spcPts val="1350"/>
              </a:lnSpc>
            </a:pPr>
            <a:r>
              <a:rPr lang="de-CH" sz="1000" dirty="0">
                <a:cs typeface="Segoe UI"/>
              </a:rPr>
              <a:t>So sind die wichtigsten Felder immer schon vorausgefüllt, wenn du eine BANF erstellst. Du musst dann nur noch Artikelnummer, Lagerort und Stückzahl eintragen.</a:t>
            </a:r>
            <a:r>
              <a:rPr lang="de-CH" sz="1200" dirty="0">
                <a:latin typeface="Times New Roman"/>
                <a:cs typeface="Segoe UI"/>
              </a:rPr>
              <a:t> </a:t>
            </a:r>
            <a:r>
              <a:rPr lang="en-US" sz="1200" dirty="0">
                <a:latin typeface="Times New Roman"/>
                <a:cs typeface="Times New Roman"/>
              </a:rPr>
              <a:t> </a:t>
            </a:r>
          </a:p>
        </p:txBody>
      </p:sp>
      <p:pic>
        <p:nvPicPr>
          <p:cNvPr id="12" name="Picture 11" descr="Grafik 1, Bild">
            <a:extLst>
              <a:ext uri="{FF2B5EF4-FFF2-40B4-BE49-F238E27FC236}">
                <a16:creationId xmlns:a16="http://schemas.microsoft.com/office/drawing/2014/main" id="{F41FEE05-318D-A50A-E74D-8065323B3EA1}"/>
              </a:ext>
            </a:extLst>
          </p:cNvPr>
          <p:cNvPicPr>
            <a:picLocks noChangeAspect="1"/>
          </p:cNvPicPr>
          <p:nvPr/>
        </p:nvPicPr>
        <p:blipFill>
          <a:blip r:embed="rId2"/>
          <a:stretch>
            <a:fillRect/>
          </a:stretch>
        </p:blipFill>
        <p:spPr>
          <a:xfrm>
            <a:off x="6100387" y="1252019"/>
            <a:ext cx="4255076" cy="5034988"/>
          </a:xfrm>
          <a:prstGeom prst="rect">
            <a:avLst/>
          </a:prstGeom>
        </p:spPr>
      </p:pic>
    </p:spTree>
    <p:extLst>
      <p:ext uri="{BB962C8B-B14F-4D97-AF65-F5344CB8AC3E}">
        <p14:creationId xmlns:p14="http://schemas.microsoft.com/office/powerpoint/2010/main" val="4153863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31FE2-B616-F0EB-4DBB-C9173E320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4A0E94-F50E-EFB6-41D7-DAE7B63DCFE3}"/>
              </a:ext>
            </a:extLst>
          </p:cNvPr>
          <p:cNvSpPr>
            <a:spLocks noGrp="1"/>
          </p:cNvSpPr>
          <p:nvPr>
            <p:ph type="title"/>
          </p:nvPr>
        </p:nvSpPr>
        <p:spPr/>
        <p:txBody>
          <a:bodyPr/>
          <a:lstStyle/>
          <a:p>
            <a:r>
              <a:rPr lang="de-CH" dirty="0">
                <a:solidFill>
                  <a:schemeClr val="bg2"/>
                </a:solidFill>
              </a:rPr>
              <a:t>BANF Bestellung </a:t>
            </a:r>
            <a:r>
              <a:rPr lang="de-CH" noProof="0" dirty="0">
                <a:solidFill>
                  <a:schemeClr val="bg2"/>
                </a:solidFill>
              </a:rPr>
              <a:t>im </a:t>
            </a:r>
            <a:r>
              <a:rPr lang="de-CH" dirty="0">
                <a:solidFill>
                  <a:schemeClr val="bg2"/>
                </a:solidFill>
              </a:rPr>
              <a:t>SAP (kostenloses Material) </a:t>
            </a:r>
            <a:br>
              <a:rPr lang="en-US" dirty="0"/>
            </a:br>
            <a:endParaRPr lang="en-US" dirty="0">
              <a:solidFill>
                <a:schemeClr val="bg2"/>
              </a:solidFill>
            </a:endParaRPr>
          </a:p>
        </p:txBody>
      </p:sp>
      <p:sp>
        <p:nvSpPr>
          <p:cNvPr id="4" name="Footer Placeholder 3">
            <a:extLst>
              <a:ext uri="{FF2B5EF4-FFF2-40B4-BE49-F238E27FC236}">
                <a16:creationId xmlns:a16="http://schemas.microsoft.com/office/drawing/2014/main" id="{0086691D-B877-8AEA-C345-CDAEA7465945}"/>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AFB7B4A2-7BC2-F80E-6FDB-13AFED99753E}"/>
              </a:ext>
            </a:extLst>
          </p:cNvPr>
          <p:cNvSpPr>
            <a:spLocks noGrp="1"/>
          </p:cNvSpPr>
          <p:nvPr>
            <p:ph type="sldNum" sz="quarter" idx="12"/>
          </p:nvPr>
        </p:nvSpPr>
        <p:spPr/>
        <p:txBody>
          <a:bodyPr/>
          <a:lstStyle/>
          <a:p>
            <a:fld id="{3FD3E9C3-C6D2-48DE-828D-52F69298359F}" type="slidenum">
              <a:rPr lang="en-GB" smtClean="0"/>
              <a:t>12</a:t>
            </a:fld>
            <a:endParaRPr lang="en-GB"/>
          </a:p>
        </p:txBody>
      </p:sp>
      <p:sp>
        <p:nvSpPr>
          <p:cNvPr id="3" name="TextBox 2">
            <a:extLst>
              <a:ext uri="{FF2B5EF4-FFF2-40B4-BE49-F238E27FC236}">
                <a16:creationId xmlns:a16="http://schemas.microsoft.com/office/drawing/2014/main" id="{A5EDF740-2B95-0C5D-05E6-0059E26C9610}"/>
              </a:ext>
            </a:extLst>
          </p:cNvPr>
          <p:cNvSpPr txBox="1"/>
          <p:nvPr/>
        </p:nvSpPr>
        <p:spPr>
          <a:xfrm>
            <a:off x="727789" y="1482013"/>
            <a:ext cx="4492689" cy="159017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1275"/>
              </a:lnSpc>
            </a:pPr>
            <a:r>
              <a:rPr lang="de-CH" sz="1100" b="1" dirty="0">
                <a:cs typeface="Segoe UI"/>
              </a:rPr>
              <a:t>3.</a:t>
            </a:r>
            <a:r>
              <a:rPr lang="en-US" sz="1100" dirty="0">
                <a:latin typeface="Calibri"/>
                <a:ea typeface="Calibri"/>
                <a:cs typeface="Calibri"/>
              </a:rPr>
              <a:t> J</a:t>
            </a:r>
            <a:r>
              <a:rPr lang="de-CH" sz="1100" b="1" dirty="0" err="1">
                <a:cs typeface="Segoe UI"/>
              </a:rPr>
              <a:t>etzt</a:t>
            </a:r>
            <a:r>
              <a:rPr lang="de-CH" sz="1100" b="1" dirty="0">
                <a:cs typeface="Segoe UI"/>
              </a:rPr>
              <a:t> können wir einen BANF erstellen</a:t>
            </a:r>
            <a:r>
              <a:rPr lang="en-US" sz="1100" dirty="0">
                <a:cs typeface="Segoe UI Semilight"/>
              </a:rPr>
              <a:t> </a:t>
            </a:r>
          </a:p>
          <a:p>
            <a:pPr>
              <a:lnSpc>
                <a:spcPts val="1275"/>
              </a:lnSpc>
            </a:pPr>
            <a:endParaRPr lang="en-US" sz="1100" dirty="0">
              <a:cs typeface="Segoe UI Semilight"/>
            </a:endParaRPr>
          </a:p>
          <a:p>
            <a:pPr>
              <a:lnSpc>
                <a:spcPts val="1350"/>
              </a:lnSpc>
            </a:pPr>
            <a:r>
              <a:rPr lang="de-CH" sz="1100" dirty="0">
                <a:cs typeface="Segoe UI"/>
              </a:rPr>
              <a:t>Im Textfeld können zusätzliche Informationen angegeben werden, wie zum Beispiel, ob beim Versand eine Samstagzustellung oder eine Express-Sendung benötigt wird.</a:t>
            </a:r>
            <a:r>
              <a:rPr lang="en-US" sz="1100" dirty="0">
                <a:latin typeface="WordVisiCarriageReturn_MSFontService"/>
              </a:rPr>
              <a:t> </a:t>
            </a:r>
            <a:br>
              <a:rPr lang="en-US" sz="1100" dirty="0">
                <a:latin typeface="WordVisiCarriageReturn_MSFontService"/>
              </a:rPr>
            </a:br>
            <a:r>
              <a:rPr lang="de-CH" sz="1100" dirty="0">
                <a:cs typeface="Segoe UI"/>
              </a:rPr>
              <a:t>Wichtig: Solche Versandarten werden </a:t>
            </a:r>
            <a:r>
              <a:rPr lang="de-CH" sz="1100" b="1" dirty="0">
                <a:cs typeface="Segoe UI"/>
              </a:rPr>
              <a:t>nur in absoluten Ausnahmefällen</a:t>
            </a:r>
            <a:r>
              <a:rPr lang="de-CH" sz="1100" dirty="0">
                <a:cs typeface="Segoe UI"/>
              </a:rPr>
              <a:t> ausgeführt.</a:t>
            </a:r>
            <a:r>
              <a:rPr lang="en-US" sz="1100" dirty="0">
                <a:latin typeface="WordVisiCarriageReturn_MSFontService"/>
              </a:rPr>
              <a:t> </a:t>
            </a:r>
            <a:br>
              <a:rPr lang="en-US" sz="1100" dirty="0">
                <a:latin typeface="WordVisiCarriageReturn_MSFontService"/>
              </a:rPr>
            </a:br>
            <a:r>
              <a:rPr lang="de-CH" sz="1100" dirty="0">
                <a:cs typeface="Segoe UI"/>
              </a:rPr>
              <a:t>Bitte beachtet, dass sämtliche Zusatzdienstleistungen </a:t>
            </a:r>
            <a:r>
              <a:rPr lang="de-CH" sz="1100" b="1" dirty="0">
                <a:cs typeface="Segoe UI"/>
              </a:rPr>
              <a:t>vollumfänglich uns verrechnet</a:t>
            </a:r>
            <a:r>
              <a:rPr lang="de-CH" sz="1100" dirty="0">
                <a:cs typeface="Segoe UI"/>
              </a:rPr>
              <a:t> werden</a:t>
            </a:r>
            <a:r>
              <a:rPr lang="de-CH" sz="1200" dirty="0">
                <a:cs typeface="Segoe UI"/>
              </a:rPr>
              <a:t>.</a:t>
            </a:r>
            <a:r>
              <a:rPr lang="en-US" sz="1200" dirty="0">
                <a:cs typeface="Segoe UI Semilight"/>
              </a:rPr>
              <a:t> </a:t>
            </a:r>
          </a:p>
        </p:txBody>
      </p:sp>
      <p:pic>
        <p:nvPicPr>
          <p:cNvPr id="6" name="Picture 5" descr="Grafik 1, Bild">
            <a:extLst>
              <a:ext uri="{FF2B5EF4-FFF2-40B4-BE49-F238E27FC236}">
                <a16:creationId xmlns:a16="http://schemas.microsoft.com/office/drawing/2014/main" id="{383FEF37-FD94-2518-AD9E-CE24452F38A5}"/>
              </a:ext>
            </a:extLst>
          </p:cNvPr>
          <p:cNvPicPr>
            <a:picLocks noChangeAspect="1"/>
          </p:cNvPicPr>
          <p:nvPr/>
        </p:nvPicPr>
        <p:blipFill>
          <a:blip r:embed="rId2"/>
          <a:stretch>
            <a:fillRect/>
          </a:stretch>
        </p:blipFill>
        <p:spPr>
          <a:xfrm>
            <a:off x="6098512" y="1363578"/>
            <a:ext cx="5178578" cy="4672264"/>
          </a:xfrm>
          <a:prstGeom prst="rect">
            <a:avLst/>
          </a:prstGeom>
        </p:spPr>
      </p:pic>
      <p:sp>
        <p:nvSpPr>
          <p:cNvPr id="7" name="TextBox 6">
            <a:extLst>
              <a:ext uri="{FF2B5EF4-FFF2-40B4-BE49-F238E27FC236}">
                <a16:creationId xmlns:a16="http://schemas.microsoft.com/office/drawing/2014/main" id="{80EAF8C2-018D-6C3D-5891-D9F04EFFD254}"/>
              </a:ext>
            </a:extLst>
          </p:cNvPr>
          <p:cNvSpPr txBox="1"/>
          <p:nvPr/>
        </p:nvSpPr>
        <p:spPr>
          <a:xfrm>
            <a:off x="731134" y="3335438"/>
            <a:ext cx="4402237" cy="156453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1275"/>
              </a:lnSpc>
            </a:pPr>
            <a:r>
              <a:rPr lang="de-CH" sz="1100" b="1" dirty="0">
                <a:cs typeface="Segoe UI"/>
              </a:rPr>
              <a:t>Beginne mit der Dateneingabe von links nach rechts:</a:t>
            </a:r>
            <a:r>
              <a:rPr lang="en-US" sz="1100" dirty="0">
                <a:cs typeface="Segoe UI Semilight"/>
              </a:rPr>
              <a:t> </a:t>
            </a:r>
          </a:p>
          <a:p>
            <a:pPr>
              <a:lnSpc>
                <a:spcPts val="1275"/>
              </a:lnSpc>
            </a:pPr>
            <a:endParaRPr lang="en-US" sz="1100" dirty="0">
              <a:cs typeface="Segoe UI Semilight"/>
            </a:endParaRPr>
          </a:p>
          <a:p>
            <a:pPr>
              <a:lnSpc>
                <a:spcPts val="1200"/>
              </a:lnSpc>
            </a:pPr>
            <a:r>
              <a:rPr lang="de-CH" sz="1100" dirty="0">
                <a:cs typeface="Segoe UI"/>
              </a:rPr>
              <a:t>Unter </a:t>
            </a:r>
            <a:r>
              <a:rPr lang="de-CH" sz="1100" b="1" dirty="0">
                <a:cs typeface="Segoe UI"/>
              </a:rPr>
              <a:t>Material</a:t>
            </a:r>
            <a:r>
              <a:rPr lang="de-CH" sz="1100" dirty="0">
                <a:cs typeface="Segoe UI"/>
              </a:rPr>
              <a:t> gib bitte die </a:t>
            </a:r>
            <a:r>
              <a:rPr lang="de-CH" sz="1100" b="1" dirty="0">
                <a:cs typeface="Segoe UI"/>
              </a:rPr>
              <a:t>Artikelnummer</a:t>
            </a:r>
            <a:r>
              <a:rPr lang="de-CH" sz="1100" dirty="0">
                <a:cs typeface="Segoe UI"/>
              </a:rPr>
              <a:t> ein. (Excel Liste Materialbestellschein) da findest du die SAP Artikel Nummer) </a:t>
            </a:r>
            <a:r>
              <a:rPr lang="en-US" sz="1100" dirty="0">
                <a:cs typeface="Segoe UI Semilight"/>
              </a:rPr>
              <a:t> </a:t>
            </a:r>
          </a:p>
          <a:p>
            <a:pPr>
              <a:lnSpc>
                <a:spcPts val="1200"/>
              </a:lnSpc>
            </a:pPr>
            <a:r>
              <a:rPr lang="de-CH" sz="1100" dirty="0">
                <a:cs typeface="Segoe UI"/>
              </a:rPr>
              <a:t>Bei </a:t>
            </a:r>
            <a:r>
              <a:rPr lang="de-CH" sz="1100" b="1" dirty="0">
                <a:cs typeface="Segoe UI"/>
              </a:rPr>
              <a:t>Menge</a:t>
            </a:r>
            <a:r>
              <a:rPr lang="de-CH" sz="1100" dirty="0">
                <a:cs typeface="Segoe UI"/>
              </a:rPr>
              <a:t> trägst du die benötigte </a:t>
            </a:r>
            <a:r>
              <a:rPr lang="de-CH" sz="1100" b="1" dirty="0">
                <a:cs typeface="Segoe UI"/>
              </a:rPr>
              <a:t>Stückzahl</a:t>
            </a:r>
            <a:r>
              <a:rPr lang="de-CH" sz="1100" dirty="0">
                <a:cs typeface="Segoe UI"/>
              </a:rPr>
              <a:t> ein. </a:t>
            </a:r>
            <a:r>
              <a:rPr lang="en-US" sz="1100" dirty="0">
                <a:latin typeface="WordVisiCarriageReturn_MSFontService"/>
              </a:rPr>
              <a:t> </a:t>
            </a:r>
            <a:br>
              <a:rPr lang="en-US" sz="1100" dirty="0">
                <a:latin typeface="WordVisiCarriageReturn_MSFontService"/>
              </a:rPr>
            </a:br>
            <a:r>
              <a:rPr lang="de-CH" sz="1100" dirty="0">
                <a:cs typeface="Segoe UI"/>
              </a:rPr>
              <a:t>(Bitte beachte: Die BANFs werden von uns vorab geprüft und gegebenenfalls angepasst, bevor sie als </a:t>
            </a:r>
            <a:r>
              <a:rPr lang="en-US" sz="1100" dirty="0">
                <a:latin typeface="WordVisiCarriageReturn_MSFontService"/>
              </a:rPr>
              <a:t> </a:t>
            </a:r>
            <a:br>
              <a:rPr lang="en-US" sz="1100" dirty="0">
                <a:latin typeface="WordVisiCarriageReturn_MSFontService"/>
              </a:rPr>
            </a:br>
            <a:r>
              <a:rPr lang="de-CH" sz="1100" dirty="0">
                <a:cs typeface="Segoe UI"/>
              </a:rPr>
              <a:t>Bestellung an ALSO übermittelt werden. Daher kann es vorkommen, dass die gewünschte Bestellmenge nicht der tatsächlichen Liefermenge entspricht.</a:t>
            </a:r>
            <a:r>
              <a:rPr lang="de-CH" sz="1000" dirty="0">
                <a:cs typeface="Segoe UI"/>
              </a:rPr>
              <a:t>)</a:t>
            </a:r>
            <a:r>
              <a:rPr lang="en-US" sz="1000" dirty="0">
                <a:cs typeface="Segoe UI Semilight"/>
              </a:rPr>
              <a:t> </a:t>
            </a:r>
          </a:p>
        </p:txBody>
      </p:sp>
    </p:spTree>
    <p:extLst>
      <p:ext uri="{BB962C8B-B14F-4D97-AF65-F5344CB8AC3E}">
        <p14:creationId xmlns:p14="http://schemas.microsoft.com/office/powerpoint/2010/main" val="456369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B3702-267C-03DE-3936-1303F89FBE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4487E0-55F4-828B-3320-308A1A4E35FD}"/>
              </a:ext>
            </a:extLst>
          </p:cNvPr>
          <p:cNvSpPr>
            <a:spLocks noGrp="1"/>
          </p:cNvSpPr>
          <p:nvPr>
            <p:ph type="title"/>
          </p:nvPr>
        </p:nvSpPr>
        <p:spPr/>
        <p:txBody>
          <a:bodyPr/>
          <a:lstStyle/>
          <a:p>
            <a:r>
              <a:rPr lang="de-CH" dirty="0">
                <a:solidFill>
                  <a:schemeClr val="bg2"/>
                </a:solidFill>
              </a:rPr>
              <a:t>BANF Bestellung </a:t>
            </a:r>
            <a:r>
              <a:rPr lang="de-CH" noProof="0" dirty="0">
                <a:solidFill>
                  <a:schemeClr val="bg2"/>
                </a:solidFill>
              </a:rPr>
              <a:t>im </a:t>
            </a:r>
            <a:r>
              <a:rPr lang="de-CH" dirty="0">
                <a:solidFill>
                  <a:schemeClr val="bg2"/>
                </a:solidFill>
              </a:rPr>
              <a:t>SAP (kostenloses Material) </a:t>
            </a:r>
            <a:br>
              <a:rPr lang="en-US" dirty="0"/>
            </a:br>
            <a:endParaRPr lang="en-US" dirty="0">
              <a:solidFill>
                <a:schemeClr val="bg2"/>
              </a:solidFill>
            </a:endParaRPr>
          </a:p>
        </p:txBody>
      </p:sp>
      <p:sp>
        <p:nvSpPr>
          <p:cNvPr id="4" name="Footer Placeholder 3">
            <a:extLst>
              <a:ext uri="{FF2B5EF4-FFF2-40B4-BE49-F238E27FC236}">
                <a16:creationId xmlns:a16="http://schemas.microsoft.com/office/drawing/2014/main" id="{75EAB291-5CB2-FAA8-B1E3-ABD8B2D1DD23}"/>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C1D07F34-B9E0-FA46-E322-26F23CEA7182}"/>
              </a:ext>
            </a:extLst>
          </p:cNvPr>
          <p:cNvSpPr>
            <a:spLocks noGrp="1"/>
          </p:cNvSpPr>
          <p:nvPr>
            <p:ph type="sldNum" sz="quarter" idx="12"/>
          </p:nvPr>
        </p:nvSpPr>
        <p:spPr/>
        <p:txBody>
          <a:bodyPr/>
          <a:lstStyle/>
          <a:p>
            <a:fld id="{3FD3E9C3-C6D2-48DE-828D-52F69298359F}" type="slidenum">
              <a:rPr lang="en-GB" smtClean="0"/>
              <a:t>13</a:t>
            </a:fld>
            <a:endParaRPr lang="en-GB"/>
          </a:p>
        </p:txBody>
      </p:sp>
      <p:pic>
        <p:nvPicPr>
          <p:cNvPr id="8" name="Picture 7" descr="Grafik 1, Bild">
            <a:extLst>
              <a:ext uri="{FF2B5EF4-FFF2-40B4-BE49-F238E27FC236}">
                <a16:creationId xmlns:a16="http://schemas.microsoft.com/office/drawing/2014/main" id="{E539C24F-69C0-8DA7-89EB-CEB6EC9A444D}"/>
              </a:ext>
            </a:extLst>
          </p:cNvPr>
          <p:cNvPicPr>
            <a:picLocks noChangeAspect="1"/>
          </p:cNvPicPr>
          <p:nvPr/>
        </p:nvPicPr>
        <p:blipFill>
          <a:blip r:embed="rId2"/>
          <a:stretch>
            <a:fillRect/>
          </a:stretch>
        </p:blipFill>
        <p:spPr>
          <a:xfrm>
            <a:off x="3717256" y="1713497"/>
            <a:ext cx="8116303" cy="3330743"/>
          </a:xfrm>
          <a:prstGeom prst="rect">
            <a:avLst/>
          </a:prstGeom>
        </p:spPr>
      </p:pic>
      <p:sp>
        <p:nvSpPr>
          <p:cNvPr id="9" name="TextBox 8">
            <a:extLst>
              <a:ext uri="{FF2B5EF4-FFF2-40B4-BE49-F238E27FC236}">
                <a16:creationId xmlns:a16="http://schemas.microsoft.com/office/drawing/2014/main" id="{2304CAC0-0255-1CC3-5AE6-278E8DF6B1CF}"/>
              </a:ext>
            </a:extLst>
          </p:cNvPr>
          <p:cNvSpPr txBox="1"/>
          <p:nvPr/>
        </p:nvSpPr>
        <p:spPr>
          <a:xfrm>
            <a:off x="362952" y="1836820"/>
            <a:ext cx="3041960" cy="169277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1200"/>
              </a:lnSpc>
            </a:pPr>
            <a:r>
              <a:rPr lang="de-CH" sz="1100" dirty="0">
                <a:cs typeface="Segoe UI"/>
              </a:rPr>
              <a:t>Unter </a:t>
            </a:r>
            <a:r>
              <a:rPr lang="de-CH" sz="1100" b="1" dirty="0">
                <a:cs typeface="Segoe UI"/>
              </a:rPr>
              <a:t>Lagerort</a:t>
            </a:r>
            <a:r>
              <a:rPr lang="de-CH" sz="1100" dirty="0">
                <a:cs typeface="Segoe UI"/>
              </a:rPr>
              <a:t> gib an, in welches </a:t>
            </a:r>
            <a:r>
              <a:rPr lang="de-CH" sz="1100" b="1" dirty="0">
                <a:cs typeface="Segoe UI"/>
              </a:rPr>
              <a:t>Lager</a:t>
            </a:r>
            <a:r>
              <a:rPr lang="de-CH" sz="1100" dirty="0">
                <a:cs typeface="Segoe UI"/>
              </a:rPr>
              <a:t> das Material geliefert werden soll.</a:t>
            </a:r>
            <a:r>
              <a:rPr lang="en-US" sz="1100" dirty="0">
                <a:cs typeface="Segoe UI Semilight"/>
              </a:rPr>
              <a:t> </a:t>
            </a:r>
          </a:p>
          <a:p>
            <a:pPr>
              <a:lnSpc>
                <a:spcPts val="1200"/>
              </a:lnSpc>
            </a:pPr>
            <a:endParaRPr lang="en-US" sz="1100" dirty="0">
              <a:cs typeface="Segoe UI Semilight"/>
            </a:endParaRPr>
          </a:p>
          <a:p>
            <a:pPr>
              <a:lnSpc>
                <a:spcPts val="1200"/>
              </a:lnSpc>
            </a:pPr>
            <a:endParaRPr lang="en-US" sz="1100" dirty="0">
              <a:cs typeface="Segoe UI Semilight"/>
            </a:endParaRPr>
          </a:p>
          <a:p>
            <a:pPr>
              <a:lnSpc>
                <a:spcPts val="1200"/>
              </a:lnSpc>
            </a:pPr>
            <a:r>
              <a:rPr lang="de-CH" sz="1100" dirty="0">
                <a:cs typeface="Segoe UI"/>
              </a:rPr>
              <a:t>Wichtig: Bitte legt </a:t>
            </a:r>
            <a:r>
              <a:rPr lang="de-CH" sz="1100" b="1" dirty="0">
                <a:cs typeface="Segoe UI"/>
              </a:rPr>
              <a:t>pro Tag nur eine BANF</a:t>
            </a:r>
            <a:r>
              <a:rPr lang="de-CH" sz="1100" dirty="0">
                <a:cs typeface="Segoe UI"/>
              </a:rPr>
              <a:t> an, da </a:t>
            </a:r>
            <a:r>
              <a:rPr lang="de-CH" sz="1100" b="1" dirty="0">
                <a:cs typeface="Segoe UI"/>
              </a:rPr>
              <a:t>jede einzelne BANF bei ALSO eine separate Bestellung</a:t>
            </a:r>
            <a:r>
              <a:rPr lang="de-CH" sz="1100" dirty="0">
                <a:cs typeface="Segoe UI"/>
              </a:rPr>
              <a:t> </a:t>
            </a:r>
            <a:r>
              <a:rPr lang="en-US" sz="1100" dirty="0">
                <a:latin typeface="WordVisiCarriageReturn_MSFontService"/>
              </a:rPr>
              <a:t> </a:t>
            </a:r>
            <a:br>
              <a:rPr lang="en-US" sz="1100" dirty="0">
                <a:latin typeface="WordVisiCarriageReturn_MSFontService"/>
              </a:rPr>
            </a:br>
            <a:r>
              <a:rPr lang="de-CH" sz="1100" dirty="0">
                <a:cs typeface="Segoe UI"/>
              </a:rPr>
              <a:t>auslöst.</a:t>
            </a:r>
            <a:endParaRPr lang="de-CH" sz="1100" dirty="0">
              <a:latin typeface="Segoe UI Semilight"/>
              <a:cs typeface="Segoe UI"/>
            </a:endParaRPr>
          </a:p>
          <a:p>
            <a:pPr>
              <a:lnSpc>
                <a:spcPts val="1200"/>
              </a:lnSpc>
            </a:pPr>
            <a:r>
              <a:rPr lang="en-US" sz="1100" dirty="0">
                <a:latin typeface="WordVisiCarriageReturn_MSFontService"/>
              </a:rPr>
              <a:t> </a:t>
            </a:r>
            <a:br>
              <a:rPr lang="en-US" sz="1100" dirty="0">
                <a:latin typeface="WordVisiCarriageReturn_MSFontService"/>
              </a:rPr>
            </a:br>
            <a:r>
              <a:rPr lang="de-CH" sz="1100" dirty="0">
                <a:cs typeface="Segoe UI"/>
              </a:rPr>
              <a:t>Für die WWZ entstehen dadurch zusätzliche Kosten, weshalb unbedingt darauf zu achten</a:t>
            </a:r>
            <a:r>
              <a:rPr lang="de-CH" sz="1000" dirty="0">
                <a:cs typeface="Segoe UI"/>
              </a:rPr>
              <a:t> ist.</a:t>
            </a:r>
            <a:r>
              <a:rPr lang="en-US" sz="1000" dirty="0">
                <a:cs typeface="Segoe UI Semilight"/>
              </a:rPr>
              <a:t> </a:t>
            </a:r>
            <a:endParaRPr lang="en-US"/>
          </a:p>
        </p:txBody>
      </p:sp>
    </p:spTree>
    <p:extLst>
      <p:ext uri="{BB962C8B-B14F-4D97-AF65-F5344CB8AC3E}">
        <p14:creationId xmlns:p14="http://schemas.microsoft.com/office/powerpoint/2010/main" val="2863623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2F68A-89D9-8405-26D0-1AEE739024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BB0DBB-8276-5145-E409-6BC9FEE596C9}"/>
              </a:ext>
            </a:extLst>
          </p:cNvPr>
          <p:cNvSpPr>
            <a:spLocks noGrp="1"/>
          </p:cNvSpPr>
          <p:nvPr>
            <p:ph type="title"/>
          </p:nvPr>
        </p:nvSpPr>
        <p:spPr/>
        <p:txBody>
          <a:bodyPr/>
          <a:lstStyle/>
          <a:p>
            <a:r>
              <a:rPr lang="de-CH" dirty="0">
                <a:solidFill>
                  <a:schemeClr val="bg2"/>
                </a:solidFill>
              </a:rPr>
              <a:t>BANF Bestellung </a:t>
            </a:r>
            <a:r>
              <a:rPr lang="de-CH" noProof="0" dirty="0">
                <a:solidFill>
                  <a:schemeClr val="bg2"/>
                </a:solidFill>
              </a:rPr>
              <a:t>im </a:t>
            </a:r>
            <a:r>
              <a:rPr lang="de-CH" dirty="0">
                <a:solidFill>
                  <a:schemeClr val="bg2"/>
                </a:solidFill>
              </a:rPr>
              <a:t>SAP (kostenloses Material) </a:t>
            </a:r>
            <a:br>
              <a:rPr lang="en-US" dirty="0"/>
            </a:br>
            <a:endParaRPr lang="en-US" dirty="0">
              <a:solidFill>
                <a:schemeClr val="bg2"/>
              </a:solidFill>
            </a:endParaRPr>
          </a:p>
        </p:txBody>
      </p:sp>
      <p:sp>
        <p:nvSpPr>
          <p:cNvPr id="4" name="Footer Placeholder 3">
            <a:extLst>
              <a:ext uri="{FF2B5EF4-FFF2-40B4-BE49-F238E27FC236}">
                <a16:creationId xmlns:a16="http://schemas.microsoft.com/office/drawing/2014/main" id="{85B34176-6DA1-C1D7-1C21-49197DB3A58F}"/>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AC3AB9C5-FAD7-2A14-1CB0-E6FC7762C02E}"/>
              </a:ext>
            </a:extLst>
          </p:cNvPr>
          <p:cNvSpPr>
            <a:spLocks noGrp="1"/>
          </p:cNvSpPr>
          <p:nvPr>
            <p:ph type="sldNum" sz="quarter" idx="12"/>
          </p:nvPr>
        </p:nvSpPr>
        <p:spPr/>
        <p:txBody>
          <a:bodyPr/>
          <a:lstStyle/>
          <a:p>
            <a:fld id="{3FD3E9C3-C6D2-48DE-828D-52F69298359F}" type="slidenum">
              <a:rPr lang="en-GB" smtClean="0"/>
              <a:t>14</a:t>
            </a:fld>
            <a:endParaRPr lang="en-GB"/>
          </a:p>
        </p:txBody>
      </p:sp>
      <p:sp>
        <p:nvSpPr>
          <p:cNvPr id="3" name="TextBox 2">
            <a:extLst>
              <a:ext uri="{FF2B5EF4-FFF2-40B4-BE49-F238E27FC236}">
                <a16:creationId xmlns:a16="http://schemas.microsoft.com/office/drawing/2014/main" id="{8BF16EA6-2295-0AE2-0845-8CF3D3AD24B8}"/>
              </a:ext>
            </a:extLst>
          </p:cNvPr>
          <p:cNvSpPr txBox="1"/>
          <p:nvPr/>
        </p:nvSpPr>
        <p:spPr>
          <a:xfrm>
            <a:off x="653970" y="1483489"/>
            <a:ext cx="2743200"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1200"/>
              </a:lnSpc>
            </a:pPr>
            <a:endParaRPr lang="en-US" sz="1100" dirty="0">
              <a:cs typeface="Segoe UI Semilight"/>
            </a:endParaRPr>
          </a:p>
          <a:p>
            <a:pPr>
              <a:lnSpc>
                <a:spcPts val="1200"/>
              </a:lnSpc>
            </a:pPr>
            <a:r>
              <a:rPr lang="en-US" sz="1100" dirty="0">
                <a:cs typeface="Segoe UI"/>
              </a:rPr>
              <a:t>Wenn </a:t>
            </a:r>
            <a:r>
              <a:rPr lang="en-US" sz="1100" dirty="0" err="1">
                <a:cs typeface="Segoe UI"/>
              </a:rPr>
              <a:t>ihr</a:t>
            </a:r>
            <a:r>
              <a:rPr lang="en-US" sz="1100" dirty="0">
                <a:cs typeface="Segoe UI"/>
              </a:rPr>
              <a:t> alle </a:t>
            </a:r>
            <a:r>
              <a:rPr lang="en-US" sz="1100" dirty="0" err="1">
                <a:cs typeface="Segoe UI"/>
              </a:rPr>
              <a:t>notwendigen</a:t>
            </a:r>
            <a:r>
              <a:rPr lang="en-US" sz="1100" dirty="0">
                <a:cs typeface="Segoe UI"/>
              </a:rPr>
              <a:t> </a:t>
            </a:r>
            <a:r>
              <a:rPr lang="en-US" sz="1100" dirty="0" err="1">
                <a:cs typeface="Segoe UI"/>
              </a:rPr>
              <a:t>Positionen</a:t>
            </a:r>
            <a:r>
              <a:rPr lang="en-US" sz="1100" dirty="0">
                <a:cs typeface="Segoe UI"/>
              </a:rPr>
              <a:t> </a:t>
            </a:r>
            <a:r>
              <a:rPr lang="en-US" sz="1100" dirty="0" err="1">
                <a:cs typeface="Segoe UI"/>
              </a:rPr>
              <a:t>eingegeben</a:t>
            </a:r>
            <a:r>
              <a:rPr lang="en-US" sz="1100" dirty="0">
                <a:cs typeface="Segoe UI"/>
              </a:rPr>
              <a:t> </a:t>
            </a:r>
            <a:r>
              <a:rPr lang="en-US" sz="1100" dirty="0" err="1">
                <a:cs typeface="Segoe UI"/>
              </a:rPr>
              <a:t>habt</a:t>
            </a:r>
            <a:r>
              <a:rPr lang="en-US" sz="1100" dirty="0">
                <a:cs typeface="Segoe UI"/>
              </a:rPr>
              <a:t>, </a:t>
            </a:r>
            <a:r>
              <a:rPr lang="en-US" sz="1100" dirty="0" err="1">
                <a:cs typeface="Segoe UI"/>
              </a:rPr>
              <a:t>klickt</a:t>
            </a:r>
            <a:r>
              <a:rPr lang="en-US" sz="1100" dirty="0">
                <a:cs typeface="Segoe UI"/>
              </a:rPr>
              <a:t> </a:t>
            </a:r>
            <a:r>
              <a:rPr lang="en-US" sz="1100" dirty="0" err="1">
                <a:cs typeface="Segoe UI"/>
              </a:rPr>
              <a:t>ihr</a:t>
            </a:r>
            <a:r>
              <a:rPr lang="en-US" sz="1100" dirty="0">
                <a:cs typeface="Segoe UI"/>
              </a:rPr>
              <a:t> auf </a:t>
            </a:r>
            <a:r>
              <a:rPr lang="en-US" sz="1100" b="1" dirty="0">
                <a:cs typeface="Segoe UI"/>
              </a:rPr>
              <a:t>„</a:t>
            </a:r>
            <a:r>
              <a:rPr lang="en-US" sz="1100" b="1" dirty="0" err="1">
                <a:cs typeface="Segoe UI"/>
              </a:rPr>
              <a:t>Prüfen</a:t>
            </a:r>
            <a:r>
              <a:rPr lang="en-US" sz="1100" b="1" dirty="0">
                <a:cs typeface="Segoe UI"/>
              </a:rPr>
              <a:t>“</a:t>
            </a:r>
            <a:r>
              <a:rPr lang="en-US" sz="1100" dirty="0">
                <a:cs typeface="Segoe UI"/>
              </a:rPr>
              <a:t> (Symbol: </a:t>
            </a:r>
            <a:r>
              <a:rPr lang="en-US" sz="1100" b="1" dirty="0">
                <a:cs typeface="Segoe UI"/>
              </a:rPr>
              <a:t>Waage</a:t>
            </a:r>
            <a:r>
              <a:rPr lang="en-US" sz="1100" dirty="0">
                <a:cs typeface="Segoe UI"/>
              </a:rPr>
              <a:t>), um die </a:t>
            </a:r>
            <a:r>
              <a:rPr lang="en-US" sz="1100" dirty="0">
                <a:latin typeface="WordVisiCarriageReturn_MSFontService"/>
              </a:rPr>
              <a:t> </a:t>
            </a:r>
            <a:br>
              <a:rPr lang="en-US" sz="1100" dirty="0">
                <a:latin typeface="WordVisiCarriageReturn_MSFontService"/>
              </a:rPr>
            </a:br>
            <a:r>
              <a:rPr lang="en-US" sz="1100" dirty="0" err="1">
                <a:cs typeface="Segoe UI"/>
              </a:rPr>
              <a:t>Angaben</a:t>
            </a:r>
            <a:r>
              <a:rPr lang="en-US" sz="1100" dirty="0">
                <a:cs typeface="Segoe UI"/>
              </a:rPr>
              <a:t> </a:t>
            </a:r>
            <a:r>
              <a:rPr lang="en-US" sz="1100" dirty="0" err="1">
                <a:cs typeface="Segoe UI"/>
              </a:rPr>
              <a:t>zu</a:t>
            </a:r>
            <a:r>
              <a:rPr lang="en-US" sz="1100" dirty="0">
                <a:cs typeface="Segoe UI"/>
              </a:rPr>
              <a:t> </a:t>
            </a:r>
            <a:r>
              <a:rPr lang="en-US" sz="1100" dirty="0" err="1">
                <a:cs typeface="Segoe UI"/>
              </a:rPr>
              <a:t>überprüfen</a:t>
            </a:r>
            <a:r>
              <a:rPr lang="en-US" sz="1100" dirty="0">
                <a:cs typeface="Segoe UI"/>
              </a:rPr>
              <a:t> und </a:t>
            </a:r>
            <a:r>
              <a:rPr lang="en-US" sz="1100" dirty="0" err="1">
                <a:cs typeface="Segoe UI"/>
              </a:rPr>
              <a:t>sicherzustellen</a:t>
            </a:r>
            <a:r>
              <a:rPr lang="en-US" sz="1100" dirty="0">
                <a:cs typeface="Segoe UI"/>
              </a:rPr>
              <a:t>, </a:t>
            </a:r>
            <a:r>
              <a:rPr lang="en-US" sz="1100" dirty="0" err="1">
                <a:cs typeface="Segoe UI"/>
              </a:rPr>
              <a:t>dass</a:t>
            </a:r>
            <a:r>
              <a:rPr lang="en-US" sz="1100" dirty="0">
                <a:cs typeface="Segoe UI"/>
              </a:rPr>
              <a:t> </a:t>
            </a:r>
            <a:r>
              <a:rPr lang="en-US" sz="1100" dirty="0" err="1">
                <a:cs typeface="Segoe UI"/>
              </a:rPr>
              <a:t>keine</a:t>
            </a:r>
            <a:r>
              <a:rPr lang="en-US" sz="1100" dirty="0">
                <a:cs typeface="Segoe UI"/>
              </a:rPr>
              <a:t> Fehler </a:t>
            </a:r>
            <a:r>
              <a:rPr lang="en-US" sz="1100" dirty="0" err="1">
                <a:cs typeface="Segoe UI"/>
              </a:rPr>
              <a:t>vorliegen</a:t>
            </a:r>
            <a:r>
              <a:rPr lang="en-US" sz="1100" dirty="0">
                <a:cs typeface="Segoe UI"/>
              </a:rPr>
              <a:t>.</a:t>
            </a:r>
            <a:r>
              <a:rPr lang="en-US" sz="1100" dirty="0">
                <a:cs typeface="Segoe UI Semilight"/>
              </a:rPr>
              <a:t> </a:t>
            </a:r>
          </a:p>
        </p:txBody>
      </p:sp>
      <p:pic>
        <p:nvPicPr>
          <p:cNvPr id="6" name="Picture 5" descr="Grafik 1, Bild">
            <a:extLst>
              <a:ext uri="{FF2B5EF4-FFF2-40B4-BE49-F238E27FC236}">
                <a16:creationId xmlns:a16="http://schemas.microsoft.com/office/drawing/2014/main" id="{9D38F15D-1BDA-1F7F-F57A-6A2508FA5C13}"/>
              </a:ext>
            </a:extLst>
          </p:cNvPr>
          <p:cNvPicPr>
            <a:picLocks noChangeAspect="1"/>
          </p:cNvPicPr>
          <p:nvPr/>
        </p:nvPicPr>
        <p:blipFill>
          <a:blip r:embed="rId2"/>
          <a:stretch>
            <a:fillRect/>
          </a:stretch>
        </p:blipFill>
        <p:spPr>
          <a:xfrm>
            <a:off x="4983517" y="1483895"/>
            <a:ext cx="6305674" cy="4822659"/>
          </a:xfrm>
          <a:prstGeom prst="rect">
            <a:avLst/>
          </a:prstGeom>
        </p:spPr>
      </p:pic>
    </p:spTree>
    <p:extLst>
      <p:ext uri="{BB962C8B-B14F-4D97-AF65-F5344CB8AC3E}">
        <p14:creationId xmlns:p14="http://schemas.microsoft.com/office/powerpoint/2010/main" val="4101663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F0F08-951E-30D8-CE9B-3E1A4C01A3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079EB6-6032-6A37-32EF-8E1C1771EE7A}"/>
              </a:ext>
            </a:extLst>
          </p:cNvPr>
          <p:cNvSpPr>
            <a:spLocks noGrp="1"/>
          </p:cNvSpPr>
          <p:nvPr>
            <p:ph type="title"/>
          </p:nvPr>
        </p:nvSpPr>
        <p:spPr/>
        <p:txBody>
          <a:bodyPr/>
          <a:lstStyle/>
          <a:p>
            <a:r>
              <a:rPr lang="de-CH" dirty="0">
                <a:solidFill>
                  <a:schemeClr val="bg2"/>
                </a:solidFill>
              </a:rPr>
              <a:t>BANF Bestellung </a:t>
            </a:r>
            <a:r>
              <a:rPr lang="de-CH" noProof="0" dirty="0">
                <a:solidFill>
                  <a:schemeClr val="bg2"/>
                </a:solidFill>
              </a:rPr>
              <a:t>im </a:t>
            </a:r>
            <a:r>
              <a:rPr lang="de-CH" dirty="0">
                <a:solidFill>
                  <a:schemeClr val="bg2"/>
                </a:solidFill>
              </a:rPr>
              <a:t>SAP (kostenloses Material) </a:t>
            </a:r>
            <a:br>
              <a:rPr lang="en-US" dirty="0"/>
            </a:br>
            <a:endParaRPr lang="en-US" dirty="0">
              <a:solidFill>
                <a:schemeClr val="bg2"/>
              </a:solidFill>
            </a:endParaRPr>
          </a:p>
        </p:txBody>
      </p:sp>
      <p:sp>
        <p:nvSpPr>
          <p:cNvPr id="4" name="Footer Placeholder 3">
            <a:extLst>
              <a:ext uri="{FF2B5EF4-FFF2-40B4-BE49-F238E27FC236}">
                <a16:creationId xmlns:a16="http://schemas.microsoft.com/office/drawing/2014/main" id="{93F4DBD7-62F1-EC6B-FFE2-9A0776C5436B}"/>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F87AEB29-2E14-4428-292C-6E020DD0B0F7}"/>
              </a:ext>
            </a:extLst>
          </p:cNvPr>
          <p:cNvSpPr>
            <a:spLocks noGrp="1"/>
          </p:cNvSpPr>
          <p:nvPr>
            <p:ph type="sldNum" sz="quarter" idx="12"/>
          </p:nvPr>
        </p:nvSpPr>
        <p:spPr/>
        <p:txBody>
          <a:bodyPr/>
          <a:lstStyle/>
          <a:p>
            <a:fld id="{3FD3E9C3-C6D2-48DE-828D-52F69298359F}" type="slidenum">
              <a:rPr lang="en-GB" smtClean="0"/>
              <a:t>15</a:t>
            </a:fld>
            <a:endParaRPr lang="en-GB"/>
          </a:p>
        </p:txBody>
      </p:sp>
      <p:sp>
        <p:nvSpPr>
          <p:cNvPr id="7" name="TextBox 6">
            <a:extLst>
              <a:ext uri="{FF2B5EF4-FFF2-40B4-BE49-F238E27FC236}">
                <a16:creationId xmlns:a16="http://schemas.microsoft.com/office/drawing/2014/main" id="{8EA89547-D73A-04BF-345A-63D3D49489C4}"/>
              </a:ext>
            </a:extLst>
          </p:cNvPr>
          <p:cNvSpPr txBox="1"/>
          <p:nvPr/>
        </p:nvSpPr>
        <p:spPr>
          <a:xfrm>
            <a:off x="548951" y="1482012"/>
            <a:ext cx="4694853" cy="76944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1200"/>
              </a:lnSpc>
            </a:pPr>
            <a:r>
              <a:rPr lang="de-CH" sz="1000">
                <a:cs typeface="Segoe UI"/>
              </a:rPr>
              <a:t>Es öffnet sich eine </a:t>
            </a:r>
            <a:r>
              <a:rPr lang="de-CH" sz="1000" b="1">
                <a:cs typeface="Segoe UI"/>
              </a:rPr>
              <a:t>Meldung</a:t>
            </a:r>
            <a:r>
              <a:rPr lang="de-CH" sz="1000">
                <a:cs typeface="Segoe UI"/>
              </a:rPr>
              <a:t>:</a:t>
            </a:r>
            <a:r>
              <a:rPr lang="en-US" sz="1000">
                <a:cs typeface="Segoe UI Semilight"/>
              </a:rPr>
              <a:t> </a:t>
            </a:r>
          </a:p>
          <a:p>
            <a:pPr marL="228600" indent="-228600">
              <a:lnSpc>
                <a:spcPts val="1200"/>
              </a:lnSpc>
              <a:buFont typeface="Symbol"/>
              <a:buChar char="•"/>
            </a:pPr>
            <a:r>
              <a:rPr lang="de-CH" sz="1000">
                <a:cs typeface="Segoe UI Semilight"/>
              </a:rPr>
              <a:t>Ein </a:t>
            </a:r>
            <a:r>
              <a:rPr lang="de-CH" sz="1000" b="1">
                <a:cs typeface="Segoe UI Semilight"/>
              </a:rPr>
              <a:t>roter Kreis</a:t>
            </a:r>
            <a:r>
              <a:rPr lang="de-CH" sz="1000">
                <a:cs typeface="Segoe UI Semilight"/>
              </a:rPr>
              <a:t> bedeutet: </a:t>
            </a:r>
            <a:r>
              <a:rPr lang="de-CH" sz="1000" b="1">
                <a:cs typeface="Segoe UI Semilight"/>
              </a:rPr>
              <a:t>Fehler</a:t>
            </a:r>
            <a:r>
              <a:rPr lang="de-CH" sz="1000">
                <a:cs typeface="Segoe UI Semilight"/>
              </a:rPr>
              <a:t> → </a:t>
            </a:r>
            <a:r>
              <a:rPr lang="de-CH" sz="1000" b="1">
                <a:cs typeface="Segoe UI Semilight"/>
              </a:rPr>
              <a:t>Die Buchung ist nicht möglich.</a:t>
            </a:r>
            <a:r>
              <a:rPr lang="en-US" sz="1000">
                <a:cs typeface="Segoe UI Semilight"/>
              </a:rPr>
              <a:t> </a:t>
            </a:r>
          </a:p>
          <a:p>
            <a:pPr marL="228600" indent="-228600">
              <a:lnSpc>
                <a:spcPts val="1200"/>
              </a:lnSpc>
              <a:buFont typeface="Symbol"/>
              <a:buChar char="•"/>
            </a:pPr>
            <a:r>
              <a:rPr lang="de-CH" sz="1000">
                <a:cs typeface="Segoe UI Semilight"/>
              </a:rPr>
              <a:t>Ein </a:t>
            </a:r>
            <a:r>
              <a:rPr lang="de-CH" sz="1000" b="1">
                <a:cs typeface="Segoe UI Semilight"/>
              </a:rPr>
              <a:t>gelbes Dreieck</a:t>
            </a:r>
            <a:r>
              <a:rPr lang="de-CH" sz="1000">
                <a:cs typeface="Segoe UI Semilight"/>
              </a:rPr>
              <a:t> bedeutet: </a:t>
            </a:r>
            <a:r>
              <a:rPr lang="de-CH" sz="1000" b="1">
                <a:cs typeface="Segoe UI Semilight"/>
              </a:rPr>
              <a:t>Warnung</a:t>
            </a:r>
            <a:r>
              <a:rPr lang="de-CH" sz="1000">
                <a:cs typeface="Segoe UI Semilight"/>
              </a:rPr>
              <a:t> → </a:t>
            </a:r>
            <a:r>
              <a:rPr lang="de-CH" sz="1000" b="1">
                <a:cs typeface="Segoe UI Semilight"/>
              </a:rPr>
              <a:t>Die Buchung ist möglich, aber mit Hinweisen.</a:t>
            </a:r>
            <a:r>
              <a:rPr lang="en-US" sz="1000">
                <a:cs typeface="Segoe UI Semilight"/>
              </a:rPr>
              <a:t> </a:t>
            </a:r>
          </a:p>
          <a:p>
            <a:pPr>
              <a:lnSpc>
                <a:spcPts val="1200"/>
              </a:lnSpc>
            </a:pPr>
            <a:r>
              <a:rPr lang="de-CH" sz="1000">
                <a:cs typeface="Segoe UI"/>
              </a:rPr>
              <a:t>Bitte achtet darauf, </a:t>
            </a:r>
            <a:r>
              <a:rPr lang="de-CH" sz="1000" b="1">
                <a:cs typeface="Segoe UI"/>
              </a:rPr>
              <a:t>Fehlermeldungen zu korrigieren</a:t>
            </a:r>
            <a:r>
              <a:rPr lang="de-CH" sz="1000">
                <a:cs typeface="Segoe UI"/>
              </a:rPr>
              <a:t>, bevor ihr fortfahrt.</a:t>
            </a:r>
            <a:r>
              <a:rPr lang="en-US" sz="1000">
                <a:cs typeface="Segoe UI Semilight"/>
              </a:rPr>
              <a:t> </a:t>
            </a:r>
          </a:p>
        </p:txBody>
      </p:sp>
      <p:pic>
        <p:nvPicPr>
          <p:cNvPr id="8" name="Picture 7" descr="Grafik 1, Bild">
            <a:extLst>
              <a:ext uri="{FF2B5EF4-FFF2-40B4-BE49-F238E27FC236}">
                <a16:creationId xmlns:a16="http://schemas.microsoft.com/office/drawing/2014/main" id="{8A8AD054-3848-F91A-60A2-B706D3187660}"/>
              </a:ext>
            </a:extLst>
          </p:cNvPr>
          <p:cNvPicPr>
            <a:picLocks noChangeAspect="1"/>
          </p:cNvPicPr>
          <p:nvPr/>
        </p:nvPicPr>
        <p:blipFill>
          <a:blip r:embed="rId2"/>
          <a:stretch>
            <a:fillRect/>
          </a:stretch>
        </p:blipFill>
        <p:spPr>
          <a:xfrm>
            <a:off x="5711490" y="1357313"/>
            <a:ext cx="4809624" cy="2298533"/>
          </a:xfrm>
          <a:prstGeom prst="rect">
            <a:avLst/>
          </a:prstGeom>
        </p:spPr>
      </p:pic>
      <p:sp>
        <p:nvSpPr>
          <p:cNvPr id="9" name="TextBox 8">
            <a:extLst>
              <a:ext uri="{FF2B5EF4-FFF2-40B4-BE49-F238E27FC236}">
                <a16:creationId xmlns:a16="http://schemas.microsoft.com/office/drawing/2014/main" id="{D7FADC70-A45C-F10D-3282-3F407440D848}"/>
              </a:ext>
            </a:extLst>
          </p:cNvPr>
          <p:cNvSpPr txBox="1"/>
          <p:nvPr/>
        </p:nvSpPr>
        <p:spPr>
          <a:xfrm>
            <a:off x="547868" y="2505919"/>
            <a:ext cx="4612028" cy="2769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pPr>
            <a:r>
              <a:rPr lang="de-CH" sz="1000" dirty="0"/>
              <a:t>Es kann vorkommen, dass ihr </a:t>
            </a:r>
            <a:r>
              <a:rPr lang="de-CH" sz="1000" b="1" dirty="0"/>
              <a:t>immer wieder die Meldung "Bitte Bewertungspreis eingeben"</a:t>
            </a:r>
            <a:r>
              <a:rPr lang="de-CH" sz="1000" dirty="0"/>
              <a:t> erhaltet.</a:t>
            </a:r>
            <a:r>
              <a:rPr lang="en-US" sz="1000" dirty="0">
                <a:cs typeface="Segoe UI Semilight"/>
              </a:rPr>
              <a:t> </a:t>
            </a:r>
            <a:endParaRPr lang="en-US" dirty="0"/>
          </a:p>
        </p:txBody>
      </p:sp>
      <p:sp>
        <p:nvSpPr>
          <p:cNvPr id="10" name="TextBox 9">
            <a:extLst>
              <a:ext uri="{FF2B5EF4-FFF2-40B4-BE49-F238E27FC236}">
                <a16:creationId xmlns:a16="http://schemas.microsoft.com/office/drawing/2014/main" id="{8B96AB41-DA24-3318-A5CB-E1DB3A02D04B}"/>
              </a:ext>
            </a:extLst>
          </p:cNvPr>
          <p:cNvSpPr txBox="1"/>
          <p:nvPr/>
        </p:nvSpPr>
        <p:spPr>
          <a:xfrm>
            <a:off x="547868" y="3808071"/>
            <a:ext cx="4460111"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1200"/>
              </a:lnSpc>
            </a:pPr>
            <a:r>
              <a:rPr lang="de-CH" sz="1000" b="1">
                <a:cs typeface="Segoe UI"/>
              </a:rPr>
              <a:t>Der Grund dafür ist</a:t>
            </a:r>
            <a:r>
              <a:rPr lang="de-CH" sz="1000">
                <a:cs typeface="Segoe UI"/>
              </a:rPr>
              <a:t>, dass das betreffende </a:t>
            </a:r>
            <a:r>
              <a:rPr lang="de-CH" sz="1000" b="1">
                <a:cs typeface="Segoe UI"/>
              </a:rPr>
              <a:t>Material nicht bewertet</a:t>
            </a:r>
            <a:r>
              <a:rPr lang="de-CH" sz="1000">
                <a:cs typeface="Segoe UI"/>
              </a:rPr>
              <a:t> ist das heisst, </a:t>
            </a:r>
            <a:r>
              <a:rPr lang="de-CH" sz="1000" b="1">
                <a:cs typeface="Segoe UI"/>
              </a:rPr>
              <a:t>kein Preis im System hinterlegt</a:t>
            </a:r>
            <a:r>
              <a:rPr lang="de-CH" sz="1000">
                <a:cs typeface="Segoe UI"/>
              </a:rPr>
              <a:t> wurde.</a:t>
            </a:r>
            <a:r>
              <a:rPr lang="en-US" sz="1000">
                <a:cs typeface="Segoe UI Semilight"/>
              </a:rPr>
              <a:t> </a:t>
            </a:r>
          </a:p>
          <a:p>
            <a:pPr>
              <a:lnSpc>
                <a:spcPts val="1200"/>
              </a:lnSpc>
            </a:pPr>
            <a:r>
              <a:rPr lang="de-CH" sz="1000">
                <a:cs typeface="Segoe UI"/>
              </a:rPr>
              <a:t>Zum </a:t>
            </a:r>
            <a:r>
              <a:rPr lang="de-CH" sz="1000" b="1">
                <a:cs typeface="Segoe UI"/>
              </a:rPr>
              <a:t>Weitergehen</a:t>
            </a:r>
            <a:r>
              <a:rPr lang="de-CH" sz="1000">
                <a:cs typeface="Segoe UI"/>
              </a:rPr>
              <a:t> bitte auf den </a:t>
            </a:r>
            <a:r>
              <a:rPr lang="de-CH" sz="1000" b="1">
                <a:cs typeface="Segoe UI"/>
              </a:rPr>
              <a:t>grünen Haken</a:t>
            </a:r>
            <a:r>
              <a:rPr lang="de-CH" sz="1000">
                <a:cs typeface="Segoe UI"/>
              </a:rPr>
              <a:t> klicken damit wird der Vorgang bestätigt und ihr gelangt zum nächsten Schritt.</a:t>
            </a:r>
            <a:r>
              <a:rPr lang="en-US" sz="1000">
                <a:cs typeface="Segoe UI Semilight"/>
              </a:rPr>
              <a:t> </a:t>
            </a:r>
          </a:p>
        </p:txBody>
      </p:sp>
      <p:pic>
        <p:nvPicPr>
          <p:cNvPr id="11" name="Picture 10" descr="Grafik 1, Bild">
            <a:extLst>
              <a:ext uri="{FF2B5EF4-FFF2-40B4-BE49-F238E27FC236}">
                <a16:creationId xmlns:a16="http://schemas.microsoft.com/office/drawing/2014/main" id="{882FCE32-9B2D-5069-6102-0F3713543E06}"/>
              </a:ext>
            </a:extLst>
          </p:cNvPr>
          <p:cNvPicPr>
            <a:picLocks noChangeAspect="1"/>
          </p:cNvPicPr>
          <p:nvPr/>
        </p:nvPicPr>
        <p:blipFill>
          <a:blip r:embed="rId3"/>
          <a:stretch>
            <a:fillRect/>
          </a:stretch>
        </p:blipFill>
        <p:spPr>
          <a:xfrm>
            <a:off x="5709574" y="3806684"/>
            <a:ext cx="4814346" cy="2176886"/>
          </a:xfrm>
          <a:prstGeom prst="rect">
            <a:avLst/>
          </a:prstGeom>
        </p:spPr>
      </p:pic>
    </p:spTree>
    <p:extLst>
      <p:ext uri="{BB962C8B-B14F-4D97-AF65-F5344CB8AC3E}">
        <p14:creationId xmlns:p14="http://schemas.microsoft.com/office/powerpoint/2010/main" val="1703277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FF2DC-F58B-667C-0DD1-3132CA64ED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B0A0FB-D7D0-7BEA-A01A-5E6846FE9B65}"/>
              </a:ext>
            </a:extLst>
          </p:cNvPr>
          <p:cNvSpPr>
            <a:spLocks noGrp="1"/>
          </p:cNvSpPr>
          <p:nvPr>
            <p:ph type="title"/>
          </p:nvPr>
        </p:nvSpPr>
        <p:spPr/>
        <p:txBody>
          <a:bodyPr/>
          <a:lstStyle/>
          <a:p>
            <a:r>
              <a:rPr lang="de-CH" dirty="0">
                <a:solidFill>
                  <a:schemeClr val="bg2"/>
                </a:solidFill>
              </a:rPr>
              <a:t>BANF Bestellung </a:t>
            </a:r>
            <a:r>
              <a:rPr lang="de-CH" noProof="0" dirty="0">
                <a:solidFill>
                  <a:schemeClr val="bg2"/>
                </a:solidFill>
              </a:rPr>
              <a:t>im </a:t>
            </a:r>
            <a:r>
              <a:rPr lang="de-CH" dirty="0">
                <a:solidFill>
                  <a:schemeClr val="bg2"/>
                </a:solidFill>
              </a:rPr>
              <a:t>SAP (kostenloses Material) </a:t>
            </a:r>
            <a:br>
              <a:rPr lang="en-US" dirty="0"/>
            </a:br>
            <a:endParaRPr lang="en-US" dirty="0">
              <a:solidFill>
                <a:schemeClr val="bg2"/>
              </a:solidFill>
            </a:endParaRPr>
          </a:p>
        </p:txBody>
      </p:sp>
      <p:sp>
        <p:nvSpPr>
          <p:cNvPr id="4" name="Footer Placeholder 3">
            <a:extLst>
              <a:ext uri="{FF2B5EF4-FFF2-40B4-BE49-F238E27FC236}">
                <a16:creationId xmlns:a16="http://schemas.microsoft.com/office/drawing/2014/main" id="{046DB9B3-7397-BDD9-6E3F-7327DF63368E}"/>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1D0C3ED2-0A48-2910-76DC-67922A9B3A5C}"/>
              </a:ext>
            </a:extLst>
          </p:cNvPr>
          <p:cNvSpPr>
            <a:spLocks noGrp="1"/>
          </p:cNvSpPr>
          <p:nvPr>
            <p:ph type="sldNum" sz="quarter" idx="12"/>
          </p:nvPr>
        </p:nvSpPr>
        <p:spPr/>
        <p:txBody>
          <a:bodyPr/>
          <a:lstStyle/>
          <a:p>
            <a:fld id="{3FD3E9C3-C6D2-48DE-828D-52F69298359F}" type="slidenum">
              <a:rPr lang="en-GB" smtClean="0"/>
              <a:t>16</a:t>
            </a:fld>
            <a:endParaRPr lang="en-GB"/>
          </a:p>
        </p:txBody>
      </p:sp>
      <p:sp>
        <p:nvSpPr>
          <p:cNvPr id="3" name="TextBox 2">
            <a:extLst>
              <a:ext uri="{FF2B5EF4-FFF2-40B4-BE49-F238E27FC236}">
                <a16:creationId xmlns:a16="http://schemas.microsoft.com/office/drawing/2014/main" id="{5B1504A7-D1F4-AB79-72D0-DBF52CB254E5}"/>
              </a:ext>
            </a:extLst>
          </p:cNvPr>
          <p:cNvSpPr txBox="1"/>
          <p:nvPr/>
        </p:nvSpPr>
        <p:spPr>
          <a:xfrm>
            <a:off x="548951" y="1474236"/>
            <a:ext cx="4228322" cy="15234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pPr>
            <a:r>
              <a:rPr lang="de-CH" sz="1100" b="1" dirty="0"/>
              <a:t>Vorgehen bei der Meldung „Bitte Bewertungspreis eingeben“:</a:t>
            </a:r>
            <a:r>
              <a:rPr lang="en-US" sz="1100" dirty="0">
                <a:cs typeface="Segoe UI Semilight"/>
              </a:rPr>
              <a:t> </a:t>
            </a:r>
            <a:endParaRPr lang="en-US" sz="1100" dirty="0"/>
          </a:p>
        </p:txBody>
      </p:sp>
      <p:sp>
        <p:nvSpPr>
          <p:cNvPr id="6" name="TextBox 5">
            <a:extLst>
              <a:ext uri="{FF2B5EF4-FFF2-40B4-BE49-F238E27FC236}">
                <a16:creationId xmlns:a16="http://schemas.microsoft.com/office/drawing/2014/main" id="{B5886D45-9044-467A-A949-6CA768A9B5B5}"/>
              </a:ext>
            </a:extLst>
          </p:cNvPr>
          <p:cNvSpPr txBox="1"/>
          <p:nvPr/>
        </p:nvSpPr>
        <p:spPr>
          <a:xfrm>
            <a:off x="548951" y="1964094"/>
            <a:ext cx="3761791"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28600" indent="-228600">
              <a:lnSpc>
                <a:spcPts val="1200"/>
              </a:lnSpc>
              <a:buFont typeface=""/>
              <a:buAutoNum type="arabicPeriod"/>
            </a:pPr>
            <a:r>
              <a:rPr lang="de-CH" sz="1100" dirty="0">
                <a:cs typeface="Segoe UI Semilight"/>
              </a:rPr>
              <a:t>Gehe zur </a:t>
            </a:r>
            <a:r>
              <a:rPr lang="de-CH" sz="1100" b="1" dirty="0">
                <a:cs typeface="Segoe UI Semilight"/>
              </a:rPr>
              <a:t>Position</a:t>
            </a:r>
            <a:r>
              <a:rPr lang="de-CH" sz="1100" dirty="0">
                <a:cs typeface="Segoe UI Semilight"/>
              </a:rPr>
              <a:t>, bei der der Fehler angezeigt wird.</a:t>
            </a:r>
            <a:r>
              <a:rPr lang="en-US" sz="1100" dirty="0">
                <a:cs typeface="Segoe UI Semilight"/>
              </a:rPr>
              <a:t> </a:t>
            </a:r>
          </a:p>
          <a:p>
            <a:pPr marL="228600" indent="-228600">
              <a:lnSpc>
                <a:spcPts val="1200"/>
              </a:lnSpc>
              <a:buFont typeface=""/>
              <a:buAutoNum type="arabicPeriod" startAt="2"/>
            </a:pPr>
            <a:r>
              <a:rPr lang="de-CH" sz="1100" dirty="0">
                <a:cs typeface="Segoe UI Semilight"/>
              </a:rPr>
              <a:t>Klicke auf </a:t>
            </a:r>
            <a:r>
              <a:rPr lang="de-CH" sz="1100" b="1" dirty="0">
                <a:cs typeface="Segoe UI Semilight"/>
              </a:rPr>
              <a:t>„Position“</a:t>
            </a:r>
            <a:r>
              <a:rPr lang="de-CH" sz="1100" dirty="0">
                <a:cs typeface="Segoe UI Semilight"/>
              </a:rPr>
              <a:t> und </a:t>
            </a:r>
            <a:r>
              <a:rPr lang="de-CH" sz="1100" b="1" dirty="0">
                <a:cs typeface="Segoe UI Semilight"/>
              </a:rPr>
              <a:t>wähle sie aus</a:t>
            </a:r>
            <a:r>
              <a:rPr lang="de-CH" sz="1100" dirty="0">
                <a:cs typeface="Segoe UI Semilight"/>
              </a:rPr>
              <a:t>.</a:t>
            </a:r>
            <a:r>
              <a:rPr lang="en-US" sz="1100" dirty="0">
                <a:cs typeface="Segoe UI Semilight"/>
              </a:rPr>
              <a:t> </a:t>
            </a:r>
          </a:p>
          <a:p>
            <a:pPr marL="228600" indent="-228600">
              <a:lnSpc>
                <a:spcPts val="1200"/>
              </a:lnSpc>
              <a:buFont typeface=""/>
              <a:buAutoNum type="arabicPeriod" startAt="3"/>
            </a:pPr>
            <a:r>
              <a:rPr lang="de-CH" sz="1100" dirty="0">
                <a:cs typeface="Segoe UI Semilight"/>
              </a:rPr>
              <a:t>Gehe auf </a:t>
            </a:r>
            <a:r>
              <a:rPr lang="de-CH" sz="1100" b="1" dirty="0">
                <a:cs typeface="Segoe UI Semilight"/>
              </a:rPr>
              <a:t>„Bewertung“</a:t>
            </a:r>
            <a:r>
              <a:rPr lang="de-CH" sz="1100" dirty="0">
                <a:cs typeface="Segoe UI Semilight"/>
              </a:rPr>
              <a:t>.</a:t>
            </a:r>
            <a:r>
              <a:rPr lang="en-US" sz="1100" dirty="0">
                <a:cs typeface="Segoe UI Semilight"/>
              </a:rPr>
              <a:t> </a:t>
            </a:r>
          </a:p>
          <a:p>
            <a:pPr marL="228600" indent="-228600">
              <a:lnSpc>
                <a:spcPts val="1200"/>
              </a:lnSpc>
              <a:buFont typeface=""/>
              <a:buAutoNum type="arabicPeriod" startAt="4"/>
            </a:pPr>
            <a:r>
              <a:rPr lang="de-CH" sz="1100" dirty="0">
                <a:cs typeface="Segoe UI Semilight"/>
              </a:rPr>
              <a:t>Trage bei </a:t>
            </a:r>
            <a:r>
              <a:rPr lang="de-CH" sz="1100" b="1" dirty="0">
                <a:cs typeface="Segoe UI Semilight"/>
              </a:rPr>
              <a:t>„Bewertungspreis“</a:t>
            </a:r>
            <a:r>
              <a:rPr lang="de-CH" sz="1100" dirty="0">
                <a:cs typeface="Segoe UI Semilight"/>
              </a:rPr>
              <a:t> den Betrag </a:t>
            </a:r>
            <a:r>
              <a:rPr lang="de-CH" sz="1100" b="1" dirty="0">
                <a:cs typeface="Segoe UI Semilight"/>
              </a:rPr>
              <a:t>0.01</a:t>
            </a:r>
            <a:r>
              <a:rPr lang="de-CH" sz="1100" dirty="0">
                <a:cs typeface="Segoe UI Semilight"/>
              </a:rPr>
              <a:t> ein. </a:t>
            </a:r>
            <a:r>
              <a:rPr lang="en-US" sz="1100" dirty="0">
                <a:cs typeface="Segoe UI Semilight"/>
              </a:rPr>
              <a:t> </a:t>
            </a:r>
          </a:p>
        </p:txBody>
      </p:sp>
      <p:pic>
        <p:nvPicPr>
          <p:cNvPr id="12" name="Picture 11" descr="Grafik 1, Bild">
            <a:extLst>
              <a:ext uri="{FF2B5EF4-FFF2-40B4-BE49-F238E27FC236}">
                <a16:creationId xmlns:a16="http://schemas.microsoft.com/office/drawing/2014/main" id="{04AF4930-14A7-5F29-7416-7C5013CFC2A3}"/>
              </a:ext>
            </a:extLst>
          </p:cNvPr>
          <p:cNvPicPr>
            <a:picLocks noChangeAspect="1"/>
          </p:cNvPicPr>
          <p:nvPr/>
        </p:nvPicPr>
        <p:blipFill>
          <a:blip r:embed="rId2"/>
          <a:stretch>
            <a:fillRect/>
          </a:stretch>
        </p:blipFill>
        <p:spPr>
          <a:xfrm>
            <a:off x="5701735" y="1485122"/>
            <a:ext cx="5352753" cy="4284307"/>
          </a:xfrm>
          <a:prstGeom prst="rect">
            <a:avLst/>
          </a:prstGeom>
        </p:spPr>
      </p:pic>
      <p:sp>
        <p:nvSpPr>
          <p:cNvPr id="13" name="TextBox 12">
            <a:extLst>
              <a:ext uri="{FF2B5EF4-FFF2-40B4-BE49-F238E27FC236}">
                <a16:creationId xmlns:a16="http://schemas.microsoft.com/office/drawing/2014/main" id="{EFE8817C-3378-B5EF-E7B9-7BB27FF5FF56}"/>
              </a:ext>
            </a:extLst>
          </p:cNvPr>
          <p:cNvSpPr txBox="1"/>
          <p:nvPr/>
        </p:nvSpPr>
        <p:spPr>
          <a:xfrm>
            <a:off x="548951" y="2959360"/>
            <a:ext cx="6164424" cy="15234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pPr>
            <a:r>
              <a:rPr lang="de-CH" sz="1100" dirty="0"/>
              <a:t>Damit kann der Vorgang gespeichert und weiterbearbeitet werden.</a:t>
            </a:r>
            <a:r>
              <a:rPr lang="en-US" sz="1100" dirty="0">
                <a:cs typeface="Segoe UI Semilight"/>
              </a:rPr>
              <a:t> </a:t>
            </a:r>
            <a:endParaRPr lang="en-US" sz="1100" dirty="0"/>
          </a:p>
        </p:txBody>
      </p:sp>
      <p:sp>
        <p:nvSpPr>
          <p:cNvPr id="14" name="TextBox 13">
            <a:extLst>
              <a:ext uri="{FF2B5EF4-FFF2-40B4-BE49-F238E27FC236}">
                <a16:creationId xmlns:a16="http://schemas.microsoft.com/office/drawing/2014/main" id="{3C13E6D6-45E2-EB94-1952-5CEF1AB7B49E}"/>
              </a:ext>
            </a:extLst>
          </p:cNvPr>
          <p:cNvSpPr txBox="1"/>
          <p:nvPr/>
        </p:nvSpPr>
        <p:spPr>
          <a:xfrm>
            <a:off x="548951" y="3254829"/>
            <a:ext cx="4080587" cy="1384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pPr>
            <a:r>
              <a:rPr lang="de-CH" sz="1000"/>
              <a:t>Die </a:t>
            </a:r>
            <a:r>
              <a:rPr lang="de-CH" sz="1000" b="1"/>
              <a:t>gelben Dreiecke</a:t>
            </a:r>
            <a:r>
              <a:rPr lang="de-CH" sz="1000"/>
              <a:t> kannst du </a:t>
            </a:r>
            <a:r>
              <a:rPr lang="de-CH" sz="1000" b="1"/>
              <a:t>ignorieren</a:t>
            </a:r>
            <a:r>
              <a:rPr lang="de-CH" sz="1000"/>
              <a:t>, sie sind nur </a:t>
            </a:r>
            <a:r>
              <a:rPr lang="de-CH" sz="1000" b="1"/>
              <a:t>Warnungen</a:t>
            </a:r>
            <a:r>
              <a:rPr lang="de-CH" sz="1000"/>
              <a:t>.</a:t>
            </a:r>
            <a:r>
              <a:rPr lang="en-US" sz="1000">
                <a:cs typeface="Segoe UI Semilight"/>
              </a:rPr>
              <a:t> </a:t>
            </a:r>
            <a:endParaRPr lang="en-US"/>
          </a:p>
        </p:txBody>
      </p:sp>
    </p:spTree>
    <p:extLst>
      <p:ext uri="{BB962C8B-B14F-4D97-AF65-F5344CB8AC3E}">
        <p14:creationId xmlns:p14="http://schemas.microsoft.com/office/powerpoint/2010/main" val="2075074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2240B-31FA-9F8A-6B94-CF65376B0F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D1598F-A7AE-6072-6EBE-B71297933B12}"/>
              </a:ext>
            </a:extLst>
          </p:cNvPr>
          <p:cNvSpPr>
            <a:spLocks noGrp="1"/>
          </p:cNvSpPr>
          <p:nvPr>
            <p:ph type="title"/>
          </p:nvPr>
        </p:nvSpPr>
        <p:spPr/>
        <p:txBody>
          <a:bodyPr/>
          <a:lstStyle/>
          <a:p>
            <a:r>
              <a:rPr lang="de-CH" dirty="0">
                <a:solidFill>
                  <a:schemeClr val="bg2"/>
                </a:solidFill>
              </a:rPr>
              <a:t>BANF Bestellung </a:t>
            </a:r>
            <a:r>
              <a:rPr lang="de-CH" noProof="0" dirty="0">
                <a:solidFill>
                  <a:schemeClr val="bg2"/>
                </a:solidFill>
              </a:rPr>
              <a:t>im </a:t>
            </a:r>
            <a:r>
              <a:rPr lang="de-CH" dirty="0">
                <a:solidFill>
                  <a:schemeClr val="bg2"/>
                </a:solidFill>
              </a:rPr>
              <a:t>SAP (kostenloses Material) </a:t>
            </a:r>
            <a:br>
              <a:rPr lang="en-US" dirty="0"/>
            </a:br>
            <a:endParaRPr lang="en-US" dirty="0">
              <a:solidFill>
                <a:schemeClr val="bg2"/>
              </a:solidFill>
            </a:endParaRPr>
          </a:p>
        </p:txBody>
      </p:sp>
      <p:sp>
        <p:nvSpPr>
          <p:cNvPr id="4" name="Footer Placeholder 3">
            <a:extLst>
              <a:ext uri="{FF2B5EF4-FFF2-40B4-BE49-F238E27FC236}">
                <a16:creationId xmlns:a16="http://schemas.microsoft.com/office/drawing/2014/main" id="{1232B9C1-265E-5DFE-D62D-EC64937F5283}"/>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4F70A45F-EBD9-A9D3-1A74-9C1083AC14EA}"/>
              </a:ext>
            </a:extLst>
          </p:cNvPr>
          <p:cNvSpPr>
            <a:spLocks noGrp="1"/>
          </p:cNvSpPr>
          <p:nvPr>
            <p:ph type="sldNum" sz="quarter" idx="12"/>
          </p:nvPr>
        </p:nvSpPr>
        <p:spPr/>
        <p:txBody>
          <a:bodyPr/>
          <a:lstStyle/>
          <a:p>
            <a:fld id="{3FD3E9C3-C6D2-48DE-828D-52F69298359F}" type="slidenum">
              <a:rPr lang="en-GB" smtClean="0"/>
              <a:t>17</a:t>
            </a:fld>
            <a:endParaRPr lang="en-GB"/>
          </a:p>
        </p:txBody>
      </p:sp>
      <p:sp>
        <p:nvSpPr>
          <p:cNvPr id="7" name="TextBox 6">
            <a:extLst>
              <a:ext uri="{FF2B5EF4-FFF2-40B4-BE49-F238E27FC236}">
                <a16:creationId xmlns:a16="http://schemas.microsoft.com/office/drawing/2014/main" id="{5BA65B5D-2F2D-6DBB-7FB4-7A144F97A9E4}"/>
              </a:ext>
            </a:extLst>
          </p:cNvPr>
          <p:cNvSpPr txBox="1"/>
          <p:nvPr/>
        </p:nvSpPr>
        <p:spPr>
          <a:xfrm>
            <a:off x="480350" y="1242350"/>
            <a:ext cx="3948896"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1200"/>
              </a:lnSpc>
            </a:pPr>
            <a:r>
              <a:rPr lang="de-CH" sz="1100" dirty="0">
                <a:cs typeface="Segoe UI"/>
              </a:rPr>
              <a:t>Klicke auf </a:t>
            </a:r>
            <a:r>
              <a:rPr lang="de-CH" sz="1100" b="1" dirty="0">
                <a:cs typeface="Segoe UI"/>
              </a:rPr>
              <a:t>„Sichern“</a:t>
            </a:r>
            <a:r>
              <a:rPr lang="de-CH" sz="1100" dirty="0">
                <a:cs typeface="Segoe UI"/>
              </a:rPr>
              <a:t>.</a:t>
            </a:r>
            <a:r>
              <a:rPr lang="en-US" sz="1100" dirty="0">
                <a:latin typeface="WordVisiCarriageReturn_MSFontService"/>
              </a:rPr>
              <a:t> </a:t>
            </a:r>
            <a:br>
              <a:rPr lang="en-US" sz="1100" dirty="0">
                <a:latin typeface="WordVisiCarriageReturn_MSFontService"/>
              </a:rPr>
            </a:br>
            <a:r>
              <a:rPr lang="de-CH" sz="1100" dirty="0">
                <a:cs typeface="Segoe UI"/>
              </a:rPr>
              <a:t>Damit hast du den </a:t>
            </a:r>
            <a:r>
              <a:rPr lang="de-CH" sz="1100" b="1" dirty="0">
                <a:cs typeface="Segoe UI"/>
              </a:rPr>
              <a:t>BANF erfolgreich angelegt</a:t>
            </a:r>
            <a:r>
              <a:rPr lang="de-CH" sz="1100" dirty="0">
                <a:cs typeface="Segoe UI"/>
              </a:rPr>
              <a:t>.</a:t>
            </a:r>
            <a:r>
              <a:rPr lang="en-US" sz="1100" dirty="0">
                <a:cs typeface="Segoe UI Semilight"/>
              </a:rPr>
              <a:t> </a:t>
            </a:r>
          </a:p>
          <a:p>
            <a:pPr>
              <a:lnSpc>
                <a:spcPts val="1200"/>
              </a:lnSpc>
            </a:pPr>
            <a:r>
              <a:rPr lang="de-CH" sz="1100" dirty="0">
                <a:cs typeface="Segoe UI"/>
              </a:rPr>
              <a:t>Unten links erscheint eine Meldung wie:</a:t>
            </a:r>
            <a:r>
              <a:rPr lang="en-US" sz="1100" dirty="0">
                <a:latin typeface="WordVisiCarriageReturn_MSFontService"/>
              </a:rPr>
              <a:t> </a:t>
            </a:r>
            <a:br>
              <a:rPr lang="en-US" sz="1100" dirty="0">
                <a:latin typeface="WordVisiCarriageReturn_MSFontService"/>
              </a:rPr>
            </a:br>
            <a:r>
              <a:rPr lang="de-CH" sz="1100" b="1" dirty="0">
                <a:cs typeface="Segoe UI"/>
              </a:rPr>
              <a:t>„Bestellanforderung unter Nummer 0000397435 hinzugefügt“</a:t>
            </a:r>
            <a:r>
              <a:rPr lang="en-US" sz="1100" dirty="0">
                <a:cs typeface="Segoe UI Semilight"/>
              </a:rPr>
              <a:t> </a:t>
            </a:r>
          </a:p>
        </p:txBody>
      </p:sp>
      <p:pic>
        <p:nvPicPr>
          <p:cNvPr id="8" name="Picture 7" descr="Grafik 1, Bild">
            <a:extLst>
              <a:ext uri="{FF2B5EF4-FFF2-40B4-BE49-F238E27FC236}">
                <a16:creationId xmlns:a16="http://schemas.microsoft.com/office/drawing/2014/main" id="{A7FCF343-B017-A414-2E45-AC21BCBB1BEB}"/>
              </a:ext>
            </a:extLst>
          </p:cNvPr>
          <p:cNvPicPr>
            <a:picLocks noChangeAspect="1"/>
          </p:cNvPicPr>
          <p:nvPr/>
        </p:nvPicPr>
        <p:blipFill>
          <a:blip r:embed="rId2"/>
          <a:stretch>
            <a:fillRect/>
          </a:stretch>
        </p:blipFill>
        <p:spPr>
          <a:xfrm>
            <a:off x="4514126" y="1243167"/>
            <a:ext cx="7523546" cy="3320296"/>
          </a:xfrm>
          <a:prstGeom prst="rect">
            <a:avLst/>
          </a:prstGeom>
        </p:spPr>
      </p:pic>
      <p:sp>
        <p:nvSpPr>
          <p:cNvPr id="9" name="TextBox 8">
            <a:extLst>
              <a:ext uri="{FF2B5EF4-FFF2-40B4-BE49-F238E27FC236}">
                <a16:creationId xmlns:a16="http://schemas.microsoft.com/office/drawing/2014/main" id="{6FDB5A62-6D2F-0735-8CBA-60FBE84A863C}"/>
              </a:ext>
            </a:extLst>
          </p:cNvPr>
          <p:cNvSpPr txBox="1"/>
          <p:nvPr/>
        </p:nvSpPr>
        <p:spPr>
          <a:xfrm>
            <a:off x="480350" y="2814578"/>
            <a:ext cx="3804212" cy="174406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1275"/>
              </a:lnSpc>
            </a:pPr>
            <a:r>
              <a:rPr lang="de-CH" sz="1100" dirty="0">
                <a:cs typeface="Segoe UI"/>
              </a:rPr>
              <a:t>Mit der </a:t>
            </a:r>
            <a:r>
              <a:rPr lang="de-CH" sz="1100" b="1" dirty="0">
                <a:cs typeface="Segoe UI"/>
              </a:rPr>
              <a:t>Transaktion ME52N</a:t>
            </a:r>
            <a:r>
              <a:rPr lang="de-CH" sz="1100" dirty="0">
                <a:cs typeface="Segoe UI"/>
              </a:rPr>
              <a:t> kannst du eine </a:t>
            </a:r>
            <a:r>
              <a:rPr lang="de-CH" sz="1100" b="1" dirty="0">
                <a:cs typeface="Segoe UI"/>
              </a:rPr>
              <a:t>bestehende Bestellanforderung (BANF) bearbeiten bzw. ändern</a:t>
            </a:r>
            <a:r>
              <a:rPr lang="de-CH" sz="1100" dirty="0">
                <a:cs typeface="Segoe UI"/>
              </a:rPr>
              <a:t>.</a:t>
            </a:r>
            <a:r>
              <a:rPr lang="en-US" sz="1100" dirty="0">
                <a:latin typeface="WordVisiCarriageReturn_MSFontService"/>
              </a:rPr>
              <a:t> </a:t>
            </a:r>
            <a:br>
              <a:rPr lang="en-US" sz="1100" dirty="0">
                <a:latin typeface="WordVisiCarriageReturn_MSFontService"/>
              </a:rPr>
            </a:br>
            <a:r>
              <a:rPr lang="de-CH" sz="1100" dirty="0">
                <a:latin typeface="Segoe UI Emoji"/>
                <a:cs typeface="Segoe UI"/>
              </a:rPr>
              <a:t>👉</a:t>
            </a:r>
            <a:r>
              <a:rPr lang="de-CH" sz="1100" dirty="0">
                <a:cs typeface="Segoe UI"/>
              </a:rPr>
              <a:t>Nur mit Absprache mit dem Demand Manager oder seinem Stellvertretern Telefonisch erlaubt.</a:t>
            </a:r>
            <a:r>
              <a:rPr lang="de-CH" sz="1100" dirty="0">
                <a:latin typeface="Segoe UI Emoji"/>
                <a:cs typeface="Segoe UI"/>
              </a:rPr>
              <a:t>👈</a:t>
            </a:r>
            <a:r>
              <a:rPr lang="en-US" sz="1100" dirty="0">
                <a:latin typeface="Segoe UI Emoji"/>
                <a:ea typeface="Segoe UI Emoji"/>
              </a:rPr>
              <a:t> </a:t>
            </a:r>
          </a:p>
          <a:p>
            <a:pPr>
              <a:lnSpc>
                <a:spcPts val="1200"/>
              </a:lnSpc>
            </a:pPr>
            <a:r>
              <a:rPr lang="de-CH" sz="1100" dirty="0">
                <a:cs typeface="Segoe UI"/>
              </a:rPr>
              <a:t>Mit der </a:t>
            </a:r>
            <a:r>
              <a:rPr lang="de-CH" sz="1100" b="1" dirty="0">
                <a:cs typeface="Segoe UI"/>
              </a:rPr>
              <a:t>Transaktion ME53N</a:t>
            </a:r>
            <a:r>
              <a:rPr lang="de-CH" sz="1100" dirty="0">
                <a:cs typeface="Segoe UI"/>
              </a:rPr>
              <a:t> kannst du eine </a:t>
            </a:r>
            <a:r>
              <a:rPr lang="de-CH" sz="1100" b="1" dirty="0">
                <a:cs typeface="Segoe UI"/>
              </a:rPr>
              <a:t>bestehende Bestellanforderung (BANF) nur anzeigen</a:t>
            </a:r>
            <a:r>
              <a:rPr lang="de-CH" sz="1100" dirty="0">
                <a:cs typeface="Segoe UI"/>
              </a:rPr>
              <a:t>, aber nicht ändern.</a:t>
            </a:r>
            <a:r>
              <a:rPr lang="en-US" sz="1100" dirty="0">
                <a:latin typeface="WordVisiCarriageReturn_MSFontService"/>
              </a:rPr>
              <a:t> </a:t>
            </a:r>
            <a:br>
              <a:rPr lang="en-US" sz="1100" dirty="0">
                <a:latin typeface="WordVisiCarriageReturn_MSFontService"/>
              </a:rPr>
            </a:br>
            <a:r>
              <a:rPr lang="en-US" sz="1100" dirty="0">
                <a:latin typeface="WordVisiCarriageReturn_MSFontService"/>
              </a:rPr>
              <a:t> </a:t>
            </a:r>
            <a:br>
              <a:rPr lang="en-US" sz="1100" dirty="0">
                <a:latin typeface="WordVisiCarriageReturn_MSFontService"/>
              </a:rPr>
            </a:br>
            <a:r>
              <a:rPr lang="de-CH" sz="1100" dirty="0">
                <a:cs typeface="Segoe UI"/>
              </a:rPr>
              <a:t>Bei </a:t>
            </a:r>
            <a:r>
              <a:rPr lang="de-CH" sz="1100" b="1" dirty="0">
                <a:cs typeface="Segoe UI"/>
              </a:rPr>
              <a:t>generellen Problemen mit dem SAP</a:t>
            </a:r>
            <a:r>
              <a:rPr lang="de-CH" sz="1100" dirty="0">
                <a:cs typeface="Segoe UI"/>
              </a:rPr>
              <a:t> wende dich bitte direkt an das </a:t>
            </a:r>
            <a:r>
              <a:rPr lang="de-CH" sz="1100" b="1" dirty="0">
                <a:cs typeface="Segoe UI"/>
              </a:rPr>
              <a:t>TIA</a:t>
            </a:r>
            <a:r>
              <a:rPr lang="de-CH" sz="1100" dirty="0">
                <a:cs typeface="Segoe UI"/>
              </a:rPr>
              <a:t>.</a:t>
            </a:r>
            <a:r>
              <a:rPr lang="en-US" sz="1100" dirty="0">
                <a:latin typeface="WordVisiCarriageReturn_MSFontService"/>
              </a:rPr>
              <a:t> </a:t>
            </a:r>
            <a:br>
              <a:rPr lang="en-US" sz="1100" dirty="0">
                <a:latin typeface="WordVisiCarriageReturn_MSFontService"/>
              </a:rPr>
            </a:br>
            <a:r>
              <a:rPr lang="de-CH" sz="1100" dirty="0">
                <a:cs typeface="Segoe UI"/>
              </a:rPr>
              <a:t>Für </a:t>
            </a:r>
            <a:r>
              <a:rPr lang="de-CH" sz="1100" b="1" dirty="0">
                <a:cs typeface="Segoe UI"/>
              </a:rPr>
              <a:t>Fragen oder Probleme beim Anlegen einer BANF</a:t>
            </a:r>
            <a:r>
              <a:rPr lang="de-CH" sz="1100" dirty="0">
                <a:cs typeface="Segoe UI"/>
              </a:rPr>
              <a:t> steht dir </a:t>
            </a:r>
            <a:r>
              <a:rPr lang="de-CH" sz="1100" dirty="0">
                <a:latin typeface="Segoe UI Emoji"/>
                <a:cs typeface="Segoe UI"/>
              </a:rPr>
              <a:t>📧</a:t>
            </a:r>
            <a:r>
              <a:rPr lang="de-CH" sz="1100" dirty="0">
                <a:cs typeface="Segoe UI"/>
              </a:rPr>
              <a:t> </a:t>
            </a:r>
            <a:r>
              <a:rPr lang="de-CH" sz="1100" b="1" u="sng" dirty="0">
                <a:solidFill>
                  <a:srgbClr val="0000FF"/>
                </a:solidFill>
                <a:cs typeface="Segoe UI"/>
                <a:hlinkClick r:id="rId3"/>
              </a:rPr>
              <a:t>logistik.wwt@wwz.ch</a:t>
            </a:r>
            <a:r>
              <a:rPr lang="de-CH" sz="1100" dirty="0">
                <a:cs typeface="Segoe UI"/>
              </a:rPr>
              <a:t> zur Verfügung.</a:t>
            </a:r>
            <a:r>
              <a:rPr lang="en-US" sz="1100" dirty="0">
                <a:cs typeface="Segoe UI Semilight"/>
              </a:rPr>
              <a:t> </a:t>
            </a:r>
          </a:p>
        </p:txBody>
      </p:sp>
    </p:spTree>
    <p:extLst>
      <p:ext uri="{BB962C8B-B14F-4D97-AF65-F5344CB8AC3E}">
        <p14:creationId xmlns:p14="http://schemas.microsoft.com/office/powerpoint/2010/main" val="4197479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69892-75CC-1270-F034-6BA0315816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10CB58-9838-147A-15A0-19CBBD4D9850}"/>
              </a:ext>
            </a:extLst>
          </p:cNvPr>
          <p:cNvSpPr>
            <a:spLocks noGrp="1"/>
          </p:cNvSpPr>
          <p:nvPr>
            <p:ph type="title"/>
          </p:nvPr>
        </p:nvSpPr>
        <p:spPr/>
        <p:txBody>
          <a:bodyPr/>
          <a:lstStyle/>
          <a:p>
            <a:r>
              <a:rPr lang="de-CH" dirty="0">
                <a:solidFill>
                  <a:schemeClr val="bg2"/>
                </a:solidFill>
              </a:rPr>
              <a:t>Neuer ALSO Retouren Prozess</a:t>
            </a:r>
            <a:br>
              <a:rPr lang="en-US" dirty="0"/>
            </a:br>
            <a:endParaRPr lang="en-US" dirty="0">
              <a:solidFill>
                <a:schemeClr val="bg2"/>
              </a:solidFill>
              <a:cs typeface="Segoe UI Semibold"/>
            </a:endParaRPr>
          </a:p>
        </p:txBody>
      </p:sp>
      <p:sp>
        <p:nvSpPr>
          <p:cNvPr id="4" name="Footer Placeholder 3">
            <a:extLst>
              <a:ext uri="{FF2B5EF4-FFF2-40B4-BE49-F238E27FC236}">
                <a16:creationId xmlns:a16="http://schemas.microsoft.com/office/drawing/2014/main" id="{2C4EFF91-CDC4-558D-7FAC-77AC421645F3}"/>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78276014-38B0-5B20-8533-54B7575C14ED}"/>
              </a:ext>
            </a:extLst>
          </p:cNvPr>
          <p:cNvSpPr>
            <a:spLocks noGrp="1"/>
          </p:cNvSpPr>
          <p:nvPr>
            <p:ph type="sldNum" sz="quarter" idx="12"/>
          </p:nvPr>
        </p:nvSpPr>
        <p:spPr/>
        <p:txBody>
          <a:bodyPr/>
          <a:lstStyle/>
          <a:p>
            <a:fld id="{3FD3E9C3-C6D2-48DE-828D-52F69298359F}" type="slidenum">
              <a:rPr lang="en-GB" smtClean="0"/>
              <a:t>18</a:t>
            </a:fld>
            <a:endParaRPr lang="en-GB"/>
          </a:p>
        </p:txBody>
      </p:sp>
      <p:sp>
        <p:nvSpPr>
          <p:cNvPr id="40" name="Rechteck: abgerundete Ecken 39">
            <a:extLst>
              <a:ext uri="{FF2B5EF4-FFF2-40B4-BE49-F238E27FC236}">
                <a16:creationId xmlns:a16="http://schemas.microsoft.com/office/drawing/2014/main" id="{B8C09E7A-0C13-CEBB-0D81-37B69DEE996E}"/>
              </a:ext>
            </a:extLst>
          </p:cNvPr>
          <p:cNvSpPr/>
          <p:nvPr/>
        </p:nvSpPr>
        <p:spPr>
          <a:xfrm>
            <a:off x="8736328" y="2022003"/>
            <a:ext cx="2567136" cy="522015"/>
          </a:xfrm>
          <a:prstGeom prst="roundRect">
            <a:avLst>
              <a:gd name="adj" fmla="val 479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45720" rIns="0" bIns="45720" rtlCol="0" anchor="t"/>
          <a:lstStyle/>
          <a:p>
            <a:pPr>
              <a:spcAft>
                <a:spcPts val="300"/>
              </a:spcAft>
              <a:tabLst>
                <a:tab pos="1790700" algn="l"/>
              </a:tabLst>
            </a:pPr>
            <a:endParaRPr lang="de-CH" sz="1400" b="1" dirty="0">
              <a:solidFill>
                <a:schemeClr val="tx1"/>
              </a:solidFill>
              <a:cs typeface="Segoe UI Semilight"/>
            </a:endParaRPr>
          </a:p>
          <a:p>
            <a:pPr>
              <a:spcAft>
                <a:spcPts val="300"/>
              </a:spcAft>
              <a:tabLst>
                <a:tab pos="1790700" algn="l"/>
              </a:tabLst>
            </a:pPr>
            <a:endParaRPr lang="de-CH" sz="1050" dirty="0">
              <a:solidFill>
                <a:schemeClr val="tx1"/>
              </a:solidFill>
            </a:endParaRPr>
          </a:p>
          <a:p>
            <a:pPr>
              <a:spcAft>
                <a:spcPts val="300"/>
              </a:spcAft>
              <a:tabLst>
                <a:tab pos="1790700" algn="l"/>
              </a:tabLst>
            </a:pPr>
            <a:endParaRPr lang="de-CH" sz="1050" dirty="0">
              <a:solidFill>
                <a:schemeClr val="tx1"/>
              </a:solidFill>
            </a:endParaRPr>
          </a:p>
        </p:txBody>
      </p:sp>
      <p:sp>
        <p:nvSpPr>
          <p:cNvPr id="3" name="TextBox 2">
            <a:extLst>
              <a:ext uri="{FF2B5EF4-FFF2-40B4-BE49-F238E27FC236}">
                <a16:creationId xmlns:a16="http://schemas.microsoft.com/office/drawing/2014/main" id="{F5C24423-0966-A6F4-0CC4-DDBD47188A88}"/>
              </a:ext>
            </a:extLst>
          </p:cNvPr>
          <p:cNvSpPr txBox="1"/>
          <p:nvPr/>
        </p:nvSpPr>
        <p:spPr>
          <a:xfrm>
            <a:off x="554805" y="1017143"/>
            <a:ext cx="11279311" cy="456791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endParaRPr lang="en-US" dirty="0">
              <a:cs typeface="Segoe UI Semilight"/>
            </a:endParaRPr>
          </a:p>
          <a:p>
            <a:pPr marL="285750" indent="-285750">
              <a:buFont typeface="Symbol"/>
              <a:buChar char="•"/>
            </a:pPr>
            <a:r>
              <a:rPr lang="de-CH" sz="1100" dirty="0">
                <a:cs typeface="Segoe UI Semilight"/>
              </a:rPr>
              <a:t>Die grauen Kisten dürfen nicht mehr für Retouren an ALSO verwendet werden</a:t>
            </a:r>
          </a:p>
          <a:p>
            <a:pPr marL="285750" indent="-285750">
              <a:buFont typeface="Symbol"/>
              <a:buChar char="•"/>
            </a:pPr>
            <a:r>
              <a:rPr lang="de-CH" sz="1100" dirty="0">
                <a:cs typeface="Segoe UI Semilight"/>
              </a:rPr>
              <a:t>Retouren werden mit einer GAS Etikette an ALSO gesendet. </a:t>
            </a:r>
            <a:endParaRPr lang="en-US" sz="1100" dirty="0">
              <a:cs typeface="Segoe UI Semilight"/>
            </a:endParaRPr>
          </a:p>
          <a:p>
            <a:pPr marL="285750" indent="-285750">
              <a:buFont typeface="Symbol"/>
              <a:buChar char="•"/>
            </a:pPr>
            <a:r>
              <a:rPr lang="de-CH" sz="1100" dirty="0">
                <a:cs typeface="Segoe UI Semilight"/>
              </a:rPr>
              <a:t>Es dürfen nur Geräte retourniert werden, die sich in einer ordentlichen Kündigung befinden oder aus einem Gerätewechsel stammen. </a:t>
            </a:r>
            <a:endParaRPr lang="en-US" sz="1100" dirty="0">
              <a:cs typeface="Segoe UI Semilight"/>
            </a:endParaRPr>
          </a:p>
          <a:p>
            <a:pPr marL="285750" indent="-285750">
              <a:buFont typeface="Symbol"/>
              <a:buChar char="•"/>
            </a:pPr>
            <a:endParaRPr lang="de-CH" sz="1100" dirty="0">
              <a:cs typeface="Segoe UI Semilight"/>
            </a:endParaRPr>
          </a:p>
          <a:p>
            <a:pPr marL="742950" lvl="1" indent="-285750">
              <a:buFont typeface="Courier New"/>
              <a:buChar char="○"/>
            </a:pPr>
            <a:r>
              <a:rPr lang="de-CH" sz="1100" dirty="0">
                <a:cs typeface="Segoe UI Semilight"/>
              </a:rPr>
              <a:t>Geräte mit aktivem Service müssen im Shop behalten werden, bis die Kündigung eingeleitet ist.</a:t>
            </a:r>
            <a:endParaRPr lang="en-US" sz="1100" dirty="0">
              <a:cs typeface="Segoe UI Semilight"/>
            </a:endParaRPr>
          </a:p>
          <a:p>
            <a:pPr marL="742950" lvl="1" indent="-285750">
              <a:buFont typeface="Courier New"/>
              <a:buChar char="○"/>
            </a:pPr>
            <a:endParaRPr lang="de-CH" sz="1100" dirty="0">
              <a:cs typeface="Segoe UI Semilight"/>
            </a:endParaRPr>
          </a:p>
          <a:p>
            <a:pPr marL="742950" lvl="1" indent="-285750">
              <a:buFont typeface="Courier New"/>
              <a:buChar char="○"/>
            </a:pPr>
            <a:r>
              <a:rPr lang="de-CH" sz="1100" dirty="0">
                <a:cs typeface="Segoe UI Semilight"/>
              </a:rPr>
              <a:t>Geräte die in Kündigung (z. B. 30.09.2025) dürfen retourniert werden da ja ein </a:t>
            </a:r>
            <a:br>
              <a:rPr lang="de-CH" sz="1100" dirty="0">
                <a:cs typeface="Segoe UI Semilight"/>
              </a:rPr>
            </a:br>
            <a:r>
              <a:rPr lang="de-CH" sz="1100" dirty="0">
                <a:cs typeface="Segoe UI Semilight"/>
              </a:rPr>
              <a:t>Enddatum im Tango sichtbar ist.</a:t>
            </a:r>
            <a:endParaRPr lang="en-US" sz="1100" dirty="0">
              <a:cs typeface="Segoe UI Semilight"/>
            </a:endParaRPr>
          </a:p>
          <a:p>
            <a:pPr marL="742950" lvl="1" indent="-285750">
              <a:buFont typeface="Courier New"/>
              <a:buChar char="○"/>
            </a:pPr>
            <a:endParaRPr lang="de-CH" sz="1100" dirty="0">
              <a:cs typeface="Segoe UI Semilight"/>
            </a:endParaRPr>
          </a:p>
          <a:p>
            <a:pPr marL="285750" indent="-285750">
              <a:buFont typeface="Symbol"/>
              <a:buChar char="•"/>
            </a:pPr>
            <a:r>
              <a:rPr lang="de-CH" sz="1100" dirty="0">
                <a:cs typeface="Segoe UI Semilight"/>
              </a:rPr>
              <a:t>Der Shop muss jedes Gerät im Tango prüfen, ob die Kündigung korrekt ist oder ein Gerätewechsel durchgeführt wurde.</a:t>
            </a:r>
            <a:endParaRPr lang="en-US" sz="1100" dirty="0">
              <a:cs typeface="Segoe UI Semilight"/>
            </a:endParaRPr>
          </a:p>
          <a:p>
            <a:pPr marL="285750" indent="-285750">
              <a:buFont typeface="Symbol"/>
              <a:buChar char="•"/>
            </a:pPr>
            <a:r>
              <a:rPr lang="de-CH" sz="1100" dirty="0">
                <a:cs typeface="Segoe UI Semilight"/>
              </a:rPr>
              <a:t>Jedes gekündigte oder ausgetauschte Gerät muss mit einem Retourenschein versehen sein, der alle relevanten Angaben enthält, insbesondere den genauen Retourengrund </a:t>
            </a:r>
            <a:br>
              <a:rPr lang="de-CH" sz="1100" dirty="0">
                <a:cs typeface="Segoe UI Semilight"/>
              </a:rPr>
            </a:br>
            <a:r>
              <a:rPr lang="de-CH" sz="1100" dirty="0">
                <a:cs typeface="Segoe UI Semilight"/>
              </a:rPr>
              <a:t>(z. B. Defekt).</a:t>
            </a:r>
            <a:endParaRPr lang="en-US" sz="1100" dirty="0">
              <a:cs typeface="Segoe UI Semilight"/>
            </a:endParaRPr>
          </a:p>
          <a:p>
            <a:pPr marL="285750" indent="-285750">
              <a:buFont typeface="Symbol"/>
              <a:buChar char="•"/>
            </a:pPr>
            <a:r>
              <a:rPr lang="de-CH" sz="1100" dirty="0">
                <a:cs typeface="Segoe UI Semilight"/>
              </a:rPr>
              <a:t>Wichtig: Der Retourenschein darf nicht mit Klebeband am Gerät befestigt werden.</a:t>
            </a:r>
            <a:endParaRPr lang="en-US" sz="1100" dirty="0">
              <a:cs typeface="Segoe UI Semilight"/>
            </a:endParaRPr>
          </a:p>
          <a:p>
            <a:pPr marL="285750" indent="-285750">
              <a:buFont typeface="Symbol"/>
              <a:buChar char="•"/>
            </a:pPr>
            <a:r>
              <a:rPr lang="de-CH" sz="1100" dirty="0">
                <a:cs typeface="Segoe UI Semilight"/>
              </a:rPr>
              <a:t>Die Retouren Kiste ist keine </a:t>
            </a:r>
            <a:r>
              <a:rPr lang="de-CH" sz="1100" b="1" dirty="0">
                <a:cs typeface="Segoe UI Semilight"/>
              </a:rPr>
              <a:t>Abfallkiste</a:t>
            </a:r>
            <a:r>
              <a:rPr lang="de-CH" sz="1100" dirty="0">
                <a:cs typeface="Segoe UI Semilight"/>
              </a:rPr>
              <a:t> – bitte nur Geräte und Zubehör an ALSO retournieren.</a:t>
            </a:r>
            <a:endParaRPr lang="en-US" sz="1100" dirty="0">
              <a:cs typeface="Segoe UI Semilight"/>
            </a:endParaRPr>
          </a:p>
          <a:p>
            <a:pPr marL="285750" indent="-285750">
              <a:buFont typeface="Symbol"/>
              <a:buChar char="•"/>
            </a:pPr>
            <a:r>
              <a:rPr lang="de-CH" sz="1100" dirty="0">
                <a:cs typeface="Segoe UI Semilight"/>
              </a:rPr>
              <a:t>Retouren von Verkaufsmaterial (z. B. 5-Port-Switch Netgear) müssen immer mit einem Retouren Beleg aus dem SAP versehen werden.</a:t>
            </a:r>
            <a:endParaRPr lang="en-US" sz="1100" dirty="0">
              <a:cs typeface="Segoe UI Semilight"/>
            </a:endParaRPr>
          </a:p>
          <a:p>
            <a:pPr marL="285750" indent="-285750">
              <a:buFont typeface="Symbol"/>
              <a:buChar char="•"/>
            </a:pPr>
            <a:r>
              <a:rPr lang="de-CH" sz="1100" dirty="0">
                <a:cs typeface="Segoe UI Semilight"/>
              </a:rPr>
              <a:t>Bei der GAS-Etikette muss immer die </a:t>
            </a:r>
            <a:r>
              <a:rPr lang="de-CH" sz="1100" b="1" dirty="0">
                <a:cs typeface="Segoe UI Semilight"/>
              </a:rPr>
              <a:t>Absenderadresse</a:t>
            </a:r>
            <a:r>
              <a:rPr lang="de-CH" sz="1100" dirty="0">
                <a:cs typeface="Segoe UI Semilight"/>
              </a:rPr>
              <a:t> angegeben werden.</a:t>
            </a:r>
            <a:endParaRPr lang="en-US" sz="1100" dirty="0">
              <a:cs typeface="Segoe UI Semilight"/>
            </a:endParaRPr>
          </a:p>
          <a:p>
            <a:pPr marL="285750" indent="-285750">
              <a:buFont typeface="Symbol"/>
              <a:buChar char="•"/>
            </a:pPr>
            <a:r>
              <a:rPr lang="de-CH" sz="1100" dirty="0">
                <a:cs typeface="Segoe UI Semilight"/>
              </a:rPr>
              <a:t>GAS Etiketten und das Verpackungsmaterial können im SAP mit einem BANF bestellt werden:</a:t>
            </a:r>
            <a:br>
              <a:rPr lang="de-CH" sz="1100" dirty="0">
                <a:cs typeface="Segoe UI Semilight"/>
              </a:rPr>
            </a:br>
            <a:r>
              <a:rPr lang="de-CH" sz="1100" b="1" dirty="0">
                <a:cs typeface="Segoe UI Semilight"/>
              </a:rPr>
              <a:t>730017</a:t>
            </a:r>
            <a:r>
              <a:rPr lang="en-US" sz="1100" b="1" dirty="0">
                <a:latin typeface="Calibri"/>
                <a:ea typeface="Calibri"/>
                <a:cs typeface="Calibri"/>
              </a:rPr>
              <a:t> </a:t>
            </a:r>
            <a:r>
              <a:rPr lang="de-CH" sz="1100" b="1" dirty="0">
                <a:cs typeface="Segoe UI Semilight"/>
              </a:rPr>
              <a:t>Kartonboxe 130/23</a:t>
            </a:r>
            <a:br>
              <a:rPr lang="de-CH" sz="1100" b="1" dirty="0">
                <a:cs typeface="Segoe UI Semilight"/>
              </a:rPr>
            </a:br>
            <a:r>
              <a:rPr lang="de-CH" sz="1100" b="1" dirty="0">
                <a:cs typeface="Segoe UI Semilight"/>
              </a:rPr>
              <a:t>730016</a:t>
            </a:r>
            <a:r>
              <a:rPr lang="en-US" sz="1100" b="1" dirty="0">
                <a:latin typeface="Calibri"/>
                <a:ea typeface="Calibri"/>
                <a:cs typeface="Calibri"/>
              </a:rPr>
              <a:t> </a:t>
            </a:r>
            <a:r>
              <a:rPr lang="de-CH" sz="1100" b="1" dirty="0">
                <a:cs typeface="Segoe UI Semilight"/>
              </a:rPr>
              <a:t>Klappschachtel 130/16</a:t>
            </a:r>
            <a:br>
              <a:rPr lang="de-CH" sz="1100" b="1" dirty="0">
                <a:cs typeface="Segoe UI Semilight"/>
              </a:rPr>
            </a:br>
            <a:r>
              <a:rPr lang="de-CH" sz="1100" b="1" dirty="0">
                <a:cs typeface="Segoe UI Semilight"/>
              </a:rPr>
              <a:t>490225</a:t>
            </a:r>
            <a:r>
              <a:rPr lang="en-US" sz="1100" b="1" dirty="0">
                <a:latin typeface="Calibri"/>
                <a:ea typeface="Calibri"/>
                <a:cs typeface="Calibri"/>
              </a:rPr>
              <a:t> </a:t>
            </a:r>
            <a:r>
              <a:rPr lang="de-CH" sz="1100" b="1" dirty="0">
                <a:cs typeface="Segoe UI Semilight"/>
              </a:rPr>
              <a:t>GAS Rücksende Etikette</a:t>
            </a:r>
            <a:endParaRPr lang="en-US" sz="1100" b="1" dirty="0">
              <a:cs typeface="Segoe UI Semilight"/>
            </a:endParaRPr>
          </a:p>
          <a:p>
            <a:endParaRPr lang="en-US" sz="1200" dirty="0">
              <a:latin typeface="Segoe UI Symbol"/>
              <a:ea typeface="Segoe UI Symbol"/>
              <a:cs typeface="Segoe UI Semilight"/>
            </a:endParaRPr>
          </a:p>
          <a:p>
            <a:r>
              <a:rPr lang="de-CH" sz="1200" dirty="0">
                <a:latin typeface="Segoe UI Symbol"/>
                <a:ea typeface="Segoe UI Symbol"/>
                <a:cs typeface="Segoe UI Semilight"/>
              </a:rPr>
              <a:t>⚠</a:t>
            </a:r>
            <a:r>
              <a:rPr lang="de-CH" sz="1200" dirty="0">
                <a:cs typeface="Segoe UI Semilight"/>
              </a:rPr>
              <a:t> Wichtig:</a:t>
            </a:r>
            <a:br>
              <a:rPr lang="de-CH" sz="1200" dirty="0">
                <a:cs typeface="Segoe UI Semilight"/>
              </a:rPr>
            </a:br>
            <a:r>
              <a:rPr lang="de-CH" sz="1200" dirty="0">
                <a:cs typeface="Segoe UI Semilight"/>
              </a:rPr>
              <a:t>Bitte haltet euch strikt an diese Vorgaben, da ALSO für zusätzlichen Aufwand Kosten verrechnet, die wir direkt an die verantwortlichen Shops weitergeben. Auch unser eigener Mehraufwand wird entsprechend weiterverrechnet. Danke für Eure Unterstützung. </a:t>
            </a:r>
            <a:endParaRPr lang="en-US" sz="1100" dirty="0">
              <a:cs typeface="Segoe UI Semilight"/>
            </a:endParaRPr>
          </a:p>
          <a:p>
            <a:pPr>
              <a:lnSpc>
                <a:spcPts val="1275"/>
              </a:lnSpc>
            </a:pPr>
            <a:endParaRPr lang="en-US" sz="1100" dirty="0">
              <a:cs typeface="Segoe UI Semilight"/>
            </a:endParaRPr>
          </a:p>
        </p:txBody>
      </p:sp>
    </p:spTree>
    <p:extLst>
      <p:ext uri="{BB962C8B-B14F-4D97-AF65-F5344CB8AC3E}">
        <p14:creationId xmlns:p14="http://schemas.microsoft.com/office/powerpoint/2010/main" val="2969812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FAC79-15F2-3D45-C4A5-2B5455186D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EC7723-3517-AB14-2A07-E0D06892EAD6}"/>
              </a:ext>
            </a:extLst>
          </p:cNvPr>
          <p:cNvSpPr>
            <a:spLocks noGrp="1"/>
          </p:cNvSpPr>
          <p:nvPr>
            <p:ph type="title"/>
          </p:nvPr>
        </p:nvSpPr>
        <p:spPr/>
        <p:txBody>
          <a:bodyPr/>
          <a:lstStyle/>
          <a:p>
            <a:r>
              <a:rPr lang="de-CH" dirty="0">
                <a:solidFill>
                  <a:schemeClr val="bg2"/>
                </a:solidFill>
              </a:rPr>
              <a:t>Stornierungen von Bestellungen mit Geräteabgabe Shops</a:t>
            </a:r>
            <a:br>
              <a:rPr lang="en-US" dirty="0"/>
            </a:br>
            <a:endParaRPr lang="en-US" dirty="0">
              <a:solidFill>
                <a:schemeClr val="bg2"/>
              </a:solidFill>
              <a:cs typeface="Segoe UI Semibold"/>
            </a:endParaRPr>
          </a:p>
        </p:txBody>
      </p:sp>
      <p:sp>
        <p:nvSpPr>
          <p:cNvPr id="4" name="Footer Placeholder 3">
            <a:extLst>
              <a:ext uri="{FF2B5EF4-FFF2-40B4-BE49-F238E27FC236}">
                <a16:creationId xmlns:a16="http://schemas.microsoft.com/office/drawing/2014/main" id="{0AA93C7F-062F-DD58-6B56-8912A36DCF3B}"/>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58D1C0E0-E5CA-79DC-5325-3ADBCFF3258D}"/>
              </a:ext>
            </a:extLst>
          </p:cNvPr>
          <p:cNvSpPr>
            <a:spLocks noGrp="1"/>
          </p:cNvSpPr>
          <p:nvPr>
            <p:ph type="sldNum" sz="quarter" idx="12"/>
          </p:nvPr>
        </p:nvSpPr>
        <p:spPr/>
        <p:txBody>
          <a:bodyPr/>
          <a:lstStyle/>
          <a:p>
            <a:fld id="{3FD3E9C3-C6D2-48DE-828D-52F69298359F}" type="slidenum">
              <a:rPr lang="en-GB" smtClean="0"/>
              <a:t>19</a:t>
            </a:fld>
            <a:endParaRPr lang="en-GB"/>
          </a:p>
        </p:txBody>
      </p:sp>
      <p:sp>
        <p:nvSpPr>
          <p:cNvPr id="40" name="Rechteck: abgerundete Ecken 39">
            <a:extLst>
              <a:ext uri="{FF2B5EF4-FFF2-40B4-BE49-F238E27FC236}">
                <a16:creationId xmlns:a16="http://schemas.microsoft.com/office/drawing/2014/main" id="{9B61F2BC-E888-073E-830A-51B72056B39D}"/>
              </a:ext>
            </a:extLst>
          </p:cNvPr>
          <p:cNvSpPr/>
          <p:nvPr/>
        </p:nvSpPr>
        <p:spPr>
          <a:xfrm>
            <a:off x="8736328" y="2022003"/>
            <a:ext cx="2567136" cy="522015"/>
          </a:xfrm>
          <a:prstGeom prst="roundRect">
            <a:avLst>
              <a:gd name="adj" fmla="val 479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45720" rIns="0" bIns="45720" rtlCol="0" anchor="t"/>
          <a:lstStyle/>
          <a:p>
            <a:pPr>
              <a:spcAft>
                <a:spcPts val="300"/>
              </a:spcAft>
              <a:tabLst>
                <a:tab pos="1790700" algn="l"/>
              </a:tabLst>
            </a:pPr>
            <a:endParaRPr lang="de-CH" sz="1400" b="1" dirty="0">
              <a:solidFill>
                <a:schemeClr val="tx1"/>
              </a:solidFill>
              <a:cs typeface="Segoe UI Semilight"/>
            </a:endParaRPr>
          </a:p>
          <a:p>
            <a:pPr>
              <a:spcAft>
                <a:spcPts val="300"/>
              </a:spcAft>
              <a:tabLst>
                <a:tab pos="1790700" algn="l"/>
              </a:tabLst>
            </a:pPr>
            <a:endParaRPr lang="de-CH" sz="1050" dirty="0">
              <a:solidFill>
                <a:schemeClr val="tx1"/>
              </a:solidFill>
            </a:endParaRPr>
          </a:p>
          <a:p>
            <a:pPr>
              <a:spcAft>
                <a:spcPts val="300"/>
              </a:spcAft>
              <a:tabLst>
                <a:tab pos="1790700" algn="l"/>
              </a:tabLst>
            </a:pPr>
            <a:endParaRPr lang="de-CH" sz="1050" dirty="0">
              <a:solidFill>
                <a:schemeClr val="tx1"/>
              </a:solidFill>
            </a:endParaRPr>
          </a:p>
        </p:txBody>
      </p:sp>
      <p:sp>
        <p:nvSpPr>
          <p:cNvPr id="6" name="TextBox 5">
            <a:extLst>
              <a:ext uri="{FF2B5EF4-FFF2-40B4-BE49-F238E27FC236}">
                <a16:creationId xmlns:a16="http://schemas.microsoft.com/office/drawing/2014/main" id="{F28AFB41-F902-3516-8AF4-8C3BB70C3B90}"/>
              </a:ext>
            </a:extLst>
          </p:cNvPr>
          <p:cNvSpPr txBox="1"/>
          <p:nvPr/>
        </p:nvSpPr>
        <p:spPr>
          <a:xfrm>
            <a:off x="548952" y="1712326"/>
            <a:ext cx="11482871" cy="289489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1725"/>
              </a:lnSpc>
            </a:pPr>
            <a:r>
              <a:rPr lang="de-CH" sz="1100" dirty="0">
                <a:latin typeface="Segoe UI Semibold"/>
                <a:cs typeface="Segoe UI"/>
              </a:rPr>
              <a:t>Lagergeführte Geräte, die im Tango provisioniert wurden</a:t>
            </a:r>
            <a:r>
              <a:rPr lang="en-US" sz="1100" dirty="0">
                <a:latin typeface="Segoe UI Semibold"/>
                <a:cs typeface="Segoe UI Semibold"/>
              </a:rPr>
              <a:t> </a:t>
            </a:r>
          </a:p>
          <a:p>
            <a:pPr>
              <a:lnSpc>
                <a:spcPts val="1466"/>
              </a:lnSpc>
            </a:pPr>
            <a:r>
              <a:rPr lang="de-CH" sz="1100" dirty="0">
                <a:cs typeface="Segoe UI"/>
              </a:rPr>
              <a:t>Wenn ein Gerät im Tango bei einem Kunden eingerichtet wird, wird es automatisch vom </a:t>
            </a:r>
            <a:r>
              <a:rPr lang="en-US" sz="1100" dirty="0">
                <a:latin typeface="WordVisiCarriageReturn_MSFontService"/>
              </a:rPr>
              <a:t> </a:t>
            </a:r>
            <a:br>
              <a:rPr lang="en-US" sz="1100" dirty="0">
                <a:latin typeface="WordVisiCarriageReturn_MSFontService"/>
              </a:rPr>
            </a:br>
            <a:r>
              <a:rPr lang="de-CH" sz="1100" dirty="0">
                <a:cs typeface="Segoe UI"/>
              </a:rPr>
              <a:t>Lagerbestand abgebucht.</a:t>
            </a:r>
            <a:r>
              <a:rPr lang="en-US" sz="1100" dirty="0">
                <a:latin typeface="WordVisiCarriageReturn_MSFontService"/>
              </a:rPr>
              <a:t> </a:t>
            </a:r>
            <a:br>
              <a:rPr lang="en-US" sz="1100" dirty="0">
                <a:latin typeface="WordVisiCarriageReturn_MSFontService"/>
              </a:rPr>
            </a:br>
            <a:r>
              <a:rPr lang="en-US" sz="1100" dirty="0">
                <a:latin typeface="WordVisiCarriageReturn_MSFontService"/>
              </a:rPr>
              <a:t> </a:t>
            </a:r>
            <a:br>
              <a:rPr lang="en-US" sz="1100" dirty="0">
                <a:latin typeface="WordVisiCarriageReturn_MSFontService"/>
              </a:rPr>
            </a:br>
            <a:r>
              <a:rPr lang="de-CH" sz="1100" dirty="0">
                <a:cs typeface="Segoe UI"/>
              </a:rPr>
              <a:t>Falls danach eine Bestellung storniert wird (z. B. wegen Falscherfassung oder weil der Kunde das Produkt nicht möchte), darf das Gerät nicht einfach wieder ins Lager gelegt werden.</a:t>
            </a:r>
            <a:r>
              <a:rPr lang="en-US" sz="1100" dirty="0">
                <a:cs typeface="Segoe UI Semilight"/>
              </a:rPr>
              <a:t> </a:t>
            </a:r>
          </a:p>
          <a:p>
            <a:pPr>
              <a:lnSpc>
                <a:spcPts val="1466"/>
              </a:lnSpc>
            </a:pPr>
            <a:r>
              <a:rPr lang="de-CH" sz="1100" dirty="0">
                <a:cs typeface="Segoe UI"/>
              </a:rPr>
              <a:t>🛠️ Vorgehen zur Korrektur und Rückbuchung:</a:t>
            </a:r>
            <a:r>
              <a:rPr lang="en-US" sz="1100" dirty="0">
                <a:cs typeface="Segoe UI Semilight"/>
              </a:rPr>
              <a:t> </a:t>
            </a:r>
          </a:p>
          <a:p>
            <a:pPr>
              <a:lnSpc>
                <a:spcPts val="1466"/>
              </a:lnSpc>
            </a:pPr>
            <a:r>
              <a:rPr lang="de-CH" sz="1100" dirty="0">
                <a:cs typeface="Segoe UI"/>
              </a:rPr>
              <a:t>Bitte sendet eine Meldung an l</a:t>
            </a:r>
            <a:r>
              <a:rPr lang="de-CH" sz="1100" b="1" dirty="0">
                <a:cs typeface="Segoe UI"/>
              </a:rPr>
              <a:t>ogistik.wwt@wwz.ch</a:t>
            </a:r>
            <a:r>
              <a:rPr lang="de-CH" sz="1100" dirty="0">
                <a:cs typeface="Segoe UI"/>
              </a:rPr>
              <a:t> mit folgenden Angaben:</a:t>
            </a:r>
            <a:r>
              <a:rPr lang="en-US" sz="1100" dirty="0">
                <a:cs typeface="Segoe UI Semilight"/>
              </a:rPr>
              <a:t> </a:t>
            </a:r>
          </a:p>
          <a:p>
            <a:pPr>
              <a:lnSpc>
                <a:spcPts val="1466"/>
              </a:lnSpc>
            </a:pPr>
            <a:r>
              <a:rPr lang="de-CH" sz="1100" dirty="0">
                <a:cs typeface="Segoe UI"/>
              </a:rPr>
              <a:t>- GP-Nummer</a:t>
            </a:r>
            <a:r>
              <a:rPr lang="en-US" sz="1100" dirty="0">
                <a:cs typeface="Segoe UI Semilight"/>
              </a:rPr>
              <a:t> </a:t>
            </a:r>
          </a:p>
          <a:p>
            <a:pPr>
              <a:lnSpc>
                <a:spcPts val="1466"/>
              </a:lnSpc>
            </a:pPr>
            <a:r>
              <a:rPr lang="de-CH" sz="1100" dirty="0">
                <a:cs typeface="Segoe UI"/>
              </a:rPr>
              <a:t>- MAC-Adresse oder Seriennummer</a:t>
            </a:r>
            <a:r>
              <a:rPr lang="en-US" sz="1100" dirty="0">
                <a:cs typeface="Segoe UI Semilight"/>
              </a:rPr>
              <a:t> </a:t>
            </a:r>
          </a:p>
          <a:p>
            <a:pPr>
              <a:lnSpc>
                <a:spcPts val="1466"/>
              </a:lnSpc>
            </a:pPr>
            <a:r>
              <a:rPr lang="de-CH" sz="1100" dirty="0">
                <a:cs typeface="Segoe UI"/>
              </a:rPr>
              <a:t>- Abgangslager</a:t>
            </a:r>
            <a:r>
              <a:rPr lang="en-US" sz="1100" dirty="0">
                <a:cs typeface="Segoe UI Semilight"/>
              </a:rPr>
              <a:t> </a:t>
            </a:r>
          </a:p>
          <a:p>
            <a:pPr>
              <a:lnSpc>
                <a:spcPts val="1466"/>
              </a:lnSpc>
            </a:pPr>
            <a:r>
              <a:rPr lang="de-CH" sz="1100" dirty="0">
                <a:cs typeface="Segoe UI"/>
              </a:rPr>
              <a:t>✅ Nach Erhalt eurer Meldung übernehmen wir:</a:t>
            </a:r>
            <a:r>
              <a:rPr lang="en-US" sz="1100" dirty="0">
                <a:cs typeface="Segoe UI Semilight"/>
              </a:rPr>
              <a:t> </a:t>
            </a:r>
          </a:p>
          <a:p>
            <a:pPr>
              <a:lnSpc>
                <a:spcPts val="1466"/>
              </a:lnSpc>
            </a:pPr>
            <a:r>
              <a:rPr lang="de-CH" sz="1100" dirty="0">
                <a:cs typeface="Segoe UI"/>
              </a:rPr>
              <a:t>- Die Rückbuchung im Tango ins Verkaufslager</a:t>
            </a:r>
            <a:r>
              <a:rPr lang="en-US" sz="1100" dirty="0">
                <a:cs typeface="Segoe UI Semilight"/>
              </a:rPr>
              <a:t> </a:t>
            </a:r>
          </a:p>
          <a:p>
            <a:pPr>
              <a:lnSpc>
                <a:spcPts val="1466"/>
              </a:lnSpc>
            </a:pPr>
            <a:r>
              <a:rPr lang="de-CH" sz="1100" dirty="0">
                <a:cs typeface="Segoe UI"/>
              </a:rPr>
              <a:t>- Die Rückbuchung im SAP in eure Lager</a:t>
            </a:r>
            <a:r>
              <a:rPr lang="en-US" sz="1100" dirty="0">
                <a:latin typeface="WordVisiCarriageReturn_MSFontService"/>
              </a:rPr>
              <a:t> </a:t>
            </a:r>
            <a:br>
              <a:rPr lang="en-US" sz="1100" dirty="0">
                <a:latin typeface="WordVisiCarriageReturn_MSFontService"/>
              </a:rPr>
            </a:br>
            <a:r>
              <a:rPr lang="en-US" sz="1100" dirty="0">
                <a:cs typeface="Segoe UI Semilight"/>
              </a:rPr>
              <a:t> </a:t>
            </a:r>
          </a:p>
          <a:p>
            <a:pPr>
              <a:lnSpc>
                <a:spcPts val="1466"/>
              </a:lnSpc>
            </a:pPr>
            <a:r>
              <a:rPr lang="de-CH" sz="1100" dirty="0">
                <a:cs typeface="Segoe UI"/>
              </a:rPr>
              <a:t>Erst nach unserer Bestätigung darf das Gerät wieder ins Lager aufgenommen und verwendet werden.</a:t>
            </a:r>
            <a:r>
              <a:rPr lang="en-US" sz="1100" dirty="0">
                <a:cs typeface="Segoe UI Semilight"/>
              </a:rPr>
              <a:t> </a:t>
            </a:r>
          </a:p>
        </p:txBody>
      </p:sp>
    </p:spTree>
    <p:extLst>
      <p:ext uri="{BB962C8B-B14F-4D97-AF65-F5344CB8AC3E}">
        <p14:creationId xmlns:p14="http://schemas.microsoft.com/office/powerpoint/2010/main" val="4258678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9648C-724B-0ECC-758C-77A0E7AE11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029C32-333E-5E73-81E2-BEBBE1E725C4}"/>
              </a:ext>
            </a:extLst>
          </p:cNvPr>
          <p:cNvSpPr>
            <a:spLocks noGrp="1"/>
          </p:cNvSpPr>
          <p:nvPr>
            <p:ph type="title"/>
          </p:nvPr>
        </p:nvSpPr>
        <p:spPr/>
        <p:txBody>
          <a:bodyPr/>
          <a:lstStyle/>
          <a:p>
            <a:r>
              <a:rPr lang="de-CH" dirty="0">
                <a:solidFill>
                  <a:schemeClr val="bg2"/>
                </a:solidFill>
              </a:rPr>
              <a:t>Informationen von ALSO im Partner Portal</a:t>
            </a:r>
            <a:br>
              <a:rPr lang="en-US" dirty="0"/>
            </a:br>
            <a:endParaRPr lang="en-US" dirty="0">
              <a:solidFill>
                <a:schemeClr val="bg2"/>
              </a:solidFill>
              <a:cs typeface="Segoe UI Semibold"/>
            </a:endParaRPr>
          </a:p>
        </p:txBody>
      </p:sp>
      <p:sp>
        <p:nvSpPr>
          <p:cNvPr id="4" name="Footer Placeholder 3">
            <a:extLst>
              <a:ext uri="{FF2B5EF4-FFF2-40B4-BE49-F238E27FC236}">
                <a16:creationId xmlns:a16="http://schemas.microsoft.com/office/drawing/2014/main" id="{3B2D75A0-39F0-973B-8B99-533D71CE366B}"/>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65EE71CA-C6A6-A0C4-FAE1-715DDB11264E}"/>
              </a:ext>
            </a:extLst>
          </p:cNvPr>
          <p:cNvSpPr>
            <a:spLocks noGrp="1"/>
          </p:cNvSpPr>
          <p:nvPr>
            <p:ph type="sldNum" sz="quarter" idx="12"/>
          </p:nvPr>
        </p:nvSpPr>
        <p:spPr/>
        <p:txBody>
          <a:bodyPr/>
          <a:lstStyle/>
          <a:p>
            <a:fld id="{3FD3E9C3-C6D2-48DE-828D-52F69298359F}" type="slidenum">
              <a:rPr lang="en-GB" smtClean="0"/>
              <a:t>20</a:t>
            </a:fld>
            <a:endParaRPr lang="en-GB"/>
          </a:p>
        </p:txBody>
      </p:sp>
      <p:sp>
        <p:nvSpPr>
          <p:cNvPr id="40" name="Rechteck: abgerundete Ecken 39">
            <a:extLst>
              <a:ext uri="{FF2B5EF4-FFF2-40B4-BE49-F238E27FC236}">
                <a16:creationId xmlns:a16="http://schemas.microsoft.com/office/drawing/2014/main" id="{A8A9707A-76A6-381B-BE3F-68C8EE5C8879}"/>
              </a:ext>
            </a:extLst>
          </p:cNvPr>
          <p:cNvSpPr/>
          <p:nvPr/>
        </p:nvSpPr>
        <p:spPr>
          <a:xfrm>
            <a:off x="8736328" y="2022003"/>
            <a:ext cx="2567136" cy="522015"/>
          </a:xfrm>
          <a:prstGeom prst="roundRect">
            <a:avLst>
              <a:gd name="adj" fmla="val 479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45720" rIns="0" bIns="45720" rtlCol="0" anchor="t"/>
          <a:lstStyle/>
          <a:p>
            <a:pPr>
              <a:spcAft>
                <a:spcPts val="300"/>
              </a:spcAft>
              <a:tabLst>
                <a:tab pos="1790700" algn="l"/>
              </a:tabLst>
            </a:pPr>
            <a:endParaRPr lang="de-CH" sz="1400" b="1" dirty="0">
              <a:solidFill>
                <a:schemeClr val="tx1"/>
              </a:solidFill>
              <a:cs typeface="Segoe UI Semilight"/>
            </a:endParaRPr>
          </a:p>
          <a:p>
            <a:pPr>
              <a:spcAft>
                <a:spcPts val="300"/>
              </a:spcAft>
              <a:tabLst>
                <a:tab pos="1790700" algn="l"/>
              </a:tabLst>
            </a:pPr>
            <a:endParaRPr lang="de-CH" sz="1050" dirty="0">
              <a:solidFill>
                <a:schemeClr val="tx1"/>
              </a:solidFill>
            </a:endParaRPr>
          </a:p>
          <a:p>
            <a:pPr>
              <a:spcAft>
                <a:spcPts val="300"/>
              </a:spcAft>
              <a:tabLst>
                <a:tab pos="1790700" algn="l"/>
              </a:tabLst>
            </a:pPr>
            <a:endParaRPr lang="de-CH" sz="1050" dirty="0">
              <a:solidFill>
                <a:schemeClr val="tx1"/>
              </a:solidFill>
            </a:endParaRPr>
          </a:p>
        </p:txBody>
      </p:sp>
      <p:sp>
        <p:nvSpPr>
          <p:cNvPr id="3" name="TextBox 2">
            <a:extLst>
              <a:ext uri="{FF2B5EF4-FFF2-40B4-BE49-F238E27FC236}">
                <a16:creationId xmlns:a16="http://schemas.microsoft.com/office/drawing/2014/main" id="{6A7C1E7F-7111-3D48-CCDD-0627E803BBBE}"/>
              </a:ext>
            </a:extLst>
          </p:cNvPr>
          <p:cNvSpPr txBox="1"/>
          <p:nvPr/>
        </p:nvSpPr>
        <p:spPr>
          <a:xfrm>
            <a:off x="554805" y="1316804"/>
            <a:ext cx="11322120" cy="79508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1350"/>
              </a:lnSpc>
            </a:pPr>
            <a:r>
              <a:rPr lang="de-CH" sz="1200">
                <a:cs typeface="Segoe UI"/>
              </a:rPr>
              <a:t>ALSO informiert uns über das </a:t>
            </a:r>
            <a:r>
              <a:rPr lang="de-CH" sz="1200" b="1">
                <a:cs typeface="Segoe UI"/>
              </a:rPr>
              <a:t>Partnerlog</a:t>
            </a:r>
            <a:r>
              <a:rPr lang="de-CH" sz="1200">
                <a:cs typeface="Segoe UI"/>
              </a:rPr>
              <a:t> zu folgenden Themen:</a:t>
            </a:r>
            <a:r>
              <a:rPr lang="en-US" sz="1200">
                <a:cs typeface="Segoe UI Semilight"/>
              </a:rPr>
              <a:t> </a:t>
            </a:r>
          </a:p>
          <a:p>
            <a:pPr marL="228600" indent="-228600">
              <a:lnSpc>
                <a:spcPts val="1200"/>
              </a:lnSpc>
              <a:buFont typeface="Symbol"/>
              <a:buChar char="•"/>
            </a:pPr>
            <a:r>
              <a:rPr lang="de-CH" sz="1000" b="1">
                <a:cs typeface="Segoe UI Semilight"/>
              </a:rPr>
              <a:t>Postretouren</a:t>
            </a:r>
            <a:r>
              <a:rPr lang="de-CH" sz="1000">
                <a:cs typeface="Segoe UI Semilight"/>
              </a:rPr>
              <a:t> (z. B. Empfänger unbekannt, verzogen, nicht zustellbar usw.)</a:t>
            </a:r>
            <a:r>
              <a:rPr lang="en-US" sz="1000">
                <a:cs typeface="Segoe UI Semilight"/>
              </a:rPr>
              <a:t> </a:t>
            </a:r>
          </a:p>
          <a:p>
            <a:pPr marL="228600" indent="-228600">
              <a:lnSpc>
                <a:spcPts val="1200"/>
              </a:lnSpc>
              <a:buFont typeface="Symbol"/>
              <a:buChar char="•"/>
            </a:pPr>
            <a:r>
              <a:rPr lang="de-CH" sz="1000" b="1">
                <a:cs typeface="Segoe UI Semilight"/>
              </a:rPr>
              <a:t>Geräteretouren mit aktivem Service</a:t>
            </a:r>
            <a:r>
              <a:rPr lang="en-US" sz="1000">
                <a:cs typeface="Segoe UI Semilight"/>
              </a:rPr>
              <a:t> </a:t>
            </a:r>
          </a:p>
          <a:p>
            <a:pPr>
              <a:lnSpc>
                <a:spcPts val="1200"/>
              </a:lnSpc>
            </a:pPr>
            <a:r>
              <a:rPr lang="de-CH" sz="1000">
                <a:cs typeface="Segoe UI"/>
              </a:rPr>
              <a:t>Diese Meldungen müssen im </a:t>
            </a:r>
            <a:r>
              <a:rPr lang="de-CH" sz="1000" b="1">
                <a:cs typeface="Segoe UI"/>
              </a:rPr>
              <a:t>Partnerlog geprüft und bearbeitet</a:t>
            </a:r>
            <a:r>
              <a:rPr lang="de-CH" sz="1000">
                <a:cs typeface="Segoe UI"/>
              </a:rPr>
              <a:t> werden.</a:t>
            </a:r>
            <a:r>
              <a:rPr lang="en-US" sz="1000">
                <a:latin typeface="WordVisiCarriageReturn_MSFontService"/>
              </a:rPr>
              <a:t> </a:t>
            </a:r>
            <a:br>
              <a:rPr lang="en-US" sz="1000">
                <a:latin typeface="WordVisiCarriageReturn_MSFontService"/>
              </a:rPr>
            </a:br>
            <a:r>
              <a:rPr lang="en-US" sz="1000">
                <a:cs typeface="Segoe UI Semilight"/>
              </a:rPr>
              <a:t> </a:t>
            </a:r>
          </a:p>
        </p:txBody>
      </p:sp>
      <p:sp>
        <p:nvSpPr>
          <p:cNvPr id="6" name="TextBox 5">
            <a:extLst>
              <a:ext uri="{FF2B5EF4-FFF2-40B4-BE49-F238E27FC236}">
                <a16:creationId xmlns:a16="http://schemas.microsoft.com/office/drawing/2014/main" id="{8B30ABAC-A1EF-41AD-CDD1-36D8B9B08634}"/>
              </a:ext>
            </a:extLst>
          </p:cNvPr>
          <p:cNvSpPr txBox="1"/>
          <p:nvPr/>
        </p:nvSpPr>
        <p:spPr>
          <a:xfrm>
            <a:off x="548951" y="2119604"/>
            <a:ext cx="9966648" cy="123110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28600" indent="-228600">
              <a:lnSpc>
                <a:spcPts val="1200"/>
              </a:lnSpc>
              <a:buFont typeface=""/>
              <a:buAutoNum type="arabicPeriod"/>
            </a:pPr>
            <a:r>
              <a:rPr lang="de-CH" sz="1000" b="1">
                <a:cs typeface="Segoe UI Semilight"/>
              </a:rPr>
              <a:t>Zugriff auf das Partner-Portal von ALSO – After Sales</a:t>
            </a:r>
            <a:r>
              <a:rPr lang="en-US" sz="1000">
                <a:cs typeface="Segoe UI Semilight"/>
              </a:rPr>
              <a:t> </a:t>
            </a:r>
          </a:p>
          <a:p>
            <a:pPr marL="228600" indent="-228600">
              <a:lnSpc>
                <a:spcPts val="1200"/>
              </a:lnSpc>
              <a:buFont typeface=""/>
              <a:buAutoNum type="arabicPeriod"/>
            </a:pPr>
            <a:r>
              <a:rPr lang="de-CH" sz="1000" b="1">
                <a:cs typeface="Segoe UI Semilight"/>
              </a:rPr>
              <a:t>Öffne das Partner-Portal</a:t>
            </a:r>
            <a:r>
              <a:rPr lang="de-CH" sz="1000">
                <a:cs typeface="Segoe UI Semilight"/>
              </a:rPr>
              <a:t> von ALSO.</a:t>
            </a:r>
            <a:r>
              <a:rPr lang="en-US" sz="1000">
                <a:cs typeface="Segoe UI Semilight"/>
              </a:rPr>
              <a:t> </a:t>
            </a:r>
          </a:p>
          <a:p>
            <a:pPr marL="228600" indent="-228600">
              <a:lnSpc>
                <a:spcPts val="1200"/>
              </a:lnSpc>
              <a:buFont typeface=""/>
              <a:buAutoNum type="arabicPeriod" startAt="2"/>
            </a:pPr>
            <a:r>
              <a:rPr lang="de-CH" sz="1000" b="1">
                <a:cs typeface="Segoe UI Semilight"/>
              </a:rPr>
              <a:t>Melde dich mit deinen Zugangsdaten an.</a:t>
            </a:r>
            <a:r>
              <a:rPr lang="en-US" sz="1000">
                <a:cs typeface="Segoe UI Semilight"/>
              </a:rPr>
              <a:t> </a:t>
            </a:r>
          </a:p>
          <a:p>
            <a:pPr marL="228600" indent="-228600">
              <a:lnSpc>
                <a:spcPts val="1200"/>
              </a:lnSpc>
              <a:buFont typeface=""/>
              <a:buAutoNum type="arabicPeriod" startAt="3"/>
            </a:pPr>
            <a:r>
              <a:rPr lang="de-CH" sz="1000">
                <a:cs typeface="Segoe UI Semilight"/>
              </a:rPr>
              <a:t>Navigiere im Menü zu </a:t>
            </a:r>
            <a:r>
              <a:rPr lang="de-CH" sz="1000" b="1">
                <a:cs typeface="Segoe UI Semilight"/>
              </a:rPr>
              <a:t>„After Sales“</a:t>
            </a:r>
            <a:r>
              <a:rPr lang="de-CH" sz="1000">
                <a:cs typeface="Segoe UI Semilight"/>
              </a:rPr>
              <a:t>.</a:t>
            </a:r>
            <a:r>
              <a:rPr lang="en-US" sz="1000">
                <a:cs typeface="Segoe UI Semilight"/>
              </a:rPr>
              <a:t> </a:t>
            </a:r>
          </a:p>
          <a:p>
            <a:pPr marL="228600" indent="-228600">
              <a:lnSpc>
                <a:spcPts val="1200"/>
              </a:lnSpc>
              <a:buFont typeface=""/>
              <a:buAutoNum type="arabicPeriod" startAt="4"/>
            </a:pPr>
            <a:r>
              <a:rPr lang="de-CH" sz="1000">
                <a:cs typeface="Segoe UI Semilight"/>
              </a:rPr>
              <a:t>Klicke auf Retouren </a:t>
            </a:r>
            <a:r>
              <a:rPr lang="en-US" sz="1000">
                <a:cs typeface="Segoe UI Semilight"/>
              </a:rPr>
              <a:t> </a:t>
            </a:r>
          </a:p>
          <a:p>
            <a:pPr marL="228600" indent="-228600">
              <a:lnSpc>
                <a:spcPts val="1200"/>
              </a:lnSpc>
              <a:buFont typeface=""/>
              <a:buAutoNum type="arabicPeriod" startAt="5"/>
            </a:pPr>
            <a:r>
              <a:rPr lang="de-CH" sz="1000">
                <a:cs typeface="Segoe UI Semilight"/>
              </a:rPr>
              <a:t>Dort findest du die Rubrik für </a:t>
            </a:r>
            <a:r>
              <a:rPr lang="de-CH" sz="1000" b="1">
                <a:cs typeface="Segoe UI Semilight"/>
              </a:rPr>
              <a:t>Retourenmeldungen</a:t>
            </a:r>
            <a:r>
              <a:rPr lang="de-CH" sz="1000">
                <a:cs typeface="Segoe UI Semilight"/>
              </a:rPr>
              <a:t> wie z. B.:</a:t>
            </a:r>
            <a:r>
              <a:rPr lang="en-US" sz="1000">
                <a:cs typeface="Segoe UI Semilight"/>
              </a:rPr>
              <a:t> </a:t>
            </a:r>
          </a:p>
          <a:p>
            <a:pPr marL="228600" lvl="1" indent="-228600">
              <a:lnSpc>
                <a:spcPts val="1200"/>
              </a:lnSpc>
              <a:buFont typeface="Courier New"/>
              <a:buChar char="•"/>
            </a:pPr>
            <a:r>
              <a:rPr lang="de-CH" sz="1000">
                <a:cs typeface="Segoe UI Semilight"/>
              </a:rPr>
              <a:t>Postretouren (Empfänger unbekannt, verzogen etc.)</a:t>
            </a:r>
            <a:r>
              <a:rPr lang="en-US" sz="1000">
                <a:cs typeface="Segoe UI Semilight"/>
              </a:rPr>
              <a:t> </a:t>
            </a:r>
          </a:p>
          <a:p>
            <a:pPr marL="228600" lvl="1" indent="-228600">
              <a:lnSpc>
                <a:spcPts val="1200"/>
              </a:lnSpc>
              <a:buFont typeface="Courier New"/>
              <a:buChar char="•"/>
            </a:pPr>
            <a:r>
              <a:rPr lang="de-CH" sz="1000">
                <a:cs typeface="Segoe UI Semilight"/>
              </a:rPr>
              <a:t>Geräte mit aktivem Service</a:t>
            </a:r>
            <a:r>
              <a:rPr lang="en-US" sz="1000">
                <a:cs typeface="Segoe UI Semilight"/>
              </a:rPr>
              <a:t> </a:t>
            </a:r>
          </a:p>
        </p:txBody>
      </p:sp>
      <p:pic>
        <p:nvPicPr>
          <p:cNvPr id="9" name="Picture 8" descr="Grafik 1, Bild">
            <a:extLst>
              <a:ext uri="{FF2B5EF4-FFF2-40B4-BE49-F238E27FC236}">
                <a16:creationId xmlns:a16="http://schemas.microsoft.com/office/drawing/2014/main" id="{6DBF8F74-DAC6-D7ED-3AF5-A04960DB63B2}"/>
              </a:ext>
            </a:extLst>
          </p:cNvPr>
          <p:cNvPicPr>
            <a:picLocks noChangeAspect="1"/>
          </p:cNvPicPr>
          <p:nvPr/>
        </p:nvPicPr>
        <p:blipFill>
          <a:blip r:embed="rId2"/>
          <a:stretch>
            <a:fillRect/>
          </a:stretch>
        </p:blipFill>
        <p:spPr>
          <a:xfrm>
            <a:off x="6208069" y="3261937"/>
            <a:ext cx="4792047" cy="2751480"/>
          </a:xfrm>
          <a:prstGeom prst="rect">
            <a:avLst/>
          </a:prstGeom>
        </p:spPr>
      </p:pic>
      <p:pic>
        <p:nvPicPr>
          <p:cNvPr id="10" name="Picture 9" descr="Grafik 1, Bild">
            <a:extLst>
              <a:ext uri="{FF2B5EF4-FFF2-40B4-BE49-F238E27FC236}">
                <a16:creationId xmlns:a16="http://schemas.microsoft.com/office/drawing/2014/main" id="{D7F3D2AA-B725-8FB7-FB78-1B8E278A8E47}"/>
              </a:ext>
            </a:extLst>
          </p:cNvPr>
          <p:cNvPicPr>
            <a:picLocks noChangeAspect="1"/>
          </p:cNvPicPr>
          <p:nvPr/>
        </p:nvPicPr>
        <p:blipFill>
          <a:blip r:embed="rId3"/>
          <a:srcRect t="910" b="687"/>
          <a:stretch/>
        </p:blipFill>
        <p:spPr>
          <a:xfrm>
            <a:off x="553957" y="3343446"/>
            <a:ext cx="4513277" cy="2753921"/>
          </a:xfrm>
          <a:prstGeom prst="rect">
            <a:avLst/>
          </a:prstGeom>
        </p:spPr>
      </p:pic>
    </p:spTree>
    <p:extLst>
      <p:ext uri="{BB962C8B-B14F-4D97-AF65-F5344CB8AC3E}">
        <p14:creationId xmlns:p14="http://schemas.microsoft.com/office/powerpoint/2010/main" val="5347603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C36FD-4F77-C843-6129-2154177C55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0996D3-B4CD-A003-F05C-F4A69ED5FC44}"/>
              </a:ext>
            </a:extLst>
          </p:cNvPr>
          <p:cNvSpPr>
            <a:spLocks noGrp="1"/>
          </p:cNvSpPr>
          <p:nvPr>
            <p:ph type="title"/>
          </p:nvPr>
        </p:nvSpPr>
        <p:spPr/>
        <p:txBody>
          <a:bodyPr/>
          <a:lstStyle/>
          <a:p>
            <a:r>
              <a:rPr lang="de-CH" dirty="0">
                <a:solidFill>
                  <a:schemeClr val="bg2"/>
                </a:solidFill>
              </a:rPr>
              <a:t>Informationen von ALSO im Partner Portal</a:t>
            </a:r>
            <a:br>
              <a:rPr lang="en-US" dirty="0"/>
            </a:br>
            <a:endParaRPr lang="en-US" dirty="0">
              <a:solidFill>
                <a:schemeClr val="bg2"/>
              </a:solidFill>
              <a:cs typeface="Segoe UI Semibold"/>
            </a:endParaRPr>
          </a:p>
        </p:txBody>
      </p:sp>
      <p:sp>
        <p:nvSpPr>
          <p:cNvPr id="4" name="Footer Placeholder 3">
            <a:extLst>
              <a:ext uri="{FF2B5EF4-FFF2-40B4-BE49-F238E27FC236}">
                <a16:creationId xmlns:a16="http://schemas.microsoft.com/office/drawing/2014/main" id="{6EB77325-FD50-C5C6-07DA-C45170F826FD}"/>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058BA064-5C49-E628-D766-002C5A807ACE}"/>
              </a:ext>
            </a:extLst>
          </p:cNvPr>
          <p:cNvSpPr>
            <a:spLocks noGrp="1"/>
          </p:cNvSpPr>
          <p:nvPr>
            <p:ph type="sldNum" sz="quarter" idx="12"/>
          </p:nvPr>
        </p:nvSpPr>
        <p:spPr/>
        <p:txBody>
          <a:bodyPr/>
          <a:lstStyle/>
          <a:p>
            <a:fld id="{3FD3E9C3-C6D2-48DE-828D-52F69298359F}" type="slidenum">
              <a:rPr lang="en-GB" smtClean="0"/>
              <a:t>21</a:t>
            </a:fld>
            <a:endParaRPr lang="en-GB"/>
          </a:p>
        </p:txBody>
      </p:sp>
      <p:sp>
        <p:nvSpPr>
          <p:cNvPr id="7" name="TextBox 6">
            <a:extLst>
              <a:ext uri="{FF2B5EF4-FFF2-40B4-BE49-F238E27FC236}">
                <a16:creationId xmlns:a16="http://schemas.microsoft.com/office/drawing/2014/main" id="{0CBEB17E-ADCA-069B-CDEF-8DED8CFD8BEA}"/>
              </a:ext>
            </a:extLst>
          </p:cNvPr>
          <p:cNvSpPr txBox="1"/>
          <p:nvPr/>
        </p:nvSpPr>
        <p:spPr>
          <a:xfrm>
            <a:off x="626706" y="1225420"/>
            <a:ext cx="10915261"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1200"/>
              </a:lnSpc>
            </a:pPr>
            <a:r>
              <a:rPr lang="de-CH" sz="1000" dirty="0">
                <a:cs typeface="Segoe UI"/>
              </a:rPr>
              <a:t>Setze folgende </a:t>
            </a:r>
            <a:r>
              <a:rPr lang="de-CH" sz="1000" b="1" dirty="0">
                <a:cs typeface="Segoe UI"/>
              </a:rPr>
              <a:t>Filter</a:t>
            </a:r>
            <a:r>
              <a:rPr lang="de-CH" sz="1000" dirty="0">
                <a:cs typeface="Segoe UI"/>
              </a:rPr>
              <a:t>:</a:t>
            </a:r>
            <a:r>
              <a:rPr lang="en-US" sz="1000" dirty="0">
                <a:cs typeface="Segoe UI Semilight"/>
              </a:rPr>
              <a:t> </a:t>
            </a:r>
          </a:p>
          <a:p>
            <a:pPr marL="228600" indent="-228600">
              <a:lnSpc>
                <a:spcPts val="1200"/>
              </a:lnSpc>
              <a:buFont typeface="Symbol"/>
              <a:buChar char="•"/>
            </a:pPr>
            <a:r>
              <a:rPr lang="de-CH" sz="1000" b="1" dirty="0">
                <a:cs typeface="Segoe UI Semilight"/>
              </a:rPr>
              <a:t>Status:</a:t>
            </a:r>
            <a:r>
              <a:rPr lang="de-CH" sz="1000" dirty="0">
                <a:cs typeface="Segoe UI Semilight"/>
              </a:rPr>
              <a:t> </a:t>
            </a:r>
            <a:r>
              <a:rPr lang="de-CH" sz="1000" i="1" dirty="0">
                <a:cs typeface="Segoe UI Semilight"/>
              </a:rPr>
              <a:t>Offen</a:t>
            </a:r>
            <a:r>
              <a:rPr lang="en-US" sz="1000" dirty="0">
                <a:cs typeface="Segoe UI Semilight"/>
              </a:rPr>
              <a:t> </a:t>
            </a:r>
          </a:p>
          <a:p>
            <a:pPr marL="228600" indent="-228600">
              <a:lnSpc>
                <a:spcPts val="1200"/>
              </a:lnSpc>
              <a:buFont typeface="Symbol"/>
              <a:buChar char="•"/>
            </a:pPr>
            <a:r>
              <a:rPr lang="de-CH" sz="1000" b="1" dirty="0">
                <a:cs typeface="Segoe UI Semilight"/>
              </a:rPr>
              <a:t>Zuständig:</a:t>
            </a:r>
            <a:r>
              <a:rPr lang="de-CH" sz="1000" dirty="0">
                <a:cs typeface="Segoe UI Semilight"/>
              </a:rPr>
              <a:t> </a:t>
            </a:r>
            <a:r>
              <a:rPr lang="de-CH" sz="1000" i="1" dirty="0">
                <a:cs typeface="Segoe UI Semilight"/>
              </a:rPr>
              <a:t>WWZ</a:t>
            </a:r>
            <a:r>
              <a:rPr lang="en-US" sz="1000" dirty="0">
                <a:cs typeface="Segoe UI Semilight"/>
              </a:rPr>
              <a:t> </a:t>
            </a:r>
          </a:p>
          <a:p>
            <a:pPr>
              <a:lnSpc>
                <a:spcPts val="1200"/>
              </a:lnSpc>
            </a:pPr>
            <a:r>
              <a:rPr lang="de-CH" sz="1000" dirty="0">
                <a:cs typeface="Segoe UI"/>
              </a:rPr>
              <a:t>Klicke anschliessend auf </a:t>
            </a:r>
            <a:r>
              <a:rPr lang="de-CH" sz="1000" b="1" dirty="0">
                <a:cs typeface="Segoe UI"/>
              </a:rPr>
              <a:t>„Suchen“</a:t>
            </a:r>
            <a:r>
              <a:rPr lang="de-CH" sz="1000" dirty="0">
                <a:cs typeface="Segoe UI"/>
              </a:rPr>
              <a:t>, um die offenen Meldungen anzuzeigen.</a:t>
            </a:r>
            <a:r>
              <a:rPr lang="en-US" sz="1000" dirty="0">
                <a:cs typeface="Segoe UI Semilight"/>
              </a:rPr>
              <a:t> </a:t>
            </a:r>
            <a:endParaRPr lang="en-US">
              <a:cs typeface="Segoe UI Semilight"/>
            </a:endParaRPr>
          </a:p>
        </p:txBody>
      </p:sp>
      <p:pic>
        <p:nvPicPr>
          <p:cNvPr id="8" name="Picture 7" descr="Grafik 1, Bild">
            <a:extLst>
              <a:ext uri="{FF2B5EF4-FFF2-40B4-BE49-F238E27FC236}">
                <a16:creationId xmlns:a16="http://schemas.microsoft.com/office/drawing/2014/main" id="{E76499DA-99B8-67DF-9570-5AE9C85E7319}"/>
              </a:ext>
            </a:extLst>
          </p:cNvPr>
          <p:cNvPicPr>
            <a:picLocks noChangeAspect="1"/>
          </p:cNvPicPr>
          <p:nvPr/>
        </p:nvPicPr>
        <p:blipFill>
          <a:blip r:embed="rId2"/>
          <a:stretch>
            <a:fillRect/>
          </a:stretch>
        </p:blipFill>
        <p:spPr>
          <a:xfrm>
            <a:off x="630153" y="1938588"/>
            <a:ext cx="8625640" cy="3171324"/>
          </a:xfrm>
          <a:prstGeom prst="rect">
            <a:avLst/>
          </a:prstGeom>
        </p:spPr>
      </p:pic>
    </p:spTree>
    <p:extLst>
      <p:ext uri="{BB962C8B-B14F-4D97-AF65-F5344CB8AC3E}">
        <p14:creationId xmlns:p14="http://schemas.microsoft.com/office/powerpoint/2010/main" val="4221594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E5010-1FD1-830F-CE2C-39E4BD3215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167E34-0B00-B01F-D250-1BDDAA50433F}"/>
              </a:ext>
            </a:extLst>
          </p:cNvPr>
          <p:cNvSpPr>
            <a:spLocks noGrp="1"/>
          </p:cNvSpPr>
          <p:nvPr>
            <p:ph type="title"/>
          </p:nvPr>
        </p:nvSpPr>
        <p:spPr/>
        <p:txBody>
          <a:bodyPr/>
          <a:lstStyle/>
          <a:p>
            <a:r>
              <a:rPr lang="de-CH" dirty="0">
                <a:solidFill>
                  <a:schemeClr val="bg2"/>
                </a:solidFill>
              </a:rPr>
              <a:t>Informationen von ALSO im Partner Portal</a:t>
            </a:r>
            <a:br>
              <a:rPr lang="en-US" dirty="0"/>
            </a:br>
            <a:endParaRPr lang="en-US" dirty="0">
              <a:solidFill>
                <a:schemeClr val="bg2"/>
              </a:solidFill>
              <a:cs typeface="Segoe UI Semibold"/>
            </a:endParaRPr>
          </a:p>
        </p:txBody>
      </p:sp>
      <p:sp>
        <p:nvSpPr>
          <p:cNvPr id="4" name="Footer Placeholder 3">
            <a:extLst>
              <a:ext uri="{FF2B5EF4-FFF2-40B4-BE49-F238E27FC236}">
                <a16:creationId xmlns:a16="http://schemas.microsoft.com/office/drawing/2014/main" id="{4BD1C4D0-2270-C5B9-338B-04AF5638382C}"/>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FF779DE1-E905-C3AE-3A8B-10559A97DD27}"/>
              </a:ext>
            </a:extLst>
          </p:cNvPr>
          <p:cNvSpPr>
            <a:spLocks noGrp="1"/>
          </p:cNvSpPr>
          <p:nvPr>
            <p:ph type="sldNum" sz="quarter" idx="12"/>
          </p:nvPr>
        </p:nvSpPr>
        <p:spPr/>
        <p:txBody>
          <a:bodyPr/>
          <a:lstStyle/>
          <a:p>
            <a:fld id="{3FD3E9C3-C6D2-48DE-828D-52F69298359F}" type="slidenum">
              <a:rPr lang="en-GB" smtClean="0"/>
              <a:t>22</a:t>
            </a:fld>
            <a:endParaRPr lang="en-GB"/>
          </a:p>
        </p:txBody>
      </p:sp>
      <p:sp>
        <p:nvSpPr>
          <p:cNvPr id="7" name="TextBox 6">
            <a:extLst>
              <a:ext uri="{FF2B5EF4-FFF2-40B4-BE49-F238E27FC236}">
                <a16:creationId xmlns:a16="http://schemas.microsoft.com/office/drawing/2014/main" id="{A8C50FAF-0589-7741-5B33-8CE94262DA06}"/>
              </a:ext>
            </a:extLst>
          </p:cNvPr>
          <p:cNvSpPr txBox="1"/>
          <p:nvPr/>
        </p:nvSpPr>
        <p:spPr>
          <a:xfrm>
            <a:off x="626706" y="1225420"/>
            <a:ext cx="10915261" cy="215443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indent="-285750">
              <a:buFont typeface="Arial"/>
              <a:buChar char="•"/>
            </a:pPr>
            <a:r>
              <a:rPr lang="de-CH" sz="1000" b="1" dirty="0">
                <a:cs typeface="Segoe UI Semilight"/>
              </a:rPr>
              <a:t>Vorgehen bei Postretouren:</a:t>
            </a:r>
            <a:endParaRPr lang="en-US" sz="1000" b="1" dirty="0">
              <a:cs typeface="Segoe UI Semilight"/>
            </a:endParaRPr>
          </a:p>
          <a:p>
            <a:r>
              <a:rPr lang="de-CH" sz="1000" dirty="0">
                <a:cs typeface="Segoe UI Semilight"/>
              </a:rPr>
              <a:t>        Bei Postsendungen, die </a:t>
            </a:r>
            <a:r>
              <a:rPr lang="de-CH" sz="1000" b="1" dirty="0">
                <a:cs typeface="Segoe UI Semilight"/>
              </a:rPr>
              <a:t>nicht zugestellt werden konnten</a:t>
            </a:r>
            <a:br>
              <a:rPr lang="de-CH" sz="1000" b="1" dirty="0">
                <a:cs typeface="Segoe UI Semilight"/>
              </a:rPr>
            </a:br>
            <a:r>
              <a:rPr lang="de-CH" sz="1000" b="1" dirty="0">
                <a:cs typeface="Segoe UI Semilight"/>
              </a:rPr>
              <a:t>        (z. B. Empfänger unbekannt, verzogen, unvollständige Adresse), muss die korrekte Adresse abgeklärt</a:t>
            </a:r>
            <a:r>
              <a:rPr lang="de-CH" sz="1000" dirty="0">
                <a:cs typeface="Segoe UI Semilight"/>
              </a:rPr>
              <a:t> werden.</a:t>
            </a:r>
            <a:endParaRPr lang="en-US" sz="1000" dirty="0">
              <a:cs typeface="Segoe UI Semilight"/>
            </a:endParaRPr>
          </a:p>
          <a:p>
            <a:r>
              <a:rPr lang="de-CH" sz="1000" dirty="0">
                <a:cs typeface="Segoe UI Semilight"/>
              </a:rPr>
              <a:t>        Sobald die neue Adresse bekannt ist, muss diese über das </a:t>
            </a:r>
            <a:r>
              <a:rPr lang="de-CH" sz="1000" b="1" dirty="0">
                <a:cs typeface="Segoe UI Semilight"/>
              </a:rPr>
              <a:t>Partnerlog</a:t>
            </a:r>
            <a:r>
              <a:rPr lang="de-CH" sz="1000" dirty="0">
                <a:cs typeface="Segoe UI Semilight"/>
              </a:rPr>
              <a:t> an ALSO gemeldet werden.</a:t>
            </a:r>
            <a:endParaRPr lang="en-US" sz="1000" dirty="0">
              <a:cs typeface="Segoe UI Semilight"/>
            </a:endParaRPr>
          </a:p>
          <a:p>
            <a:endParaRPr lang="en-US" sz="1000" dirty="0">
              <a:cs typeface="Segoe UI Semilight"/>
            </a:endParaRPr>
          </a:p>
          <a:p>
            <a:pPr marL="285750" indent="-285750">
              <a:buFont typeface="Arial"/>
              <a:buChar char="•"/>
            </a:pPr>
            <a:r>
              <a:rPr lang="de-CH" sz="1000" b="1" dirty="0">
                <a:cs typeface="Segoe UI Semilight"/>
              </a:rPr>
              <a:t>Retouren mit aktivem Service – Vorgehen</a:t>
            </a:r>
            <a:endParaRPr lang="en-US" sz="1000" dirty="0">
              <a:cs typeface="Segoe UI Semilight"/>
            </a:endParaRPr>
          </a:p>
          <a:p>
            <a:pPr marL="285750" indent="-285750">
              <a:buFont typeface="Arial"/>
              <a:buChar char="•"/>
            </a:pPr>
            <a:r>
              <a:rPr lang="de-CH" sz="1000" dirty="0">
                <a:cs typeface="Segoe UI Semilight"/>
              </a:rPr>
              <a:t>Abklärung durchführen:</a:t>
            </a:r>
            <a:br>
              <a:rPr lang="de-CH" sz="1000" dirty="0">
                <a:cs typeface="Segoe UI Semilight"/>
              </a:rPr>
            </a:br>
            <a:r>
              <a:rPr lang="de-CH" sz="1000" dirty="0">
                <a:cs typeface="Segoe UI Semilight"/>
              </a:rPr>
              <a:t>Prüft, ob das Kündigungsdatum des Kundenvertrags bereits bekannt ist.</a:t>
            </a:r>
            <a:endParaRPr lang="en-US" sz="1000" dirty="0">
              <a:cs typeface="Segoe UI Semilight"/>
            </a:endParaRPr>
          </a:p>
          <a:p>
            <a:pPr marL="285750" indent="-285750">
              <a:buFont typeface="Arial"/>
              <a:buChar char="•"/>
            </a:pPr>
            <a:r>
              <a:rPr lang="de-CH" sz="1000" dirty="0">
                <a:cs typeface="Segoe UI Semilight"/>
              </a:rPr>
              <a:t>Rückmeldung an ALSO:</a:t>
            </a:r>
            <a:br>
              <a:rPr lang="de-CH" sz="1000" dirty="0">
                <a:cs typeface="Segoe UI Semilight"/>
              </a:rPr>
            </a:br>
            <a:r>
              <a:rPr lang="de-CH" sz="1000" dirty="0">
                <a:cs typeface="Segoe UI Semilight"/>
              </a:rPr>
              <a:t>Sobald das Kündigungsdatum vorliegt, dieses über das Partner-Portal an ALSO melden.</a:t>
            </a:r>
            <a:endParaRPr lang="en-US" sz="1000" dirty="0">
              <a:cs typeface="Segoe UI Semilight"/>
            </a:endParaRPr>
          </a:p>
          <a:p>
            <a:pPr marL="285750" indent="-285750">
              <a:buFont typeface="Arial"/>
              <a:buChar char="•"/>
            </a:pPr>
            <a:r>
              <a:rPr lang="de-CH" sz="1000" dirty="0">
                <a:cs typeface="Segoe UI Semilight"/>
              </a:rPr>
              <a:t>Neues Gerät versenden (falls erforderlich):</a:t>
            </a:r>
            <a:br>
              <a:rPr lang="de-CH" sz="1000" dirty="0">
                <a:cs typeface="Segoe UI Semilight"/>
              </a:rPr>
            </a:br>
            <a:r>
              <a:rPr lang="de-CH" sz="1000" dirty="0">
                <a:cs typeface="Segoe UI Semilight"/>
              </a:rPr>
              <a:t>Falls der Kunde ein neues Gerät benötigt oder das bestehende Gerät versehentlich retourniert </a:t>
            </a:r>
            <a:r>
              <a:rPr lang="de-CH" sz="1000" dirty="0" err="1">
                <a:cs typeface="Segoe UI Semilight"/>
              </a:rPr>
              <a:t>wurde:Im</a:t>
            </a:r>
            <a:r>
              <a:rPr lang="de-CH" sz="1000" dirty="0">
                <a:cs typeface="Segoe UI Semilight"/>
              </a:rPr>
              <a:t> Tango einen Gerätewechsel mit Versand durchführen.</a:t>
            </a:r>
            <a:endParaRPr lang="en-US" sz="1000" dirty="0">
              <a:cs typeface="Segoe UI Semilight"/>
            </a:endParaRPr>
          </a:p>
          <a:p>
            <a:pPr marL="285750" indent="-285750">
              <a:buFont typeface="Arial"/>
              <a:buChar char="•"/>
            </a:pPr>
            <a:r>
              <a:rPr lang="de-CH" sz="1000" dirty="0">
                <a:cs typeface="Segoe UI Semilight"/>
              </a:rPr>
              <a:t>Danach die Rückmeldung an ALSO inklusive Kündigungsdatum machen.</a:t>
            </a:r>
            <a:endParaRPr lang="en-US" sz="1000" dirty="0">
              <a:cs typeface="Segoe UI Semilight"/>
            </a:endParaRPr>
          </a:p>
          <a:p>
            <a:pPr>
              <a:lnSpc>
                <a:spcPts val="1200"/>
              </a:lnSpc>
            </a:pPr>
            <a:r>
              <a:rPr lang="en-US" sz="1000" dirty="0">
                <a:cs typeface="Segoe UI Semilight"/>
              </a:rPr>
              <a:t> </a:t>
            </a:r>
          </a:p>
        </p:txBody>
      </p:sp>
      <p:sp>
        <p:nvSpPr>
          <p:cNvPr id="3" name="TextBox 2">
            <a:extLst>
              <a:ext uri="{FF2B5EF4-FFF2-40B4-BE49-F238E27FC236}">
                <a16:creationId xmlns:a16="http://schemas.microsoft.com/office/drawing/2014/main" id="{D1745AAA-71E6-B420-4EE0-A9D08BE66B67}"/>
              </a:ext>
            </a:extLst>
          </p:cNvPr>
          <p:cNvSpPr txBox="1"/>
          <p:nvPr/>
        </p:nvSpPr>
        <p:spPr>
          <a:xfrm>
            <a:off x="731134" y="3827362"/>
            <a:ext cx="2743200" cy="1384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pPr>
            <a:r>
              <a:rPr lang="de-CH" sz="1000" dirty="0"/>
              <a:t>Öffne die Meldung </a:t>
            </a:r>
            <a:r>
              <a:rPr lang="en-US" sz="1000" dirty="0">
                <a:cs typeface="Segoe UI Semilight"/>
              </a:rPr>
              <a:t> </a:t>
            </a:r>
            <a:endParaRPr lang="en-US" dirty="0"/>
          </a:p>
        </p:txBody>
      </p:sp>
      <p:pic>
        <p:nvPicPr>
          <p:cNvPr id="6" name="Picture 5" descr="Grafik 1, Bild">
            <a:extLst>
              <a:ext uri="{FF2B5EF4-FFF2-40B4-BE49-F238E27FC236}">
                <a16:creationId xmlns:a16="http://schemas.microsoft.com/office/drawing/2014/main" id="{8BB20ACF-FF90-EE61-8366-84BB133F6786}"/>
              </a:ext>
            </a:extLst>
          </p:cNvPr>
          <p:cNvPicPr>
            <a:picLocks noChangeAspect="1"/>
          </p:cNvPicPr>
          <p:nvPr/>
        </p:nvPicPr>
        <p:blipFill>
          <a:blip r:embed="rId2"/>
          <a:stretch>
            <a:fillRect/>
          </a:stretch>
        </p:blipFill>
        <p:spPr>
          <a:xfrm>
            <a:off x="2762973" y="3433340"/>
            <a:ext cx="5576103" cy="2952509"/>
          </a:xfrm>
          <a:prstGeom prst="rect">
            <a:avLst/>
          </a:prstGeom>
        </p:spPr>
      </p:pic>
    </p:spTree>
    <p:extLst>
      <p:ext uri="{BB962C8B-B14F-4D97-AF65-F5344CB8AC3E}">
        <p14:creationId xmlns:p14="http://schemas.microsoft.com/office/powerpoint/2010/main" val="2495267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B450B-8544-D1D4-F4FB-89DA3F9F61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A342CF-D493-007A-CB3E-7CF99E6389BF}"/>
              </a:ext>
            </a:extLst>
          </p:cNvPr>
          <p:cNvSpPr>
            <a:spLocks noGrp="1"/>
          </p:cNvSpPr>
          <p:nvPr>
            <p:ph type="title"/>
          </p:nvPr>
        </p:nvSpPr>
        <p:spPr/>
        <p:txBody>
          <a:bodyPr/>
          <a:lstStyle/>
          <a:p>
            <a:r>
              <a:rPr lang="de-CH" dirty="0">
                <a:solidFill>
                  <a:schemeClr val="bg2"/>
                </a:solidFill>
              </a:rPr>
              <a:t>Informationen von ALSO im Partner Portal</a:t>
            </a:r>
            <a:br>
              <a:rPr lang="en-US" dirty="0"/>
            </a:br>
            <a:endParaRPr lang="en-US" dirty="0">
              <a:solidFill>
                <a:schemeClr val="bg2"/>
              </a:solidFill>
              <a:cs typeface="Segoe UI Semibold"/>
            </a:endParaRPr>
          </a:p>
        </p:txBody>
      </p:sp>
      <p:sp>
        <p:nvSpPr>
          <p:cNvPr id="4" name="Footer Placeholder 3">
            <a:extLst>
              <a:ext uri="{FF2B5EF4-FFF2-40B4-BE49-F238E27FC236}">
                <a16:creationId xmlns:a16="http://schemas.microsoft.com/office/drawing/2014/main" id="{64821770-E7BD-0CB7-BE37-C24854669066}"/>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9250B62C-0516-FDB8-199A-277E9A3BC077}"/>
              </a:ext>
            </a:extLst>
          </p:cNvPr>
          <p:cNvSpPr>
            <a:spLocks noGrp="1"/>
          </p:cNvSpPr>
          <p:nvPr>
            <p:ph type="sldNum" sz="quarter" idx="12"/>
          </p:nvPr>
        </p:nvSpPr>
        <p:spPr/>
        <p:txBody>
          <a:bodyPr/>
          <a:lstStyle/>
          <a:p>
            <a:fld id="{3FD3E9C3-C6D2-48DE-828D-52F69298359F}" type="slidenum">
              <a:rPr lang="en-GB" smtClean="0"/>
              <a:t>23</a:t>
            </a:fld>
            <a:endParaRPr lang="en-GB"/>
          </a:p>
        </p:txBody>
      </p:sp>
      <p:sp>
        <p:nvSpPr>
          <p:cNvPr id="10" name="TextBox 9">
            <a:extLst>
              <a:ext uri="{FF2B5EF4-FFF2-40B4-BE49-F238E27FC236}">
                <a16:creationId xmlns:a16="http://schemas.microsoft.com/office/drawing/2014/main" id="{9B27E256-0C5E-5CE5-114A-9977FACE21AB}"/>
              </a:ext>
            </a:extLst>
          </p:cNvPr>
          <p:cNvSpPr txBox="1"/>
          <p:nvPr/>
        </p:nvSpPr>
        <p:spPr>
          <a:xfrm>
            <a:off x="644324" y="1348451"/>
            <a:ext cx="2743200" cy="1384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pPr>
            <a:r>
              <a:rPr lang="de-CH" sz="1000"/>
              <a:t>Gehe auf bearbeiten </a:t>
            </a:r>
            <a:r>
              <a:rPr lang="en-US" sz="1000">
                <a:cs typeface="Segoe UI Semilight"/>
              </a:rPr>
              <a:t> </a:t>
            </a:r>
            <a:endParaRPr lang="en-US"/>
          </a:p>
        </p:txBody>
      </p:sp>
      <p:pic>
        <p:nvPicPr>
          <p:cNvPr id="11" name="Picture 10" descr="Grafik 1, Bild">
            <a:extLst>
              <a:ext uri="{FF2B5EF4-FFF2-40B4-BE49-F238E27FC236}">
                <a16:creationId xmlns:a16="http://schemas.microsoft.com/office/drawing/2014/main" id="{16EDAF94-44EF-52F4-6B5A-8BD7B665900C}"/>
              </a:ext>
            </a:extLst>
          </p:cNvPr>
          <p:cNvPicPr>
            <a:picLocks noChangeAspect="1"/>
          </p:cNvPicPr>
          <p:nvPr/>
        </p:nvPicPr>
        <p:blipFill>
          <a:blip r:embed="rId2"/>
          <a:stretch>
            <a:fillRect/>
          </a:stretch>
        </p:blipFill>
        <p:spPr>
          <a:xfrm>
            <a:off x="2644474" y="1112921"/>
            <a:ext cx="6572183" cy="4481764"/>
          </a:xfrm>
          <a:prstGeom prst="rect">
            <a:avLst/>
          </a:prstGeom>
        </p:spPr>
      </p:pic>
    </p:spTree>
    <p:extLst>
      <p:ext uri="{BB962C8B-B14F-4D97-AF65-F5344CB8AC3E}">
        <p14:creationId xmlns:p14="http://schemas.microsoft.com/office/powerpoint/2010/main" val="34144075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741E6-C746-F3BE-58AB-A9F171FDF7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269976-E314-EDB5-3B1C-9E9B50E0C65E}"/>
              </a:ext>
            </a:extLst>
          </p:cNvPr>
          <p:cNvSpPr>
            <a:spLocks noGrp="1"/>
          </p:cNvSpPr>
          <p:nvPr>
            <p:ph type="title"/>
          </p:nvPr>
        </p:nvSpPr>
        <p:spPr/>
        <p:txBody>
          <a:bodyPr/>
          <a:lstStyle/>
          <a:p>
            <a:r>
              <a:rPr lang="de-CH" dirty="0">
                <a:solidFill>
                  <a:schemeClr val="bg2"/>
                </a:solidFill>
              </a:rPr>
              <a:t>Informationen von ALSO im Partner Portal</a:t>
            </a:r>
            <a:br>
              <a:rPr lang="en-US" dirty="0"/>
            </a:br>
            <a:endParaRPr lang="en-US" dirty="0">
              <a:solidFill>
                <a:schemeClr val="bg2"/>
              </a:solidFill>
              <a:cs typeface="Segoe UI Semibold"/>
            </a:endParaRPr>
          </a:p>
        </p:txBody>
      </p:sp>
      <p:sp>
        <p:nvSpPr>
          <p:cNvPr id="4" name="Footer Placeholder 3">
            <a:extLst>
              <a:ext uri="{FF2B5EF4-FFF2-40B4-BE49-F238E27FC236}">
                <a16:creationId xmlns:a16="http://schemas.microsoft.com/office/drawing/2014/main" id="{2304DF38-60E2-3943-0E19-F25B39EBD50E}"/>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AE25065C-59CD-B57D-0CAA-D9C23E8FEEB2}"/>
              </a:ext>
            </a:extLst>
          </p:cNvPr>
          <p:cNvSpPr>
            <a:spLocks noGrp="1"/>
          </p:cNvSpPr>
          <p:nvPr>
            <p:ph type="sldNum" sz="quarter" idx="12"/>
          </p:nvPr>
        </p:nvSpPr>
        <p:spPr/>
        <p:txBody>
          <a:bodyPr/>
          <a:lstStyle/>
          <a:p>
            <a:fld id="{3FD3E9C3-C6D2-48DE-828D-52F69298359F}" type="slidenum">
              <a:rPr lang="en-GB" smtClean="0"/>
              <a:t>24</a:t>
            </a:fld>
            <a:endParaRPr lang="en-GB"/>
          </a:p>
        </p:txBody>
      </p:sp>
      <p:sp>
        <p:nvSpPr>
          <p:cNvPr id="10" name="TextBox 9">
            <a:extLst>
              <a:ext uri="{FF2B5EF4-FFF2-40B4-BE49-F238E27FC236}">
                <a16:creationId xmlns:a16="http://schemas.microsoft.com/office/drawing/2014/main" id="{F1F9AF14-BEA9-7A71-4187-FA0055D85F2C}"/>
              </a:ext>
            </a:extLst>
          </p:cNvPr>
          <p:cNvSpPr txBox="1"/>
          <p:nvPr/>
        </p:nvSpPr>
        <p:spPr>
          <a:xfrm>
            <a:off x="644324" y="1348451"/>
            <a:ext cx="2743200" cy="1384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pPr>
            <a:r>
              <a:rPr lang="de-CH" sz="1000" dirty="0"/>
              <a:t> </a:t>
            </a:r>
            <a:r>
              <a:rPr lang="en-US" sz="1000" dirty="0">
                <a:cs typeface="Segoe UI Semilight"/>
              </a:rPr>
              <a:t> </a:t>
            </a:r>
            <a:endParaRPr lang="en-US" dirty="0"/>
          </a:p>
        </p:txBody>
      </p:sp>
      <p:pic>
        <p:nvPicPr>
          <p:cNvPr id="3" name="Picture 2" descr="Grafik 1, Bild">
            <a:extLst>
              <a:ext uri="{FF2B5EF4-FFF2-40B4-BE49-F238E27FC236}">
                <a16:creationId xmlns:a16="http://schemas.microsoft.com/office/drawing/2014/main" id="{451407D7-483A-AB71-E8DE-AF544DA83575}"/>
              </a:ext>
            </a:extLst>
          </p:cNvPr>
          <p:cNvPicPr>
            <a:picLocks noChangeAspect="1"/>
          </p:cNvPicPr>
          <p:nvPr/>
        </p:nvPicPr>
        <p:blipFill>
          <a:blip r:embed="rId2"/>
          <a:stretch>
            <a:fillRect/>
          </a:stretch>
        </p:blipFill>
        <p:spPr>
          <a:xfrm>
            <a:off x="5212606" y="1713268"/>
            <a:ext cx="6433276" cy="4268756"/>
          </a:xfrm>
          <a:prstGeom prst="rect">
            <a:avLst/>
          </a:prstGeom>
        </p:spPr>
      </p:pic>
      <p:sp>
        <p:nvSpPr>
          <p:cNvPr id="6" name="TextBox 5">
            <a:extLst>
              <a:ext uri="{FF2B5EF4-FFF2-40B4-BE49-F238E27FC236}">
                <a16:creationId xmlns:a16="http://schemas.microsoft.com/office/drawing/2014/main" id="{205FB48F-859D-1203-D1C6-A14045F0CD5A}"/>
              </a:ext>
            </a:extLst>
          </p:cNvPr>
          <p:cNvSpPr txBox="1"/>
          <p:nvPr/>
        </p:nvSpPr>
        <p:spPr>
          <a:xfrm>
            <a:off x="904754" y="1714982"/>
            <a:ext cx="3977832"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28600" lvl="1" indent="-228600">
              <a:lnSpc>
                <a:spcPts val="1200"/>
              </a:lnSpc>
              <a:buFont typeface=""/>
              <a:buAutoNum type="arabicPeriod"/>
            </a:pPr>
            <a:r>
              <a:rPr lang="de-CH" sz="1400" dirty="0">
                <a:cs typeface="Segoe UI Semilight"/>
              </a:rPr>
              <a:t>WWZ GP </a:t>
            </a:r>
            <a:r>
              <a:rPr lang="en-US" sz="1400" dirty="0">
                <a:cs typeface="Segoe UI Semilight"/>
              </a:rPr>
              <a:t> </a:t>
            </a:r>
          </a:p>
          <a:p>
            <a:pPr marL="228600" lvl="1" indent="-228600">
              <a:lnSpc>
                <a:spcPts val="1200"/>
              </a:lnSpc>
              <a:buFont typeface=""/>
              <a:buAutoNum type="arabicPeriod" startAt="2"/>
            </a:pPr>
            <a:r>
              <a:rPr lang="de-CH" sz="1400" dirty="0">
                <a:cs typeface="Segoe UI Semilight"/>
              </a:rPr>
              <a:t>Kunde Name </a:t>
            </a:r>
            <a:r>
              <a:rPr lang="en-US" sz="1400" dirty="0">
                <a:cs typeface="Segoe UI Semilight"/>
              </a:rPr>
              <a:t> </a:t>
            </a:r>
          </a:p>
          <a:p>
            <a:pPr marL="228600" lvl="1" indent="-228600">
              <a:lnSpc>
                <a:spcPts val="1200"/>
              </a:lnSpc>
              <a:buFont typeface=""/>
              <a:buAutoNum type="arabicPeriod" startAt="3"/>
            </a:pPr>
            <a:r>
              <a:rPr lang="de-CH" sz="1400" dirty="0">
                <a:cs typeface="Segoe UI Semilight"/>
              </a:rPr>
              <a:t>SAP Artikel Nummer </a:t>
            </a:r>
            <a:r>
              <a:rPr lang="en-US" sz="1400" dirty="0">
                <a:cs typeface="Segoe UI Semilight"/>
              </a:rPr>
              <a:t> </a:t>
            </a:r>
          </a:p>
          <a:p>
            <a:pPr marL="228600" lvl="1" indent="-228600">
              <a:lnSpc>
                <a:spcPts val="1200"/>
              </a:lnSpc>
              <a:buFont typeface=""/>
              <a:buAutoNum type="arabicPeriod" startAt="4"/>
            </a:pPr>
            <a:r>
              <a:rPr lang="de-CH" sz="1400" dirty="0">
                <a:cs typeface="Segoe UI Semilight"/>
              </a:rPr>
              <a:t>MAC oder Serialnummer </a:t>
            </a:r>
            <a:r>
              <a:rPr lang="en-US" sz="1400" dirty="0">
                <a:cs typeface="Segoe UI Semilight"/>
              </a:rPr>
              <a:t> </a:t>
            </a:r>
          </a:p>
        </p:txBody>
      </p:sp>
      <p:sp>
        <p:nvSpPr>
          <p:cNvPr id="7" name="TextBox 6">
            <a:extLst>
              <a:ext uri="{FF2B5EF4-FFF2-40B4-BE49-F238E27FC236}">
                <a16:creationId xmlns:a16="http://schemas.microsoft.com/office/drawing/2014/main" id="{EA7D7973-8FF9-28ED-810A-401C347DA0C3}"/>
              </a:ext>
            </a:extLst>
          </p:cNvPr>
          <p:cNvSpPr txBox="1"/>
          <p:nvPr/>
        </p:nvSpPr>
        <p:spPr>
          <a:xfrm>
            <a:off x="912529" y="3075008"/>
            <a:ext cx="3124200" cy="169277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1200"/>
              </a:lnSpc>
            </a:pPr>
            <a:r>
              <a:rPr lang="de-CH" sz="1100" b="1" dirty="0">
                <a:cs typeface="Segoe UI"/>
              </a:rPr>
              <a:t>Nach der Bearbeitung der Retoure</a:t>
            </a:r>
            <a:r>
              <a:rPr lang="de-CH" sz="1100" dirty="0">
                <a:cs typeface="Segoe UI"/>
              </a:rPr>
              <a:t> müsst ihr im </a:t>
            </a:r>
            <a:r>
              <a:rPr lang="de-CH" sz="1100" b="1" dirty="0">
                <a:cs typeface="Segoe UI"/>
              </a:rPr>
              <a:t>ALSO Partnerlog</a:t>
            </a:r>
            <a:r>
              <a:rPr lang="en-US" sz="1100" dirty="0">
                <a:latin typeface="WordVisiCarriageReturn_MSFontService"/>
              </a:rPr>
              <a:t> </a:t>
            </a:r>
            <a:br>
              <a:rPr lang="en-US" sz="1100" dirty="0">
                <a:latin typeface="WordVisiCarriageReturn_MSFontService"/>
              </a:rPr>
            </a:br>
            <a:r>
              <a:rPr lang="de-CH" sz="1100" dirty="0">
                <a:cs typeface="Segoe UI"/>
              </a:rPr>
              <a:t>eine </a:t>
            </a:r>
            <a:r>
              <a:rPr lang="de-CH" sz="1100" b="1" dirty="0">
                <a:cs typeface="Segoe UI"/>
              </a:rPr>
              <a:t>Rückmeldung zur jeweiligen Meldung</a:t>
            </a:r>
            <a:r>
              <a:rPr lang="de-CH" sz="1100" dirty="0">
                <a:cs typeface="Segoe UI"/>
              </a:rPr>
              <a:t> erfassen.</a:t>
            </a:r>
            <a:r>
              <a:rPr lang="en-US" sz="1100" dirty="0">
                <a:cs typeface="Segoe UI Semilight"/>
              </a:rPr>
              <a:t> </a:t>
            </a:r>
          </a:p>
          <a:p>
            <a:pPr>
              <a:lnSpc>
                <a:spcPts val="1200"/>
              </a:lnSpc>
            </a:pPr>
            <a:r>
              <a:rPr lang="de-CH" sz="1100" dirty="0">
                <a:cs typeface="Segoe UI"/>
              </a:rPr>
              <a:t>Nur so kann der Fall im System korrekt abgeschlossen werden.</a:t>
            </a:r>
            <a:r>
              <a:rPr lang="en-US" sz="1100" dirty="0">
                <a:cs typeface="Segoe UI Semilight"/>
              </a:rPr>
              <a:t> </a:t>
            </a:r>
          </a:p>
          <a:p>
            <a:pPr>
              <a:lnSpc>
                <a:spcPts val="1200"/>
              </a:lnSpc>
            </a:pPr>
            <a:endParaRPr lang="en-US" sz="1100" dirty="0">
              <a:cs typeface="Segoe UI Semilight"/>
            </a:endParaRPr>
          </a:p>
          <a:p>
            <a:pPr>
              <a:lnSpc>
                <a:spcPts val="1200"/>
              </a:lnSpc>
            </a:pPr>
            <a:r>
              <a:rPr lang="de-CH" sz="1100" dirty="0">
                <a:cs typeface="Segoe UI"/>
              </a:rPr>
              <a:t>Hinweis WWZ:</a:t>
            </a:r>
            <a:r>
              <a:rPr lang="en-US" sz="1100" dirty="0">
                <a:latin typeface="Calibri"/>
                <a:ea typeface="Calibri"/>
                <a:cs typeface="Calibri"/>
              </a:rPr>
              <a:t> </a:t>
            </a:r>
            <a:r>
              <a:rPr lang="de-CH" sz="1100" dirty="0">
                <a:cs typeface="Segoe UI"/>
              </a:rPr>
              <a:t>Da müsst ihr die richtige </a:t>
            </a:r>
            <a:r>
              <a:rPr lang="de-CH" sz="1100" b="1" dirty="0">
                <a:cs typeface="Segoe UI"/>
              </a:rPr>
              <a:t>Adresse oder das Kündigungsdatum</a:t>
            </a:r>
            <a:r>
              <a:rPr lang="de-CH" sz="1100" dirty="0">
                <a:cs typeface="Segoe UI"/>
              </a:rPr>
              <a:t> reinschreiben </a:t>
            </a:r>
            <a:r>
              <a:rPr lang="en-US" sz="1100" dirty="0">
                <a:cs typeface="Segoe UI Semilight"/>
              </a:rPr>
              <a:t> </a:t>
            </a:r>
          </a:p>
          <a:p>
            <a:pPr>
              <a:lnSpc>
                <a:spcPts val="1200"/>
              </a:lnSpc>
            </a:pPr>
            <a:r>
              <a:rPr lang="de-CH" sz="1100" dirty="0">
                <a:cs typeface="Segoe UI"/>
              </a:rPr>
              <a:t>Zuständig:</a:t>
            </a:r>
            <a:r>
              <a:rPr lang="en-US" sz="1100" dirty="0">
                <a:latin typeface="Calibri"/>
                <a:ea typeface="Calibri"/>
                <a:cs typeface="Calibri"/>
              </a:rPr>
              <a:t> </a:t>
            </a:r>
            <a:r>
              <a:rPr lang="de-CH" sz="1100" dirty="0">
                <a:cs typeface="Segoe UI"/>
              </a:rPr>
              <a:t>Da müsst ihr von </a:t>
            </a:r>
            <a:r>
              <a:rPr lang="de-CH" sz="1100" b="1" dirty="0">
                <a:cs typeface="Segoe UI"/>
              </a:rPr>
              <a:t>WWZ auf ALSO ändern</a:t>
            </a:r>
            <a:r>
              <a:rPr lang="de-CH" sz="1100" dirty="0">
                <a:cs typeface="Segoe UI"/>
              </a:rPr>
              <a:t>.</a:t>
            </a:r>
            <a:r>
              <a:rPr lang="en-US" sz="1100" dirty="0">
                <a:cs typeface="Segoe UI Semilight"/>
              </a:rPr>
              <a:t> </a:t>
            </a:r>
          </a:p>
        </p:txBody>
      </p:sp>
    </p:spTree>
    <p:extLst>
      <p:ext uri="{BB962C8B-B14F-4D97-AF65-F5344CB8AC3E}">
        <p14:creationId xmlns:p14="http://schemas.microsoft.com/office/powerpoint/2010/main" val="2192641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251F4-A85E-2A6E-AD3A-75B7DB8A52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FD3688-4DC0-09EC-A4A3-7995E08696A9}"/>
              </a:ext>
            </a:extLst>
          </p:cNvPr>
          <p:cNvSpPr>
            <a:spLocks noGrp="1"/>
          </p:cNvSpPr>
          <p:nvPr>
            <p:ph type="title"/>
          </p:nvPr>
        </p:nvSpPr>
        <p:spPr/>
        <p:txBody>
          <a:bodyPr/>
          <a:lstStyle/>
          <a:p>
            <a:r>
              <a:rPr lang="de-CH" dirty="0">
                <a:solidFill>
                  <a:schemeClr val="bg2"/>
                </a:solidFill>
              </a:rPr>
              <a:t>Informationen von ALSO im Partner Portal</a:t>
            </a:r>
            <a:br>
              <a:rPr lang="en-US" dirty="0"/>
            </a:br>
            <a:endParaRPr lang="en-US" dirty="0">
              <a:solidFill>
                <a:schemeClr val="bg2"/>
              </a:solidFill>
              <a:cs typeface="Segoe UI Semibold"/>
            </a:endParaRPr>
          </a:p>
        </p:txBody>
      </p:sp>
      <p:sp>
        <p:nvSpPr>
          <p:cNvPr id="4" name="Footer Placeholder 3">
            <a:extLst>
              <a:ext uri="{FF2B5EF4-FFF2-40B4-BE49-F238E27FC236}">
                <a16:creationId xmlns:a16="http://schemas.microsoft.com/office/drawing/2014/main" id="{6A4F1341-2103-49B5-5950-6098EB2BFFDD}"/>
              </a:ext>
            </a:extLst>
          </p:cNvPr>
          <p:cNvSpPr>
            <a:spLocks noGrp="1"/>
          </p:cNvSpPr>
          <p:nvPr>
            <p:ph type="ftr" sz="quarter" idx="11"/>
          </p:nvPr>
        </p:nvSpPr>
        <p:spPr/>
        <p:txBody>
          <a:bodyPr/>
          <a:lstStyle/>
          <a:p>
            <a:r>
              <a:rPr lang="de-CH" sz="1300" dirty="0"/>
              <a:t>Schulung Modul ME51N WWZ Logistik</a:t>
            </a:r>
            <a:endParaRPr lang="en-US" dirty="0"/>
          </a:p>
        </p:txBody>
      </p:sp>
      <p:sp>
        <p:nvSpPr>
          <p:cNvPr id="5" name="Slide Number Placeholder 4">
            <a:extLst>
              <a:ext uri="{FF2B5EF4-FFF2-40B4-BE49-F238E27FC236}">
                <a16:creationId xmlns:a16="http://schemas.microsoft.com/office/drawing/2014/main" id="{D40E49FE-DCB3-3AB1-7EF4-F437120F7535}"/>
              </a:ext>
            </a:extLst>
          </p:cNvPr>
          <p:cNvSpPr>
            <a:spLocks noGrp="1"/>
          </p:cNvSpPr>
          <p:nvPr>
            <p:ph type="sldNum" sz="quarter" idx="12"/>
          </p:nvPr>
        </p:nvSpPr>
        <p:spPr/>
        <p:txBody>
          <a:bodyPr/>
          <a:lstStyle/>
          <a:p>
            <a:fld id="{3FD3E9C3-C6D2-48DE-828D-52F69298359F}" type="slidenum">
              <a:rPr lang="en-GB" smtClean="0"/>
              <a:t>25</a:t>
            </a:fld>
            <a:endParaRPr lang="en-GB"/>
          </a:p>
        </p:txBody>
      </p:sp>
      <p:sp>
        <p:nvSpPr>
          <p:cNvPr id="10" name="TextBox 9">
            <a:extLst>
              <a:ext uri="{FF2B5EF4-FFF2-40B4-BE49-F238E27FC236}">
                <a16:creationId xmlns:a16="http://schemas.microsoft.com/office/drawing/2014/main" id="{B8949252-FF4F-8E04-C792-A16D25C506A3}"/>
              </a:ext>
            </a:extLst>
          </p:cNvPr>
          <p:cNvSpPr txBox="1"/>
          <p:nvPr/>
        </p:nvSpPr>
        <p:spPr>
          <a:xfrm>
            <a:off x="644324" y="1348451"/>
            <a:ext cx="2743200" cy="1384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pPr>
            <a:r>
              <a:rPr lang="de-CH" sz="1000" dirty="0"/>
              <a:t> </a:t>
            </a:r>
            <a:r>
              <a:rPr lang="en-US" sz="1000" dirty="0">
                <a:cs typeface="Segoe UI Semilight"/>
              </a:rPr>
              <a:t> </a:t>
            </a:r>
            <a:endParaRPr lang="en-US" dirty="0"/>
          </a:p>
        </p:txBody>
      </p:sp>
      <p:pic>
        <p:nvPicPr>
          <p:cNvPr id="8" name="Picture 7" descr="Grafik 1, Bild">
            <a:extLst>
              <a:ext uri="{FF2B5EF4-FFF2-40B4-BE49-F238E27FC236}">
                <a16:creationId xmlns:a16="http://schemas.microsoft.com/office/drawing/2014/main" id="{F50507B4-7B73-4E62-FEAF-044D9EE04E29}"/>
              </a:ext>
            </a:extLst>
          </p:cNvPr>
          <p:cNvPicPr>
            <a:picLocks noChangeAspect="1"/>
          </p:cNvPicPr>
          <p:nvPr/>
        </p:nvPicPr>
        <p:blipFill>
          <a:blip r:embed="rId2"/>
          <a:stretch>
            <a:fillRect/>
          </a:stretch>
        </p:blipFill>
        <p:spPr>
          <a:xfrm>
            <a:off x="6699209" y="1724256"/>
            <a:ext cx="4941970" cy="3671948"/>
          </a:xfrm>
          <a:prstGeom prst="rect">
            <a:avLst/>
          </a:prstGeom>
        </p:spPr>
      </p:pic>
      <p:sp>
        <p:nvSpPr>
          <p:cNvPr id="9" name="TextBox 8">
            <a:extLst>
              <a:ext uri="{FF2B5EF4-FFF2-40B4-BE49-F238E27FC236}">
                <a16:creationId xmlns:a16="http://schemas.microsoft.com/office/drawing/2014/main" id="{D5721695-B231-634F-6E91-B5EC496E7F53}"/>
              </a:ext>
            </a:extLst>
          </p:cNvPr>
          <p:cNvSpPr txBox="1"/>
          <p:nvPr/>
        </p:nvSpPr>
        <p:spPr>
          <a:xfrm>
            <a:off x="548952" y="1342053"/>
            <a:ext cx="2844281" cy="1938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pPr>
            <a:r>
              <a:rPr lang="en-US" sz="1400" dirty="0">
                <a:cs typeface="Segoe UI Semilight"/>
              </a:rPr>
              <a:t>Am </a:t>
            </a:r>
            <a:r>
              <a:rPr lang="en-US" sz="1400" dirty="0" err="1">
                <a:cs typeface="Segoe UI Semilight"/>
              </a:rPr>
              <a:t>Schluss</a:t>
            </a:r>
            <a:r>
              <a:rPr lang="en-US" sz="1400" dirty="0">
                <a:cs typeface="Segoe UI Semilight"/>
              </a:rPr>
              <a:t> auf </a:t>
            </a:r>
            <a:r>
              <a:rPr lang="en-US" sz="1400" dirty="0" err="1">
                <a:cs typeface="Segoe UI Semilight"/>
              </a:rPr>
              <a:t>Speichern</a:t>
            </a:r>
            <a:r>
              <a:rPr lang="en-US" sz="1400" dirty="0">
                <a:cs typeface="Segoe UI Semilight"/>
              </a:rPr>
              <a:t>. </a:t>
            </a:r>
            <a:endParaRPr lang="en-US" sz="1400" dirty="0"/>
          </a:p>
        </p:txBody>
      </p:sp>
      <p:sp>
        <p:nvSpPr>
          <p:cNvPr id="11" name="TextBox 10">
            <a:extLst>
              <a:ext uri="{FF2B5EF4-FFF2-40B4-BE49-F238E27FC236}">
                <a16:creationId xmlns:a16="http://schemas.microsoft.com/office/drawing/2014/main" id="{CBE51B60-D0CE-759E-C268-9AD9341F96D6}"/>
              </a:ext>
            </a:extLst>
          </p:cNvPr>
          <p:cNvSpPr txBox="1"/>
          <p:nvPr/>
        </p:nvSpPr>
        <p:spPr>
          <a:xfrm>
            <a:off x="323461" y="1831910"/>
            <a:ext cx="5962260" cy="234525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28600" indent="-228600">
              <a:lnSpc>
                <a:spcPts val="1275"/>
              </a:lnSpc>
              <a:buAutoNum type="arabicPeriod" startAt="4"/>
            </a:pPr>
            <a:r>
              <a:rPr lang="de-CH" sz="1100" b="1" dirty="0">
                <a:cs typeface="Segoe UI Semilight"/>
              </a:rPr>
              <a:t>Wichtige Hinweise zur Bearbeitung:</a:t>
            </a:r>
            <a:r>
              <a:rPr lang="en-US" sz="1100" dirty="0">
                <a:cs typeface="Segoe UI Semilight"/>
              </a:rPr>
              <a:t> </a:t>
            </a:r>
          </a:p>
          <a:p>
            <a:pPr marL="228600" indent="-228600">
              <a:lnSpc>
                <a:spcPts val="1275"/>
              </a:lnSpc>
              <a:buAutoNum type="arabicPeriod" startAt="4"/>
            </a:pPr>
            <a:endParaRPr lang="en-US" sz="1100" dirty="0">
              <a:cs typeface="Segoe UI Semilight"/>
            </a:endParaRPr>
          </a:p>
          <a:p>
            <a:pPr marL="228600" indent="-228600">
              <a:lnSpc>
                <a:spcPts val="1200"/>
              </a:lnSpc>
              <a:buFont typeface="Symbol"/>
              <a:buChar char="•"/>
            </a:pPr>
            <a:r>
              <a:rPr lang="de-CH" sz="1100" dirty="0">
                <a:cs typeface="Segoe UI Semilight"/>
              </a:rPr>
              <a:t>Auch wenn im </a:t>
            </a:r>
            <a:r>
              <a:rPr lang="de-CH" sz="1100" b="1" dirty="0">
                <a:cs typeface="Segoe UI Semilight"/>
              </a:rPr>
              <a:t>Tango</a:t>
            </a:r>
            <a:r>
              <a:rPr lang="de-CH" sz="1100" dirty="0">
                <a:cs typeface="Segoe UI Semilight"/>
              </a:rPr>
              <a:t> eine </a:t>
            </a:r>
            <a:r>
              <a:rPr lang="de-CH" sz="1100" b="1" dirty="0">
                <a:cs typeface="Segoe UI Semilight"/>
              </a:rPr>
              <a:t>Kündigung sichtbar</a:t>
            </a:r>
            <a:r>
              <a:rPr lang="de-CH" sz="1100" dirty="0">
                <a:cs typeface="Segoe UI Semilight"/>
              </a:rPr>
              <a:t> ist, muss der/die Mitarbeitende zusätzlich bei der </a:t>
            </a:r>
            <a:r>
              <a:rPr lang="de-CH" sz="1100" b="1" dirty="0">
                <a:cs typeface="Segoe UI Semilight"/>
              </a:rPr>
              <a:t>Lagerumbuchung prüfen</a:t>
            </a:r>
            <a:r>
              <a:rPr lang="de-CH" sz="1100" dirty="0">
                <a:cs typeface="Segoe UI Semilight"/>
              </a:rPr>
              <a:t>, ob ein </a:t>
            </a:r>
            <a:r>
              <a:rPr lang="de-CH" sz="1100" b="1" dirty="0">
                <a:cs typeface="Segoe UI Semilight"/>
              </a:rPr>
              <a:t>Enddatum hinterlegt</a:t>
            </a:r>
            <a:r>
              <a:rPr lang="de-CH" sz="1100" dirty="0">
                <a:cs typeface="Segoe UI Semilight"/>
              </a:rPr>
              <a:t> ist oder das Gerät bereits </a:t>
            </a:r>
            <a:r>
              <a:rPr lang="de-CH" sz="1100" b="1" dirty="0">
                <a:cs typeface="Segoe UI Semilight"/>
              </a:rPr>
              <a:t>grün markiert</a:t>
            </a:r>
            <a:r>
              <a:rPr lang="de-CH" sz="1100" dirty="0">
                <a:cs typeface="Segoe UI Semilight"/>
              </a:rPr>
              <a:t> und somit </a:t>
            </a:r>
            <a:r>
              <a:rPr lang="de-CH" sz="1100" b="1" dirty="0">
                <a:cs typeface="Segoe UI Semilight"/>
              </a:rPr>
              <a:t>umbuchbar</a:t>
            </a:r>
            <a:r>
              <a:rPr lang="de-CH" sz="1100" dirty="0">
                <a:cs typeface="Segoe UI Semilight"/>
              </a:rPr>
              <a:t> ist.</a:t>
            </a:r>
            <a:r>
              <a:rPr lang="en-US" sz="1100" dirty="0">
                <a:cs typeface="Segoe UI Semilight"/>
              </a:rPr>
              <a:t> </a:t>
            </a:r>
          </a:p>
          <a:p>
            <a:pPr marL="228600" indent="-228600">
              <a:lnSpc>
                <a:spcPts val="1200"/>
              </a:lnSpc>
              <a:buFont typeface="Symbol"/>
              <a:buChar char="•"/>
            </a:pPr>
            <a:r>
              <a:rPr lang="de-CH" sz="1100" b="1" dirty="0">
                <a:cs typeface="Segoe UI Semilight"/>
              </a:rPr>
              <a:t>Fehlt das Enddatum</a:t>
            </a:r>
            <a:r>
              <a:rPr lang="de-CH" sz="1100" dirty="0">
                <a:cs typeface="Segoe UI Semilight"/>
              </a:rPr>
              <a:t>, muss der Fall ggf. an das </a:t>
            </a:r>
            <a:r>
              <a:rPr lang="de-CH" sz="1100" b="1" dirty="0">
                <a:cs typeface="Segoe UI Semilight"/>
              </a:rPr>
              <a:t>TIA-Team</a:t>
            </a:r>
            <a:r>
              <a:rPr lang="de-CH" sz="1100" dirty="0">
                <a:cs typeface="Segoe UI Semilight"/>
              </a:rPr>
              <a:t> weitergeleitet werden.</a:t>
            </a:r>
            <a:r>
              <a:rPr lang="en-US" sz="1100" dirty="0">
                <a:cs typeface="Segoe UI Semilight"/>
              </a:rPr>
              <a:t> </a:t>
            </a:r>
          </a:p>
          <a:p>
            <a:pPr marL="228600" indent="-228600">
              <a:lnSpc>
                <a:spcPts val="1275"/>
              </a:lnSpc>
              <a:buFont typeface=""/>
              <a:buAutoNum type="arabicPeriod" startAt="5"/>
            </a:pPr>
            <a:r>
              <a:rPr lang="de-CH" sz="1100" b="1" dirty="0">
                <a:cs typeface="Segoe UI Semilight"/>
              </a:rPr>
              <a:t>Konsequenz bei fehlendem Enddatum:</a:t>
            </a:r>
            <a:r>
              <a:rPr lang="en-US" sz="1100" dirty="0">
                <a:cs typeface="Segoe UI Semilight"/>
              </a:rPr>
              <a:t> </a:t>
            </a:r>
          </a:p>
          <a:p>
            <a:pPr marL="228600" indent="-228600">
              <a:lnSpc>
                <a:spcPts val="1200"/>
              </a:lnSpc>
              <a:buFont typeface="Symbol"/>
              <a:buChar char="•"/>
            </a:pPr>
            <a:r>
              <a:rPr lang="de-CH" sz="1100" dirty="0">
                <a:cs typeface="Segoe UI Semilight"/>
              </a:rPr>
              <a:t>Alle Geräte, bei denen in der Lagerumbuchung </a:t>
            </a:r>
            <a:r>
              <a:rPr lang="de-CH" sz="1100" b="1" dirty="0">
                <a:cs typeface="Segoe UI Semilight"/>
              </a:rPr>
              <a:t>kein Enddatum</a:t>
            </a:r>
            <a:r>
              <a:rPr lang="de-CH" sz="1100" dirty="0">
                <a:cs typeface="Segoe UI Semilight"/>
              </a:rPr>
              <a:t> hinterlegt ist, werden von </a:t>
            </a:r>
            <a:r>
              <a:rPr lang="de-CH" sz="1100" b="1" dirty="0">
                <a:cs typeface="Segoe UI Semilight"/>
              </a:rPr>
              <a:t>ALSO erneut gemeldet</a:t>
            </a:r>
            <a:r>
              <a:rPr lang="de-CH" sz="1100" dirty="0">
                <a:cs typeface="Segoe UI Semilight"/>
              </a:rPr>
              <a:t> – mit dem Hinweis auf einen </a:t>
            </a:r>
            <a:r>
              <a:rPr lang="de-CH" sz="1100" b="1" dirty="0">
                <a:cs typeface="Segoe UI Semilight"/>
              </a:rPr>
              <a:t>aktiven Service</a:t>
            </a:r>
            <a:r>
              <a:rPr lang="de-CH" sz="1100" dirty="0">
                <a:cs typeface="Segoe UI Semilight"/>
              </a:rPr>
              <a:t>.</a:t>
            </a:r>
            <a:r>
              <a:rPr lang="en-US" sz="1100" dirty="0">
                <a:latin typeface="WordVisiCarriageReturn_MSFontService"/>
              </a:rPr>
              <a:t> </a:t>
            </a:r>
            <a:br>
              <a:rPr lang="en-US" sz="1100" dirty="0">
                <a:latin typeface="WordVisiCarriageReturn_MSFontService"/>
              </a:rPr>
            </a:br>
            <a:r>
              <a:rPr lang="de-CH" sz="1100" b="1" dirty="0">
                <a:cs typeface="Segoe UI Semilight"/>
              </a:rPr>
              <a:t>Diese Fälle werden auch kostenpflichtig an uns weiterverrechnet.</a:t>
            </a:r>
            <a:r>
              <a:rPr lang="en-US" sz="1100" dirty="0">
                <a:cs typeface="Segoe UI Semilight"/>
              </a:rPr>
              <a:t> </a:t>
            </a:r>
          </a:p>
          <a:p>
            <a:pPr>
              <a:lnSpc>
                <a:spcPct val="90000"/>
              </a:lnSpc>
            </a:pPr>
            <a:endParaRPr lang="en-US" sz="1100" dirty="0">
              <a:cs typeface="Segoe UI Semilight"/>
            </a:endParaRPr>
          </a:p>
          <a:p>
            <a:pPr>
              <a:lnSpc>
                <a:spcPts val="1200"/>
              </a:lnSpc>
            </a:pPr>
            <a:r>
              <a:rPr lang="de-CH" sz="1100" b="1" dirty="0">
                <a:cs typeface="Segoe UI Semilight"/>
              </a:rPr>
              <a:t>Bitte stellt sicher, dass diese Prüfung sorgfältig durchgeführt wird, um unnötige Rückmeldungen und </a:t>
            </a:r>
            <a:r>
              <a:rPr lang="en-US" sz="1100" dirty="0">
                <a:latin typeface="WordVisiCarriageReturn_MSFontService"/>
              </a:rPr>
              <a:t> </a:t>
            </a:r>
            <a:br>
              <a:rPr lang="en-US" sz="1100" dirty="0">
                <a:latin typeface="WordVisiCarriageReturn_MSFontService"/>
              </a:rPr>
            </a:br>
            <a:r>
              <a:rPr lang="de-CH" sz="1100" b="1" dirty="0">
                <a:cs typeface="Segoe UI Semilight"/>
              </a:rPr>
              <a:t>Zusatzkosten zu vermeiden.</a:t>
            </a:r>
            <a:r>
              <a:rPr lang="en-US" sz="1100" dirty="0">
                <a:latin typeface="WordVisiCarriageReturn_MSFontService"/>
              </a:rPr>
              <a:t> </a:t>
            </a:r>
            <a:br>
              <a:rPr lang="en-US" sz="1000" dirty="0">
                <a:latin typeface="WordVisiCarriageReturn_MSFontService"/>
              </a:rPr>
            </a:br>
            <a:r>
              <a:rPr lang="en-US" sz="1000" dirty="0">
                <a:cs typeface="Segoe UI Semilight"/>
              </a:rPr>
              <a:t> </a:t>
            </a:r>
          </a:p>
        </p:txBody>
      </p:sp>
      <p:pic>
        <p:nvPicPr>
          <p:cNvPr id="12" name="Picture 11" descr="Grafik 1, Bild">
            <a:extLst>
              <a:ext uri="{FF2B5EF4-FFF2-40B4-BE49-F238E27FC236}">
                <a16:creationId xmlns:a16="http://schemas.microsoft.com/office/drawing/2014/main" id="{B3547FBA-560F-AD01-EF89-58F4341CD210}"/>
              </a:ext>
            </a:extLst>
          </p:cNvPr>
          <p:cNvPicPr>
            <a:picLocks noChangeAspect="1"/>
          </p:cNvPicPr>
          <p:nvPr/>
        </p:nvPicPr>
        <p:blipFill>
          <a:blip r:embed="rId3"/>
          <a:stretch>
            <a:fillRect/>
          </a:stretch>
        </p:blipFill>
        <p:spPr>
          <a:xfrm>
            <a:off x="1569001" y="4330958"/>
            <a:ext cx="2965775" cy="1718389"/>
          </a:xfrm>
          <a:prstGeom prst="rect">
            <a:avLst/>
          </a:prstGeom>
        </p:spPr>
      </p:pic>
    </p:spTree>
    <p:extLst>
      <p:ext uri="{BB962C8B-B14F-4D97-AF65-F5344CB8AC3E}">
        <p14:creationId xmlns:p14="http://schemas.microsoft.com/office/powerpoint/2010/main" val="1293681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57E4B-D631-95F9-1509-8F793B262EEB}"/>
              </a:ext>
            </a:extLst>
          </p:cNvPr>
          <p:cNvSpPr>
            <a:spLocks noGrp="1"/>
          </p:cNvSpPr>
          <p:nvPr>
            <p:ph type="ctrTitle"/>
          </p:nvPr>
        </p:nvSpPr>
        <p:spPr/>
        <p:txBody>
          <a:bodyPr/>
          <a:lstStyle/>
          <a:p>
            <a:r>
              <a:rPr lang="en-US" dirty="0" err="1">
                <a:cs typeface="Segoe UI Semibold"/>
              </a:rPr>
              <a:t>Fragen</a:t>
            </a:r>
            <a:r>
              <a:rPr lang="en-US" dirty="0">
                <a:cs typeface="Segoe UI Semibold"/>
              </a:rPr>
              <a:t>?</a:t>
            </a:r>
            <a:endParaRPr lang="en-US" dirty="0"/>
          </a:p>
        </p:txBody>
      </p:sp>
    </p:spTree>
    <p:extLst>
      <p:ext uri="{BB962C8B-B14F-4D97-AF65-F5344CB8AC3E}">
        <p14:creationId xmlns:p14="http://schemas.microsoft.com/office/powerpoint/2010/main" val="12016386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VERSINFO" val="WWZ100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WZ">
  <a:themeElements>
    <a:clrScheme name="WWZ">
      <a:dk1>
        <a:sysClr val="windowText" lastClr="000000"/>
      </a:dk1>
      <a:lt1>
        <a:sysClr val="window" lastClr="FFFFFF"/>
      </a:lt1>
      <a:dk2>
        <a:srgbClr val="C5299B"/>
      </a:dk2>
      <a:lt2>
        <a:srgbClr val="147BD1"/>
      </a:lt2>
      <a:accent1>
        <a:srgbClr val="147BD1"/>
      </a:accent1>
      <a:accent2>
        <a:srgbClr val="C5299B"/>
      </a:accent2>
      <a:accent3>
        <a:srgbClr val="F2A900"/>
      </a:accent3>
      <a:accent4>
        <a:srgbClr val="78BE20"/>
      </a:accent4>
      <a:accent5>
        <a:srgbClr val="00A3AD"/>
      </a:accent5>
      <a:accent6>
        <a:srgbClr val="8A75D1"/>
      </a:accent6>
      <a:hlink>
        <a:srgbClr val="147BD1"/>
      </a:hlink>
      <a:folHlink>
        <a:srgbClr val="8A75D1"/>
      </a:folHlink>
    </a:clrScheme>
    <a:fontScheme name="WWZ">
      <a:majorFont>
        <a:latin typeface="Segoe UI Semibold"/>
        <a:ea typeface=""/>
        <a:cs typeface=""/>
      </a:majorFont>
      <a:minorFont>
        <a:latin typeface="Segoe UI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lnSpc>
            <a:spcPct val="90000"/>
          </a:lnSpc>
          <a:defRPr sz="1600" dirty="0" smtClean="0"/>
        </a:defPPr>
      </a:lstStyle>
    </a:txDef>
  </a:objectDefaults>
  <a:extraClrSchemeLst/>
  <a:extLst>
    <a:ext uri="{05A4C25C-085E-4340-85A3-A5531E510DB2}">
      <thm15:themeFamily xmlns:thm15="http://schemas.microsoft.com/office/thememl/2012/main" name="WWZ_Vorlage_Powerpoint.pptx" id="{F69D0A66-95FD-4E21-91FC-C828CE4DC0C2}" vid="{AD75CDF4-DE16-4BF9-9C86-EC9981140EA5}"/>
    </a:ext>
  </a:extLst>
</a:theme>
</file>

<file path=ppt/theme/theme2.xml><?xml version="1.0" encoding="utf-8"?>
<a:theme xmlns:a="http://schemas.openxmlformats.org/drawingml/2006/main" name="Office Theme">
  <a:themeElements>
    <a:clrScheme name="WWZ">
      <a:dk1>
        <a:sysClr val="windowText" lastClr="000000"/>
      </a:dk1>
      <a:lt1>
        <a:sysClr val="window" lastClr="FFFFFF"/>
      </a:lt1>
      <a:dk2>
        <a:srgbClr val="C5299B"/>
      </a:dk2>
      <a:lt2>
        <a:srgbClr val="147BD1"/>
      </a:lt2>
      <a:accent1>
        <a:srgbClr val="147BD1"/>
      </a:accent1>
      <a:accent2>
        <a:srgbClr val="C5299B"/>
      </a:accent2>
      <a:accent3>
        <a:srgbClr val="F2A900"/>
      </a:accent3>
      <a:accent4>
        <a:srgbClr val="78BE20"/>
      </a:accent4>
      <a:accent5>
        <a:srgbClr val="00A3AD"/>
      </a:accent5>
      <a:accent6>
        <a:srgbClr val="8A75D1"/>
      </a:accent6>
      <a:hlink>
        <a:srgbClr val="147BD1"/>
      </a:hlink>
      <a:folHlink>
        <a:srgbClr val="8A75D1"/>
      </a:folHlink>
    </a:clrScheme>
    <a:fontScheme name="WWZ">
      <a:majorFont>
        <a:latin typeface="Segoe UI Semibold"/>
        <a:ea typeface=""/>
        <a:cs typeface=""/>
      </a:majorFont>
      <a:minorFont>
        <a:latin typeface="Segoe UI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WWZ">
      <a:dk1>
        <a:sysClr val="windowText" lastClr="000000"/>
      </a:dk1>
      <a:lt1>
        <a:sysClr val="window" lastClr="FFFFFF"/>
      </a:lt1>
      <a:dk2>
        <a:srgbClr val="C5299B"/>
      </a:dk2>
      <a:lt2>
        <a:srgbClr val="147BD1"/>
      </a:lt2>
      <a:accent1>
        <a:srgbClr val="147BD1"/>
      </a:accent1>
      <a:accent2>
        <a:srgbClr val="C5299B"/>
      </a:accent2>
      <a:accent3>
        <a:srgbClr val="F2A900"/>
      </a:accent3>
      <a:accent4>
        <a:srgbClr val="78BE20"/>
      </a:accent4>
      <a:accent5>
        <a:srgbClr val="00A3AD"/>
      </a:accent5>
      <a:accent6>
        <a:srgbClr val="8A75D1"/>
      </a:accent6>
      <a:hlink>
        <a:srgbClr val="147BD1"/>
      </a:hlink>
      <a:folHlink>
        <a:srgbClr val="8A75D1"/>
      </a:folHlink>
    </a:clrScheme>
    <a:fontScheme name="WWZ">
      <a:majorFont>
        <a:latin typeface="Segoe UI Semibold"/>
        <a:ea typeface=""/>
        <a:cs typeface=""/>
      </a:majorFont>
      <a:minorFont>
        <a:latin typeface="Segoe UI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D5D59783919EA428366DE4CDD486667" ma:contentTypeVersion="15" ma:contentTypeDescription="Ein neues Dokument erstellen." ma:contentTypeScope="" ma:versionID="4f15f447245f266c09ded1957a40f4eb">
  <xsd:schema xmlns:xsd="http://www.w3.org/2001/XMLSchema" xmlns:xs="http://www.w3.org/2001/XMLSchema" xmlns:p="http://schemas.microsoft.com/office/2006/metadata/properties" xmlns:ns2="a39ec82f-916d-48f6-a511-6328c378c3db" xmlns:ns3="fcce6812-a873-4730-9152-6c37a9188325" targetNamespace="http://schemas.microsoft.com/office/2006/metadata/properties" ma:root="true" ma:fieldsID="6a05df66335f5397c6e435c4355a6180" ns2:_="" ns3:_="">
    <xsd:import namespace="a39ec82f-916d-48f6-a511-6328c378c3db"/>
    <xsd:import namespace="fcce6812-a873-4730-9152-6c37a918832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9ec82f-916d-48f6-a511-6328c378c3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ildmarkierungen" ma:readOnly="false" ma:fieldId="{5cf76f15-5ced-4ddc-b409-7134ff3c332f}" ma:taxonomyMulti="true" ma:sspId="55b1092d-b789-4f24-b655-24dacd1b5c52"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ce6812-a873-4730-9152-6c37a9188325"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5b73ffe8-1e26-4ee2-aac7-c126ce604685}" ma:internalName="TaxCatchAll" ma:showField="CatchAllData" ma:web="fcce6812-a873-4730-9152-6c37a9188325">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39ec82f-916d-48f6-a511-6328c378c3db">
      <Terms xmlns="http://schemas.microsoft.com/office/infopath/2007/PartnerControls"/>
    </lcf76f155ced4ddcb4097134ff3c332f>
    <TaxCatchAll xmlns="fcce6812-a873-4730-9152-6c37a9188325" xsi:nil="true"/>
  </documentManagement>
</p:properties>
</file>

<file path=customXml/itemProps1.xml><?xml version="1.0" encoding="utf-8"?>
<ds:datastoreItem xmlns:ds="http://schemas.openxmlformats.org/officeDocument/2006/customXml" ds:itemID="{542E1CA3-3FA2-4DE5-9BD2-9F03F94F5F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9ec82f-916d-48f6-a511-6328c378c3db"/>
    <ds:schemaRef ds:uri="fcce6812-a873-4730-9152-6c37a91883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B99843B-CFDD-4867-B456-62DAE61AEF79}">
  <ds:schemaRefs>
    <ds:schemaRef ds:uri="http://schemas.microsoft.com/sharepoint/v3/contenttype/forms"/>
  </ds:schemaRefs>
</ds:datastoreItem>
</file>

<file path=customXml/itemProps3.xml><?xml version="1.0" encoding="utf-8"?>
<ds:datastoreItem xmlns:ds="http://schemas.openxmlformats.org/officeDocument/2006/customXml" ds:itemID="{EFAD67C6-46A6-43A2-9DCE-C70F835D8611}">
  <ds:schemaRefs>
    <ds:schemaRef ds:uri="http://purl.org/dc/terms/"/>
    <ds:schemaRef ds:uri="fcce6812-a873-4730-9152-6c37a9188325"/>
    <ds:schemaRef ds:uri="http://purl.org/dc/dcmitype/"/>
    <ds:schemaRef ds:uri="a39ec82f-916d-48f6-a511-6328c378c3db"/>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WWZ_Vorlage_Powerpoint</Template>
  <TotalTime>0</TotalTime>
  <Words>2846</Words>
  <Application>Microsoft Office PowerPoint</Application>
  <PresentationFormat>Breitbild</PresentationFormat>
  <Paragraphs>295</Paragraphs>
  <Slides>26</Slides>
  <Notes>0</Notes>
  <HiddenSlides>0</HiddenSlides>
  <MMClips>0</MMClips>
  <ScaleCrop>false</ScaleCrop>
  <HeadingPairs>
    <vt:vector size="8" baseType="variant">
      <vt:variant>
        <vt:lpstr>Verwendete Schriftarten</vt:lpstr>
      </vt:variant>
      <vt:variant>
        <vt:i4>11</vt:i4>
      </vt:variant>
      <vt:variant>
        <vt:lpstr>Design</vt:lpstr>
      </vt:variant>
      <vt:variant>
        <vt:i4>1</vt:i4>
      </vt:variant>
      <vt:variant>
        <vt:lpstr>Eingebettete OLE-Server</vt:lpstr>
      </vt:variant>
      <vt:variant>
        <vt:i4>1</vt:i4>
      </vt:variant>
      <vt:variant>
        <vt:lpstr>Folientitel</vt:lpstr>
      </vt:variant>
      <vt:variant>
        <vt:i4>26</vt:i4>
      </vt:variant>
    </vt:vector>
  </HeadingPairs>
  <TitlesOfParts>
    <vt:vector size="39" baseType="lpstr">
      <vt:lpstr>Arial</vt:lpstr>
      <vt:lpstr>Calibri</vt:lpstr>
      <vt:lpstr>Courier New</vt:lpstr>
      <vt:lpstr>Segoe UI</vt:lpstr>
      <vt:lpstr>Segoe UI Emoji</vt:lpstr>
      <vt:lpstr>Segoe UI Semibold</vt:lpstr>
      <vt:lpstr>Segoe UI Semilight</vt:lpstr>
      <vt:lpstr>Segoe UI Symbol</vt:lpstr>
      <vt:lpstr>Symbol</vt:lpstr>
      <vt:lpstr>Times New Roman</vt:lpstr>
      <vt:lpstr>WordVisiCarriageReturn_MSFontService</vt:lpstr>
      <vt:lpstr>WWZ</vt:lpstr>
      <vt:lpstr>think-cell Folie</vt:lpstr>
      <vt:lpstr> WWZ sagt goodbye Quickline und führt WWZ             ein.</vt:lpstr>
      <vt:lpstr>Inhalt</vt:lpstr>
      <vt:lpstr>Lager Auswahl im Orderdesk</vt:lpstr>
      <vt:lpstr>Lager Auswahl im Orderdesk</vt:lpstr>
      <vt:lpstr>Lager Auswahl im Orderdesk</vt:lpstr>
      <vt:lpstr>Lagerführung in den Telekom Aussenlager</vt:lpstr>
      <vt:lpstr>Lagerführung in den Telekom Aussenlager</vt:lpstr>
      <vt:lpstr>Anweisung zur Materialbestellung für WWZ Shops</vt:lpstr>
      <vt:lpstr>BANF Bestellung im SAP (kostenloses Material)  </vt:lpstr>
      <vt:lpstr>BANF Bestellung im SAP (kostenloses Material)  </vt:lpstr>
      <vt:lpstr>BANF Bestellung im SAP (kostenloses Material)  </vt:lpstr>
      <vt:lpstr>BANF Bestellung im SAP (kostenloses Material)  </vt:lpstr>
      <vt:lpstr>BANF Bestellung im SAP (kostenloses Material)  </vt:lpstr>
      <vt:lpstr>BANF Bestellung im SAP (kostenloses Material)  </vt:lpstr>
      <vt:lpstr>BANF Bestellung im SAP (kostenloses Material)  </vt:lpstr>
      <vt:lpstr>BANF Bestellung im SAP (kostenloses Material)  </vt:lpstr>
      <vt:lpstr>BANF Bestellung im SAP (kostenloses Material)  </vt:lpstr>
      <vt:lpstr>Neuer ALSO Retouren Prozess </vt:lpstr>
      <vt:lpstr>Stornierungen von Bestellungen mit Geräteabgabe Shops </vt:lpstr>
      <vt:lpstr>Informationen von ALSO im Partner Portal </vt:lpstr>
      <vt:lpstr>Informationen von ALSO im Partner Portal </vt:lpstr>
      <vt:lpstr>Informationen von ALSO im Partner Portal </vt:lpstr>
      <vt:lpstr>Informationen von ALSO im Partner Portal </vt:lpstr>
      <vt:lpstr>Informationen von ALSO im Partner Portal </vt:lpstr>
      <vt:lpstr>Informationen von ALSO im Partner Portal </vt:lpstr>
      <vt:lpstr>Fragen?</vt:lpstr>
    </vt:vector>
  </TitlesOfParts>
  <Company>WWZ Energie AG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Gallotti Daniel</dc:creator>
  <cp:lastModifiedBy>Curiger Heinz</cp:lastModifiedBy>
  <cp:revision>533</cp:revision>
  <dcterms:created xsi:type="dcterms:W3CDTF">2025-02-14T16:15:56Z</dcterms:created>
  <dcterms:modified xsi:type="dcterms:W3CDTF">2025-04-09T14:06:48Z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0x0101007D5D59783919EA428366DE4CDD486667</vt:lpwstr>
  </property>
  <property fmtid="{D5CDD505-2E9C-101B-9397-08002B2CF9AE}" pid="3" name="MediaServiceImageTags">
    <vt:lpwstr/>
  </property>
  <property fmtid="{D5CDD505-2E9C-101B-9397-08002B2CF9AE}" pid="4" name="_AdHocReviewCycleID">
    <vt:i4>-906621083</vt:i4>
  </property>
  <property fmtid="{D5CDD505-2E9C-101B-9397-08002B2CF9AE}" pid="5" name="_NewReviewCycle">
    <vt:lpwstr/>
  </property>
  <property fmtid="{D5CDD505-2E9C-101B-9397-08002B2CF9AE}" pid="6" name="_EmailSubject">
    <vt:lpwstr>Schulungsunterlagen M23 und M24</vt:lpwstr>
  </property>
  <property fmtid="{D5CDD505-2E9C-101B-9397-08002B2CF9AE}" pid="7" name="_AuthorEmail">
    <vt:lpwstr>philipp.odermatt@wwz.ch</vt:lpwstr>
  </property>
  <property fmtid="{D5CDD505-2E9C-101B-9397-08002B2CF9AE}" pid="8" name="_AuthorEmailDisplayName">
    <vt:lpwstr>Odermatt Philipp</vt:lpwstr>
  </property>
</Properties>
</file>