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9" r:id="rId4"/>
    <p:sldId id="261" r:id="rId5"/>
    <p:sldId id="285" r:id="rId6"/>
    <p:sldId id="287" r:id="rId7"/>
    <p:sldId id="286" r:id="rId8"/>
    <p:sldId id="260" r:id="rId9"/>
    <p:sldId id="283" r:id="rId10"/>
    <p:sldId id="284" r:id="rId11"/>
    <p:sldId id="271" r:id="rId12"/>
  </p:sldIdLst>
  <p:sldSz cx="12192000" cy="6858000"/>
  <p:notesSz cx="6858000" cy="9144000"/>
  <p:custDataLst>
    <p:tags r:id="rId15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BAE8"/>
    <a:srgbClr val="A797DD"/>
    <a:srgbClr val="80D1D6"/>
    <a:srgbClr val="40BAC2"/>
    <a:srgbClr val="00A3AD"/>
    <a:srgbClr val="BBDF90"/>
    <a:srgbClr val="9ACE58"/>
    <a:srgbClr val="78BE20"/>
    <a:srgbClr val="F9D480"/>
    <a:srgbClr val="F5B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AA2-4D34-9284-5A2195BAAAD7}">
  <a:tblStyle styleId="{7E9639D4-EAA2-4D34-9284-5A2195BAAAD7}" styleName="WW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30200" cmpd="sng">
              <a:solidFill>
                <a:schemeClr val="tx1"/>
              </a:solidFill>
            </a:ln>
          </a:top>
        </a:tcBdr>
      </a:tcStyle>
    </a:lastRow>
    <a:firstRow>
      <a:tcTxStyle b="on">
        <a:fontRef idx="major">
          <a:scrgbClr r="0" g="0" b="0"/>
        </a:fontRef>
        <a:schemeClr val="tx1"/>
      </a:tcTxStyle>
      <a:tcStyle>
        <a:tcBdr>
          <a:top>
            <a:ln>
              <a:noFill/>
            </a:ln>
          </a:top>
          <a:bottom>
            <a:ln w="302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72" autoAdjust="0"/>
  </p:normalViewPr>
  <p:slideViewPr>
    <p:cSldViewPr showGuides="1">
      <p:cViewPr varScale="1">
        <p:scale>
          <a:sx n="98" d="100"/>
          <a:sy n="98" d="100"/>
        </p:scale>
        <p:origin x="78" y="198"/>
      </p:cViewPr>
      <p:guideLst/>
    </p:cSldViewPr>
  </p:slideViewPr>
  <p:outlineViewPr>
    <p:cViewPr>
      <p:scale>
        <a:sx n="33" d="100"/>
        <a:sy n="33" d="100"/>
      </p:scale>
      <p:origin x="0" y="-6963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390" y="6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5913A8-8FA5-489D-BCCF-C3D6F64B7F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CE3B91-D748-4AD9-B70B-BF50EABBAA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1B2FAE-1689-4690-B7ED-A5EDF640A985}" type="datetimeFigureOut">
              <a:rPr lang="en-GB" smtClean="0"/>
              <a:t>06/04/2023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A3B6DC-5593-4D17-8D8D-7262CF73E4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2CC727-1806-410A-8924-F708B1F02C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9417F2-E9F5-4985-AEB5-AB068A6E8B6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718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45C82-ABE8-470B-ACCC-1EBE4568E2B0}" type="datetimeFigureOut">
              <a:rPr lang="en-GB" smtClean="0"/>
              <a:t>06/04/2023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BA5C3-7525-4F81-8F07-C8D5A614039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053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5B730-1AD2-466D-A217-3350EDB00E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5" y="1484783"/>
            <a:ext cx="11098204" cy="3168353"/>
          </a:xfrm>
        </p:spPr>
        <p:txBody>
          <a:bodyPr anchor="t"/>
          <a:lstStyle>
            <a:lvl1pPr algn="l">
              <a:defRPr sz="7500"/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97E667-15DA-492B-87E5-A12D04557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941168"/>
            <a:ext cx="11098204" cy="1151656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FAF474C-2EAB-4977-9407-5143C37FE1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7331" y="552353"/>
            <a:ext cx="1622258" cy="50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42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5B730-1AD2-466D-A217-3350EDB00E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5" y="1484782"/>
            <a:ext cx="11098204" cy="3168000"/>
          </a:xfrm>
          <a:noFill/>
        </p:spPr>
        <p:txBody>
          <a:bodyPr anchor="t"/>
          <a:lstStyle>
            <a:lvl1pPr algn="l">
              <a:defRPr sz="7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97E667-15DA-492B-87E5-A12D04557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941168"/>
            <a:ext cx="11098204" cy="1151656"/>
          </a:xfrm>
          <a:noFill/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FAF474C-2EAB-4977-9407-5143C37FE1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027335" y="552353"/>
            <a:ext cx="1622250" cy="50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43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B5978A3-B7D8-4474-BF95-7AA8FE7BD2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15B730-1AD2-466D-A217-3350EDB00E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5" y="1484782"/>
            <a:ext cx="11098204" cy="3168000"/>
          </a:xfrm>
        </p:spPr>
        <p:txBody>
          <a:bodyPr anchor="t"/>
          <a:lstStyle>
            <a:lvl1pPr algn="l">
              <a:defRPr sz="7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97E667-15DA-492B-87E5-A12D04557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941168"/>
            <a:ext cx="11098204" cy="1151656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74A4EF-231E-443A-9BFE-758166D65F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25985" y="552873"/>
            <a:ext cx="1623600" cy="504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7442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9C64B-5EEF-42FB-9452-D419501D6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226D3-9197-4E1E-85AF-F1C06FE83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61D6578-3F28-4C04-B968-C2506CD816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1384" y="1628800"/>
            <a:ext cx="11089754" cy="4464025"/>
          </a:xfrm>
        </p:spPr>
        <p:txBody>
          <a:bodyPr/>
          <a:lstStyle>
            <a:lvl1pPr marL="342900" indent="-342900">
              <a:lnSpc>
                <a:spcPct val="114000"/>
              </a:lnSpc>
              <a:buFont typeface="+mj-lt"/>
              <a:buAutoNum type="arabicPeriod"/>
              <a:defRPr sz="2700">
                <a:latin typeface="+mj-lt"/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8647731-B760-4AF3-865E-29C23D59B31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8083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9C64B-5EEF-42FB-9452-D419501D6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12802-A531-466A-BBE8-DC25187C8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226D3-9197-4E1E-85AF-F1C06FE83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B282C-B1D2-4CDD-8F37-4B208C0FB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1309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pink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0BDF0-D29C-4C42-B02D-CA2793849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7608" y="1700214"/>
            <a:ext cx="9073008" cy="2862262"/>
          </a:xfrm>
        </p:spPr>
        <p:txBody>
          <a:bodyPr anchor="t"/>
          <a:lstStyle>
            <a:lvl1pPr>
              <a:lnSpc>
                <a:spcPct val="84000"/>
              </a:lnSpc>
              <a:defRPr sz="7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F95FA-7F69-4F5D-A035-B128CA86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12561-4F91-4CE8-81D3-1EE7A650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D3E9C3-C6D2-48DE-828D-52F69298359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9418F4-A51A-450B-9880-3960CB7D61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1540638"/>
            <a:ext cx="1584176" cy="1151656"/>
          </a:xfrm>
          <a:noFill/>
        </p:spPr>
        <p:txBody>
          <a:bodyPr/>
          <a:lstStyle>
            <a:lvl1pPr marL="0" indent="0" algn="r">
              <a:lnSpc>
                <a:spcPct val="98000"/>
              </a:lnSpc>
              <a:buNone/>
              <a:defRPr sz="7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##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D3CF816-120C-4EC5-B66C-0298DDBE1E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0106" y="6304204"/>
            <a:ext cx="514800" cy="162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2677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orange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0BDF0-D29C-4C42-B02D-CA2793849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7608" y="1700214"/>
            <a:ext cx="9073008" cy="2862262"/>
          </a:xfrm>
        </p:spPr>
        <p:txBody>
          <a:bodyPr anchor="t"/>
          <a:lstStyle>
            <a:lvl1pPr>
              <a:lnSpc>
                <a:spcPct val="84000"/>
              </a:lnSpc>
              <a:defRPr sz="7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F95FA-7F69-4F5D-A035-B128CA86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12561-4F91-4CE8-81D3-1EE7A650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D3E9C3-C6D2-48DE-828D-52F69298359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9418F4-A51A-450B-9880-3960CB7D61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1540638"/>
            <a:ext cx="1584176" cy="1151656"/>
          </a:xfrm>
          <a:noFill/>
        </p:spPr>
        <p:txBody>
          <a:bodyPr/>
          <a:lstStyle>
            <a:lvl1pPr marL="0" indent="0" algn="r">
              <a:lnSpc>
                <a:spcPct val="98000"/>
              </a:lnSpc>
              <a:buNone/>
              <a:defRPr sz="7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##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D3CF816-120C-4EC5-B66C-0298DDBE1E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0106" y="6304204"/>
            <a:ext cx="514800" cy="162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11277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green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0BDF0-D29C-4C42-B02D-CA2793849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7608" y="1700214"/>
            <a:ext cx="9073008" cy="2862262"/>
          </a:xfrm>
        </p:spPr>
        <p:txBody>
          <a:bodyPr anchor="t"/>
          <a:lstStyle>
            <a:lvl1pPr>
              <a:lnSpc>
                <a:spcPct val="84000"/>
              </a:lnSpc>
              <a:defRPr sz="7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F95FA-7F69-4F5D-A035-B128CA86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12561-4F91-4CE8-81D3-1EE7A650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D3E9C3-C6D2-48DE-828D-52F69298359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9418F4-A51A-450B-9880-3960CB7D61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1540638"/>
            <a:ext cx="1584176" cy="1151656"/>
          </a:xfrm>
          <a:noFill/>
        </p:spPr>
        <p:txBody>
          <a:bodyPr/>
          <a:lstStyle>
            <a:lvl1pPr marL="0" indent="0" algn="r">
              <a:lnSpc>
                <a:spcPct val="98000"/>
              </a:lnSpc>
              <a:buNone/>
              <a:defRPr sz="7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##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D3CF816-120C-4EC5-B66C-0298DDBE1E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0106" y="6304204"/>
            <a:ext cx="514800" cy="162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49209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turquoise)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0BDF0-D29C-4C42-B02D-CA2793849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7608" y="1700214"/>
            <a:ext cx="9073008" cy="2862262"/>
          </a:xfrm>
        </p:spPr>
        <p:txBody>
          <a:bodyPr anchor="t"/>
          <a:lstStyle>
            <a:lvl1pPr>
              <a:lnSpc>
                <a:spcPct val="84000"/>
              </a:lnSpc>
              <a:defRPr sz="7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F95FA-7F69-4F5D-A035-B128CA86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12561-4F91-4CE8-81D3-1EE7A650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D3E9C3-C6D2-48DE-828D-52F69298359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9418F4-A51A-450B-9880-3960CB7D61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1540638"/>
            <a:ext cx="1584176" cy="1151656"/>
          </a:xfrm>
          <a:noFill/>
        </p:spPr>
        <p:txBody>
          <a:bodyPr/>
          <a:lstStyle>
            <a:lvl1pPr marL="0" indent="0" algn="r">
              <a:lnSpc>
                <a:spcPct val="98000"/>
              </a:lnSpc>
              <a:buNone/>
              <a:defRPr sz="7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##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D3CF816-120C-4EC5-B66C-0298DDBE1E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0106" y="6304204"/>
            <a:ext cx="514800" cy="162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72777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violet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0BDF0-D29C-4C42-B02D-CA2793849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7608" y="1700214"/>
            <a:ext cx="9073530" cy="2862262"/>
          </a:xfrm>
        </p:spPr>
        <p:txBody>
          <a:bodyPr anchor="t"/>
          <a:lstStyle>
            <a:lvl1pPr>
              <a:lnSpc>
                <a:spcPct val="84000"/>
              </a:lnSpc>
              <a:defRPr sz="7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F95FA-7F69-4F5D-A035-B128CA86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12561-4F91-4CE8-81D3-1EE7A650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D3E9C3-C6D2-48DE-828D-52F69298359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9418F4-A51A-450B-9880-3960CB7D61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1540638"/>
            <a:ext cx="1584176" cy="1151656"/>
          </a:xfrm>
          <a:noFill/>
        </p:spPr>
        <p:txBody>
          <a:bodyPr/>
          <a:lstStyle>
            <a:lvl1pPr marL="0" indent="0" algn="r">
              <a:lnSpc>
                <a:spcPct val="98000"/>
              </a:lnSpc>
              <a:buNone/>
              <a:defRPr sz="7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##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D3CF816-120C-4EC5-B66C-0298DDBE1E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0106" y="6304204"/>
            <a:ext cx="514800" cy="162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1337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6CF58-1DA5-4931-9A68-A7DA99AAB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9F57E-8117-4AD5-BFDF-1A0D6C812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1384" y="1700213"/>
            <a:ext cx="5472008" cy="43926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88F056-987D-4B51-A237-D44E801D4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8008" y="1700213"/>
            <a:ext cx="5472008" cy="43926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FB9010-1450-4F8B-B68D-571404B14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0BD582-219F-4A14-BB37-780CB7E50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155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6CF58-1DA5-4931-9A68-A7DA99AAB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9F57E-8117-4AD5-BFDF-1A0D6C812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1384" y="1700213"/>
            <a:ext cx="3600000" cy="43926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88F056-987D-4B51-A237-D44E801D4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5800" y="1700213"/>
            <a:ext cx="3600000" cy="43926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FB9010-1450-4F8B-B68D-571404B14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0BD582-219F-4A14-BB37-780CB7E50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‹Nr.›</a:t>
            </a:fld>
            <a:endParaRPr lang="en-GB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6D735A2-7FE4-46BE-B9EB-4D2A8C00661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040216" y="1700213"/>
            <a:ext cx="3600000" cy="43926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1113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(blue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C64DCAB-494F-4C67-8245-7F11DA331A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7DC7D5-3DC0-4301-87AC-6FE2947D4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88B4C3-BA83-45D9-A8A6-CBBA64EBA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B84318C-152B-4689-B833-BC6720A7D5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0106" y="6304204"/>
            <a:ext cx="514800" cy="162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7154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(white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C64DCAB-494F-4C67-8245-7F11DA331A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7DC7D5-3DC0-4301-87AC-6FE2947D4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88B4C3-BA83-45D9-A8A6-CBBA64EBA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D3E9C3-C6D2-48DE-828D-52F69298359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B84318C-152B-4689-B833-BC6720A7D5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0106" y="6304204"/>
            <a:ext cx="514800" cy="162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4697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9C64B-5EEF-42FB-9452-D419501D6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226D3-9197-4E1E-85AF-F1C06FE83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B282C-B1D2-4CDD-8F37-4B208C0FB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38D329A-3BCE-41B5-ACE0-8400549529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863" y="1700213"/>
            <a:ext cx="11090275" cy="439261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210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8EECB-6454-4696-8E6E-12D99466C5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700808"/>
            <a:ext cx="11089753" cy="3816424"/>
          </a:xfrm>
        </p:spPr>
        <p:txBody>
          <a:bodyPr/>
          <a:lstStyle>
            <a:lvl1pPr>
              <a:lnSpc>
                <a:spcPct val="90000"/>
              </a:lnSpc>
              <a:defRPr sz="4400">
                <a:latin typeface="+mn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210EEB-B890-4A73-B13D-66908AC38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DF3144-4D36-4333-8DB5-2EDFB914A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FB19F2B-7CA2-4EB9-9EE8-42B54B45B1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5805264"/>
            <a:ext cx="11089754" cy="337438"/>
          </a:xfrm>
          <a:noFill/>
        </p:spPr>
        <p:txBody>
          <a:bodyPr anchor="b"/>
          <a:lstStyle>
            <a:lvl1pPr marL="0" indent="0" algn="l">
              <a:lnSpc>
                <a:spcPct val="98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8860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8EECB-6454-4696-8E6E-12D99466C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210EEB-B890-4A73-B13D-66908AC38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DF3144-4D36-4333-8DB5-2EDFB914A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9376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7DC7D5-3DC0-4301-87AC-6FE2947D4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mit Präsentationstitel 12.5pt, ZA 1x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88B4C3-BA83-45D9-A8A6-CBBA64EBA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52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6EC5EF-B0D2-4362-8DD2-29BA69EFA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48680"/>
            <a:ext cx="11089754" cy="93610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</a:t>
            </a:r>
            <a:br>
              <a:rPr lang="en-US" dirty="0"/>
            </a:br>
            <a:r>
              <a:rPr lang="en-US" dirty="0"/>
              <a:t>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BA297-F7E0-4075-8E11-C030CF0DA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1384" y="1700808"/>
            <a:ext cx="11089754" cy="439201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D3ECF-6FC6-4843-A5AB-4423A577C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69456" y="6288819"/>
            <a:ext cx="997168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50">
                <a:solidFill>
                  <a:schemeClr val="accent1"/>
                </a:solidFill>
              </a:defRPr>
            </a:lvl1pPr>
          </a:lstStyle>
          <a:p>
            <a:r>
              <a:rPr lang="de-CH" dirty="0"/>
              <a:t>Fusszeile mit Präsentationstitel 12.5pt, ZA 1x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0D7B0-E7A5-473A-B159-FACA32E4D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288819"/>
            <a:ext cx="360040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50">
                <a:solidFill>
                  <a:schemeClr val="accent1"/>
                </a:solidFill>
                <a:latin typeface="+mj-lt"/>
              </a:defRPr>
            </a:lvl1pPr>
          </a:lstStyle>
          <a:p>
            <a:fld id="{22116EA9-9709-404C-ADA6-87F27BB339EF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060952B-997E-4215-89A2-31366E1BBC1E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00106" y="6306102"/>
            <a:ext cx="514800" cy="16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355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6" r:id="rId3"/>
    <p:sldLayoutId id="2147483658" r:id="rId4"/>
    <p:sldLayoutId id="2147483650" r:id="rId5"/>
    <p:sldLayoutId id="2147483651" r:id="rId6"/>
    <p:sldLayoutId id="2147483663" r:id="rId7"/>
    <p:sldLayoutId id="2147483664" r:id="rId8"/>
    <p:sldLayoutId id="2147483665" r:id="rId9"/>
    <p:sldLayoutId id="2147483666" r:id="rId10"/>
    <p:sldLayoutId id="2147483652" r:id="rId11"/>
    <p:sldLayoutId id="2147483659" r:id="rId12"/>
    <p:sldLayoutId id="2147483660" r:id="rId13"/>
    <p:sldLayoutId id="2147483661" r:id="rId14"/>
    <p:sldLayoutId id="2147483662" r:id="rId15"/>
    <p:sldLayoutId id="2147483667" r:id="rId16"/>
    <p:sldLayoutId id="2147483654" r:id="rId17"/>
    <p:sldLayoutId id="2147483655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71" userDrawn="1">
          <p15:clr>
            <a:srgbClr val="F26B43"/>
          </p15:clr>
        </p15:guide>
        <p15:guide id="2" orient="horz" pos="935" userDrawn="1">
          <p15:clr>
            <a:srgbClr val="F26B43"/>
          </p15:clr>
        </p15:guide>
        <p15:guide id="3" orient="horz" pos="346" userDrawn="1">
          <p15:clr>
            <a:srgbClr val="F26B43"/>
          </p15:clr>
        </p15:guide>
        <p15:guide id="5" orient="horz" pos="3838" userDrawn="1">
          <p15:clr>
            <a:srgbClr val="F26B43"/>
          </p15:clr>
        </p15:guide>
        <p15:guide id="6" pos="347" userDrawn="1">
          <p15:clr>
            <a:srgbClr val="F26B43"/>
          </p15:clr>
        </p15:guide>
        <p15:guide id="8" pos="73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1E57D-4AC1-4CCE-9B01-70C068AFC8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noProof="0" dirty="0"/>
              <a:t>Schulung Umzugsbelege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E92A87-D343-42D9-AAA3-36D06FF91B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noProof="0" dirty="0"/>
              <a:t>Zug, 17. März 2023</a:t>
            </a:r>
          </a:p>
        </p:txBody>
      </p:sp>
    </p:spTree>
    <p:extLst>
      <p:ext uri="{BB962C8B-B14F-4D97-AF65-F5344CB8AC3E}">
        <p14:creationId xmlns:p14="http://schemas.microsoft.com/office/powerpoint/2010/main" val="974329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1E57D-4AC1-4CCE-9B01-70C068AFC8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noProof="0" dirty="0"/>
              <a:t>Sinn und Zweck der Umzugsbelege?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E92A87-D343-42D9-AAA3-36D06FF91B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 noProof="0" dirty="0"/>
          </a:p>
        </p:txBody>
      </p:sp>
    </p:spTree>
    <p:extLst>
      <p:ext uri="{BB962C8B-B14F-4D97-AF65-F5344CB8AC3E}">
        <p14:creationId xmlns:p14="http://schemas.microsoft.com/office/powerpoint/2010/main" val="2167233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1FDAB-1F1E-4DD0-9FA3-301935FC6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noProof="0" dirty="0"/>
              <a:t>Agenda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D7D413-8262-42ED-BC96-055C9D19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Fusszeile mit Präsentationstitel 12.5pt, ZA 1x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6D01DC-545C-41C8-B618-3D665E3077D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51384" y="6288819"/>
            <a:ext cx="360040" cy="180000"/>
          </a:xfrm>
        </p:spPr>
        <p:txBody>
          <a:bodyPr/>
          <a:lstStyle/>
          <a:p>
            <a:fld id="{3FD3E9C3-C6D2-48DE-828D-52F69298359F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1DBB4-B6CD-4311-B703-31B9353657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noProof="0" dirty="0"/>
              <a:t>Ziel eines Umzuges im Versorgungsgebiet</a:t>
            </a:r>
          </a:p>
          <a:p>
            <a:r>
              <a:rPr lang="de-CH" dirty="0"/>
              <a:t>Was möchten wir mit einem Umzugsbeleg erreichen?</a:t>
            </a:r>
          </a:p>
          <a:p>
            <a:r>
              <a:rPr lang="de-CH" noProof="0" dirty="0"/>
              <a:t>Wann soll ich einen Umzugsbeleg starten?</a:t>
            </a:r>
            <a:endParaRPr lang="de-CH" dirty="0"/>
          </a:p>
          <a:p>
            <a:r>
              <a:rPr lang="de-CH" dirty="0"/>
              <a:t>Wie startet man einen Umzugsbeleg? </a:t>
            </a:r>
          </a:p>
          <a:p>
            <a:r>
              <a:rPr lang="de-CH" dirty="0"/>
              <a:t>Wie muss ich die Umzugsbelege bearbeiten?</a:t>
            </a:r>
          </a:p>
          <a:p>
            <a:r>
              <a:rPr lang="de-CH" dirty="0"/>
              <a:t>Wie priorisiere ich die Umzugsbelege?</a:t>
            </a:r>
            <a:endParaRPr lang="de-CH" noProof="0" dirty="0"/>
          </a:p>
        </p:txBody>
      </p:sp>
    </p:spTree>
    <p:extLst>
      <p:ext uri="{BB962C8B-B14F-4D97-AF65-F5344CB8AC3E}">
        <p14:creationId xmlns:p14="http://schemas.microsoft.com/office/powerpoint/2010/main" val="1491277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C7A08-C824-4C40-A30F-5D326F0F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noProof="0" dirty="0"/>
              <a:t>Ziel eines Umzuges im Versorgungsgebiet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47077-11B2-4A80-8137-F6B77ED13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1384" y="1700213"/>
            <a:ext cx="10945216" cy="4392612"/>
          </a:xfrm>
        </p:spPr>
        <p:txBody>
          <a:bodyPr/>
          <a:lstStyle/>
          <a:p>
            <a:pPr marL="0" indent="0">
              <a:buNone/>
            </a:pPr>
            <a:r>
              <a:rPr lang="de-CH" sz="2400" dirty="0">
                <a:latin typeface="+mj-lt"/>
              </a:rPr>
              <a:t>Die Kunden an den neuen Adressen korrekt aufnehmen, frühzeitig Situationen erkennen und Nachbearbeitungen/ Retouren vermeiden.</a:t>
            </a:r>
          </a:p>
          <a:p>
            <a:pPr marL="0" indent="0">
              <a:buNone/>
            </a:pPr>
            <a:endParaRPr lang="de-CH" sz="2400" dirty="0">
              <a:latin typeface="+mj-lt"/>
            </a:endParaRPr>
          </a:p>
          <a:p>
            <a:pPr marL="0" indent="0">
              <a:buNone/>
            </a:pPr>
            <a:endParaRPr lang="de-CH" sz="2400" dirty="0">
              <a:latin typeface="+mj-lt"/>
            </a:endParaRPr>
          </a:p>
          <a:p>
            <a:pPr marL="0" indent="0">
              <a:buNone/>
            </a:pPr>
            <a:r>
              <a:rPr lang="de-CH" sz="2400" dirty="0">
                <a:latin typeface="+mj-lt"/>
              </a:rPr>
              <a:t>Wenn dies beim ersten Kundenwechsel nicht möglich ist, kommt der </a:t>
            </a:r>
            <a:r>
              <a:rPr lang="de-CH" sz="2400" u="sng" dirty="0">
                <a:latin typeface="+mj-lt"/>
              </a:rPr>
              <a:t>Umzugsbeleg</a:t>
            </a:r>
            <a:r>
              <a:rPr lang="de-CH" sz="2400" dirty="0">
                <a:latin typeface="+mj-lt"/>
              </a:rPr>
              <a:t> zum Zuge.</a:t>
            </a:r>
          </a:p>
          <a:p>
            <a:pPr marL="0" indent="0">
              <a:buNone/>
            </a:pPr>
            <a:endParaRPr lang="de-CH" sz="2400" dirty="0">
              <a:latin typeface="+mj-lt"/>
            </a:endParaRPr>
          </a:p>
          <a:p>
            <a:pPr marL="0" indent="0">
              <a:buNone/>
            </a:pPr>
            <a:endParaRPr lang="de-CH" sz="2400" dirty="0">
              <a:latin typeface="+mj-lt"/>
            </a:endParaRPr>
          </a:p>
          <a:p>
            <a:pPr marL="0" indent="0">
              <a:buNone/>
            </a:pPr>
            <a:r>
              <a:rPr lang="de-CH" sz="2400" dirty="0">
                <a:latin typeface="+mj-lt"/>
              </a:rPr>
              <a:t>Der Umzugsbeleg </a:t>
            </a:r>
            <a:r>
              <a:rPr lang="de-CH" sz="2400" noProof="0" dirty="0">
                <a:latin typeface="+mj-lt"/>
              </a:rPr>
              <a:t>soll für uns ein </a:t>
            </a:r>
            <a:r>
              <a:rPr lang="de-CH" sz="2400" dirty="0">
                <a:latin typeface="+mj-lt"/>
              </a:rPr>
              <a:t>R</a:t>
            </a:r>
            <a:r>
              <a:rPr lang="de-CH" sz="2400" noProof="0" dirty="0" err="1">
                <a:latin typeface="+mj-lt"/>
              </a:rPr>
              <a:t>eminde</a:t>
            </a:r>
            <a:r>
              <a:rPr lang="de-CH" sz="2400" dirty="0">
                <a:latin typeface="+mj-lt"/>
              </a:rPr>
              <a:t>r sein und für eine spätere Bearbeitung dienen.</a:t>
            </a:r>
          </a:p>
          <a:p>
            <a:pPr marL="0" indent="0">
              <a:buNone/>
            </a:pPr>
            <a:endParaRPr lang="de-CH" sz="1600" dirty="0"/>
          </a:p>
          <a:p>
            <a:pPr marL="0" indent="0">
              <a:buNone/>
            </a:pPr>
            <a:endParaRPr lang="de-CH" noProof="0" dirty="0">
              <a:latin typeface="+mj-lt"/>
            </a:endParaRPr>
          </a:p>
          <a:p>
            <a:pPr marL="0" indent="0">
              <a:buNone/>
            </a:pPr>
            <a:endParaRPr lang="de-CH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EABEC-5BA5-4FFA-8F21-3E4DD7F66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Fusszeile mit Präsentationstitel 12.5pt, ZA 1x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55D824-CEF9-4649-8EF0-AF4F1D3A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6514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C7A08-C824-4C40-A30F-5D326F0F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3200" dirty="0"/>
              <a:t>Was möchten wir mit einem Umzugsbeleg erreichen?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47077-11B2-4A80-8137-F6B77ED13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1384" y="1700213"/>
            <a:ext cx="10945216" cy="4392612"/>
          </a:xfrm>
        </p:spPr>
        <p:txBody>
          <a:bodyPr/>
          <a:lstStyle/>
          <a:p>
            <a:pPr marL="0" indent="0">
              <a:buNone/>
            </a:pPr>
            <a:r>
              <a:rPr lang="de-CH" sz="2400" dirty="0">
                <a:latin typeface="+mj-lt"/>
              </a:rPr>
              <a:t>sicherstellen, dass an der neuen Adresse alles korrekt angemeldet wird</a:t>
            </a:r>
          </a:p>
          <a:p>
            <a:pPr marL="0" indent="0">
              <a:buNone/>
            </a:pPr>
            <a:endParaRPr lang="de-CH" sz="2400" dirty="0">
              <a:latin typeface="+mj-lt"/>
            </a:endParaRPr>
          </a:p>
          <a:p>
            <a:pPr marL="0" indent="0">
              <a:buNone/>
            </a:pPr>
            <a:r>
              <a:rPr lang="de-CH" sz="2400" dirty="0">
                <a:latin typeface="+mj-lt"/>
              </a:rPr>
              <a:t>Rückwirkende Korrekturen, Ablesungen vermeiden</a:t>
            </a:r>
          </a:p>
          <a:p>
            <a:pPr marL="0" indent="0">
              <a:buNone/>
            </a:pPr>
            <a:endParaRPr lang="de-CH" sz="2400" dirty="0">
              <a:latin typeface="+mj-lt"/>
            </a:endParaRPr>
          </a:p>
          <a:p>
            <a:pPr marL="0" indent="0">
              <a:buNone/>
            </a:pPr>
            <a:r>
              <a:rPr lang="de-CH" sz="2400" dirty="0">
                <a:latin typeface="+mj-lt"/>
              </a:rPr>
              <a:t>Frühzeitig erkennen ob entplombiert werden muss</a:t>
            </a:r>
          </a:p>
          <a:p>
            <a:pPr marL="0" indent="0">
              <a:buNone/>
            </a:pPr>
            <a:endParaRPr lang="de-CH" sz="2400" dirty="0">
              <a:latin typeface="+mj-lt"/>
            </a:endParaRPr>
          </a:p>
          <a:p>
            <a:pPr marL="0" indent="0">
              <a:buNone/>
            </a:pPr>
            <a:r>
              <a:rPr lang="de-CH" sz="2400" dirty="0">
                <a:latin typeface="+mj-lt"/>
              </a:rPr>
              <a:t>Frühzeitig erkennen ob ein Technologiewechsel im Telekombereich notwendig ist</a:t>
            </a:r>
          </a:p>
          <a:p>
            <a:pPr marL="0" indent="0">
              <a:buNone/>
            </a:pPr>
            <a:endParaRPr lang="de-CH" sz="2400" dirty="0">
              <a:latin typeface="+mj-lt"/>
            </a:endParaRPr>
          </a:p>
          <a:p>
            <a:pPr marL="0" indent="0">
              <a:buNone/>
            </a:pPr>
            <a:r>
              <a:rPr lang="de-CH" sz="2400" dirty="0">
                <a:latin typeface="+mj-lt"/>
              </a:rPr>
              <a:t>Retouren vermeiden</a:t>
            </a:r>
          </a:p>
          <a:p>
            <a:pPr>
              <a:buFontTx/>
              <a:buChar char="-"/>
            </a:pPr>
            <a:endParaRPr lang="de-CH" noProof="0" dirty="0">
              <a:latin typeface="+mj-lt"/>
            </a:endParaRPr>
          </a:p>
          <a:p>
            <a:pPr marL="0" indent="0">
              <a:buNone/>
            </a:pPr>
            <a:endParaRPr lang="de-CH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EABEC-5BA5-4FFA-8F21-3E4DD7F66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Fusszeile mit Präsentationstitel 12.5pt, ZA 1x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55D824-CEF9-4649-8EF0-AF4F1D3A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829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C7A08-C824-4C40-A30F-5D326F0F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noProof="0" dirty="0"/>
              <a:t>Wann soll ich einen Umzugsbeleg starten?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47077-11B2-4A80-8137-F6B77ED13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1384" y="1700213"/>
            <a:ext cx="10945216" cy="4392612"/>
          </a:xfrm>
        </p:spPr>
        <p:txBody>
          <a:bodyPr/>
          <a:lstStyle/>
          <a:p>
            <a:pPr marL="0" indent="0">
              <a:buNone/>
            </a:pPr>
            <a:r>
              <a:rPr lang="de-CH" sz="1600" dirty="0">
                <a:latin typeface="+mj-lt"/>
              </a:rPr>
              <a:t>Beim Bearbeiten des ersten Auszuges erhalte ich nicht immer alle Informationen die man immer benötigt</a:t>
            </a:r>
          </a:p>
          <a:p>
            <a:pPr marL="0" indent="0">
              <a:buNone/>
            </a:pPr>
            <a:r>
              <a:rPr lang="de-CH" sz="1600" dirty="0">
                <a:latin typeface="+mj-lt"/>
              </a:rPr>
              <a:t>(Eingang: t</a:t>
            </a:r>
            <a:r>
              <a:rPr lang="de-CH" sz="1600" noProof="0" dirty="0" err="1">
                <a:latin typeface="+mj-lt"/>
              </a:rPr>
              <a:t>elefonisch</a:t>
            </a:r>
            <a:r>
              <a:rPr lang="de-CH" sz="1600" dirty="0">
                <a:latin typeface="+mj-lt"/>
              </a:rPr>
              <a:t>, </a:t>
            </a:r>
            <a:r>
              <a:rPr lang="de-CH" sz="1600" noProof="0" dirty="0">
                <a:latin typeface="+mj-lt"/>
              </a:rPr>
              <a:t>schriftlich, Portalformulare, </a:t>
            </a:r>
            <a:r>
              <a:rPr lang="de-CH" sz="1600" dirty="0">
                <a:latin typeface="+mj-lt"/>
              </a:rPr>
              <a:t>Verwaltungen, Eigentümer, Mieter, Nachmieter)</a:t>
            </a:r>
          </a:p>
          <a:p>
            <a:pPr marL="0" indent="0">
              <a:buNone/>
            </a:pPr>
            <a:endParaRPr lang="de-CH" sz="1600" noProof="0" dirty="0">
              <a:latin typeface="+mj-lt"/>
            </a:endParaRPr>
          </a:p>
          <a:p>
            <a:pPr marL="0" indent="0">
              <a:buNone/>
            </a:pPr>
            <a:r>
              <a:rPr lang="de-CH" sz="1600" noProof="0" dirty="0">
                <a:latin typeface="+mj-lt"/>
              </a:rPr>
              <a:t>Für die Bearbeitung der Umzugsbelege ist also die </a:t>
            </a:r>
            <a:r>
              <a:rPr lang="de-CH" sz="1600" dirty="0">
                <a:latin typeface="+mj-lt"/>
              </a:rPr>
              <a:t>neue Adresse ausschlaggebend. Höher zu priorisieren, wenn der Kunde im Versorgungsgebiet bleibt und noch höher, wenn er Telekomdienste hat.</a:t>
            </a:r>
            <a:endParaRPr lang="de-CH" sz="1600" noProof="0" dirty="0">
              <a:latin typeface="+mj-lt"/>
            </a:endParaRPr>
          </a:p>
          <a:p>
            <a:pPr marL="0" indent="0">
              <a:buNone/>
            </a:pPr>
            <a:endParaRPr lang="de-CH" sz="1600" dirty="0"/>
          </a:p>
          <a:p>
            <a:pPr marL="0" indent="0">
              <a:buNone/>
            </a:pPr>
            <a:r>
              <a:rPr lang="de-CH" sz="1600" noProof="0" dirty="0">
                <a:latin typeface="+mj-lt"/>
              </a:rPr>
              <a:t> </a:t>
            </a:r>
            <a:r>
              <a:rPr lang="de-CH" sz="1600" dirty="0"/>
              <a:t>Wann soll ich ein Umzugsbeleg starten?</a:t>
            </a:r>
          </a:p>
          <a:p>
            <a:pPr>
              <a:buFontTx/>
              <a:buChar char="-"/>
            </a:pPr>
            <a:r>
              <a:rPr lang="de-CH" sz="1600" dirty="0"/>
              <a:t>Wenn </a:t>
            </a:r>
            <a:r>
              <a:rPr lang="de-CH" sz="1600" b="1" i="1" dirty="0"/>
              <a:t>keine</a:t>
            </a:r>
            <a:r>
              <a:rPr lang="de-CH" sz="1600" dirty="0"/>
              <a:t> neue Adresse bekannt ist</a:t>
            </a:r>
          </a:p>
          <a:p>
            <a:pPr>
              <a:buFontTx/>
              <a:buChar char="-"/>
            </a:pPr>
            <a:r>
              <a:rPr lang="de-CH" sz="1600" dirty="0"/>
              <a:t>Wenn eine neue Adresse bekannt ist, aber ich ihn nicht als Nachmieter erfassen kann resp. einziehen kann.</a:t>
            </a:r>
          </a:p>
          <a:p>
            <a:pPr>
              <a:buFontTx/>
              <a:buChar char="-"/>
            </a:pPr>
            <a:r>
              <a:rPr lang="de-CH" sz="1600" b="1" dirty="0"/>
              <a:t>Spezialfall: </a:t>
            </a:r>
            <a:r>
              <a:rPr lang="de-CH" sz="1600" dirty="0"/>
              <a:t>Bei Kunden mit Telekomdiensten, welche in Liegenschaften einziehen, wo die Verrechnung über die </a:t>
            </a:r>
          </a:p>
          <a:p>
            <a:pPr marL="0" indent="0">
              <a:buNone/>
            </a:pPr>
            <a:r>
              <a:rPr lang="de-CH" sz="1600" dirty="0"/>
              <a:t>     Allgemeinen Einrichtungen laufen, benötigen wir die Adresse, Stockwerk und/oder Vormieter.</a:t>
            </a:r>
          </a:p>
          <a:p>
            <a:pPr marL="0" indent="0">
              <a:buNone/>
            </a:pPr>
            <a:endParaRPr lang="de-CH" sz="1600" dirty="0"/>
          </a:p>
          <a:p>
            <a:pPr marL="0" indent="0">
              <a:buNone/>
            </a:pPr>
            <a:endParaRPr lang="de-CH" sz="1600" dirty="0"/>
          </a:p>
          <a:p>
            <a:pPr marL="0" indent="0">
              <a:buNone/>
            </a:pPr>
            <a:r>
              <a:rPr lang="de-CH" sz="1600" dirty="0"/>
              <a:t>Wann soll ich </a:t>
            </a:r>
            <a:r>
              <a:rPr lang="de-CH" sz="1600" b="1" i="1" dirty="0"/>
              <a:t>keinen</a:t>
            </a:r>
            <a:r>
              <a:rPr lang="de-CH" sz="1600" dirty="0"/>
              <a:t> Umzugsbeleg starten?</a:t>
            </a:r>
          </a:p>
          <a:p>
            <a:pPr>
              <a:buFontTx/>
              <a:buChar char="-"/>
            </a:pPr>
            <a:r>
              <a:rPr lang="de-CH" sz="1600" dirty="0"/>
              <a:t>Wenn ich beim ersten Kundenkontakt alle benötigten Angaben habe.         </a:t>
            </a:r>
          </a:p>
          <a:p>
            <a:pPr>
              <a:buFontTx/>
              <a:buChar char="-"/>
            </a:pPr>
            <a:r>
              <a:rPr lang="de-CH" sz="1600" dirty="0"/>
              <a:t>Wenn ich an der neuen Adresse kein Einzug machen muss (z.B. allg. Einrichtungen – Telekomkunden ausgeschlossen, Ausnahme siehe Spezialfall,  Umzug ins Altersheim, Hotel, als c/o, Todesfall, Partnernetz ( nicht gleiches </a:t>
            </a:r>
            <a:r>
              <a:rPr lang="de-CH" sz="1600" dirty="0" err="1"/>
              <a:t>Versorungsgebiet</a:t>
            </a:r>
            <a:r>
              <a:rPr lang="de-CH" sz="1600" dirty="0"/>
              <a:t>)</a:t>
            </a:r>
          </a:p>
          <a:p>
            <a:pPr marL="0" indent="0">
              <a:buNone/>
            </a:pPr>
            <a:endParaRPr lang="de-CH" noProof="0" dirty="0">
              <a:latin typeface="+mj-lt"/>
            </a:endParaRPr>
          </a:p>
          <a:p>
            <a:pPr marL="0" indent="0">
              <a:buNone/>
            </a:pPr>
            <a:endParaRPr lang="de-CH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EABEC-5BA5-4FFA-8F21-3E4DD7F66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Fusszeile mit Präsentationstitel 12.5pt, ZA 1x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55D824-CEF9-4649-8EF0-AF4F1D3A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080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A81DFBB-C096-2DAF-90D4-AB72D6E19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8085D3-2D69-F89B-2364-0207812A1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7</a:t>
            </a:fld>
            <a:endParaRPr lang="en-GB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6562D2B-E19D-74D4-2A92-496B25739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909" y="1124744"/>
            <a:ext cx="965093" cy="87968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AF6E515-014B-2920-BD9D-9B3900828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688" y="1124744"/>
            <a:ext cx="965093" cy="879687"/>
          </a:xfrm>
          <a:prstGeom prst="rect">
            <a:avLst/>
          </a:prstGeom>
        </p:spPr>
      </p:pic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A0E3EADF-D811-FD3F-5657-6C8763C76539}"/>
              </a:ext>
            </a:extLst>
          </p:cNvPr>
          <p:cNvCxnSpPr/>
          <p:nvPr/>
        </p:nvCxnSpPr>
        <p:spPr>
          <a:xfrm>
            <a:off x="1775520" y="1700808"/>
            <a:ext cx="19947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1229C1DD-6C7E-E7A6-59A3-BCAF1BA109F9}"/>
              </a:ext>
            </a:extLst>
          </p:cNvPr>
          <p:cNvSpPr txBox="1"/>
          <p:nvPr/>
        </p:nvSpPr>
        <p:spPr>
          <a:xfrm>
            <a:off x="4475819" y="1249622"/>
            <a:ext cx="1584176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de-CH" sz="1600" dirty="0"/>
              <a:t>-    Internet</a:t>
            </a:r>
          </a:p>
          <a:p>
            <a:pPr marL="285750" indent="-285750" algn="l">
              <a:lnSpc>
                <a:spcPct val="90000"/>
              </a:lnSpc>
              <a:buFontTx/>
              <a:buChar char="-"/>
            </a:pPr>
            <a:r>
              <a:rPr lang="de-CH" sz="1600" dirty="0"/>
              <a:t>Energie</a:t>
            </a:r>
          </a:p>
          <a:p>
            <a:pPr marL="285750" indent="-285750" algn="l">
              <a:lnSpc>
                <a:spcPct val="90000"/>
              </a:lnSpc>
              <a:buFontTx/>
              <a:buChar char="-"/>
            </a:pPr>
            <a:r>
              <a:rPr lang="de-CH" sz="1600" dirty="0"/>
              <a:t>Wasser</a:t>
            </a:r>
          </a:p>
          <a:p>
            <a:pPr marL="285750" indent="-285750" algn="l">
              <a:lnSpc>
                <a:spcPct val="90000"/>
              </a:lnSpc>
              <a:buFontTx/>
              <a:buChar char="-"/>
            </a:pPr>
            <a:r>
              <a:rPr lang="de-CH" sz="1600" dirty="0"/>
              <a:t>E-Mobilität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9168A29A-86FC-CC2B-C995-46228D2B3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589" y="3620088"/>
            <a:ext cx="965093" cy="879687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AA4326E1-DCE6-7FB4-5AE0-0F5030C93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429" y="3367215"/>
            <a:ext cx="965093" cy="879687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EA9FEABA-A442-B747-DEC0-C2C0819C8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974" y="1124744"/>
            <a:ext cx="2085298" cy="1129991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1E953DC3-D087-B11F-2608-CCEB04085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4365" y="3353285"/>
            <a:ext cx="1016233" cy="1162092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77F47EC1-0BE2-DD70-986F-C8751463551B}"/>
              </a:ext>
            </a:extLst>
          </p:cNvPr>
          <p:cNvSpPr txBox="1"/>
          <p:nvPr/>
        </p:nvSpPr>
        <p:spPr>
          <a:xfrm>
            <a:off x="2265806" y="2004431"/>
            <a:ext cx="1237906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de-CH" sz="1600" dirty="0"/>
              <a:t>Ziel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CBB3C1FC-644A-4ED9-579C-CF4AFDDB0345}"/>
              </a:ext>
            </a:extLst>
          </p:cNvPr>
          <p:cNvSpPr txBox="1"/>
          <p:nvPr/>
        </p:nvSpPr>
        <p:spPr>
          <a:xfrm>
            <a:off x="458917" y="3068960"/>
            <a:ext cx="4312061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de-CH" sz="1600" dirty="0"/>
              <a:t>Auszug in Zukunft oder ich weiss nicht genau wo der Kunde einziehen wird &gt; Umzugsbeleg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D6BB04F6-5A54-72DA-245C-46846F57844B}"/>
              </a:ext>
            </a:extLst>
          </p:cNvPr>
          <p:cNvCxnSpPr>
            <a:cxnSpLocks/>
          </p:cNvCxnSpPr>
          <p:nvPr/>
        </p:nvCxnSpPr>
        <p:spPr>
          <a:xfrm>
            <a:off x="1983784" y="3998175"/>
            <a:ext cx="26078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>
            <a:extLst>
              <a:ext uri="{FF2B5EF4-FFF2-40B4-BE49-F238E27FC236}">
                <a16:creationId xmlns:a16="http://schemas.microsoft.com/office/drawing/2014/main" id="{DB5BD5F7-0A7B-29EB-C29E-3EC961C6A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613" y="3699156"/>
            <a:ext cx="965093" cy="879687"/>
          </a:xfrm>
          <a:prstGeom prst="rect">
            <a:avLst/>
          </a:prstGeom>
        </p:spPr>
      </p:pic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E3E0AA0D-3C92-F11A-EE20-505A8726351D}"/>
              </a:ext>
            </a:extLst>
          </p:cNvPr>
          <p:cNvCxnSpPr>
            <a:cxnSpLocks/>
          </p:cNvCxnSpPr>
          <p:nvPr/>
        </p:nvCxnSpPr>
        <p:spPr>
          <a:xfrm>
            <a:off x="1983784" y="4358215"/>
            <a:ext cx="37562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B41D4B1B-821B-884E-DE16-9AA5055CD4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588" y="4470547"/>
            <a:ext cx="901705" cy="932665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id="{C00EB653-EC31-1B9B-1D7F-E80147B01F54}"/>
              </a:ext>
            </a:extLst>
          </p:cNvPr>
          <p:cNvSpPr txBox="1"/>
          <p:nvPr/>
        </p:nvSpPr>
        <p:spPr>
          <a:xfrm>
            <a:off x="7466761" y="4755842"/>
            <a:ext cx="1224136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de-CH" sz="1600" dirty="0"/>
              <a:t>Umzugsbeleg</a:t>
            </a:r>
          </a:p>
        </p:txBody>
      </p:sp>
      <p:pic>
        <p:nvPicPr>
          <p:cNvPr id="32" name="Grafik 31">
            <a:extLst>
              <a:ext uri="{FF2B5EF4-FFF2-40B4-BE49-F238E27FC236}">
                <a16:creationId xmlns:a16="http://schemas.microsoft.com/office/drawing/2014/main" id="{AF1CB767-907D-A5B8-C805-253FBE1ED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631" y="3271712"/>
            <a:ext cx="965093" cy="879687"/>
          </a:xfrm>
          <a:prstGeom prst="rect">
            <a:avLst/>
          </a:prstGeom>
        </p:spPr>
      </p:pic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A351AE22-89D0-14A2-77B8-D7A49BB7D0A5}"/>
              </a:ext>
            </a:extLst>
          </p:cNvPr>
          <p:cNvCxnSpPr>
            <a:cxnSpLocks/>
          </p:cNvCxnSpPr>
          <p:nvPr/>
        </p:nvCxnSpPr>
        <p:spPr>
          <a:xfrm>
            <a:off x="1775520" y="4499775"/>
            <a:ext cx="4795068" cy="358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E207DA53-FFAF-3090-DCE7-9224EA0D2A0F}"/>
              </a:ext>
            </a:extLst>
          </p:cNvPr>
          <p:cNvCxnSpPr>
            <a:cxnSpLocks/>
          </p:cNvCxnSpPr>
          <p:nvPr/>
        </p:nvCxnSpPr>
        <p:spPr>
          <a:xfrm flipV="1">
            <a:off x="7320136" y="3955540"/>
            <a:ext cx="1224136" cy="8520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Grafik 42">
            <a:extLst>
              <a:ext uri="{FF2B5EF4-FFF2-40B4-BE49-F238E27FC236}">
                <a16:creationId xmlns:a16="http://schemas.microsoft.com/office/drawing/2014/main" id="{44C60FCA-3CC0-725F-5EAC-533AE1A3AB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7268" y="5037376"/>
            <a:ext cx="753613" cy="818829"/>
          </a:xfrm>
          <a:prstGeom prst="rect">
            <a:avLst/>
          </a:prstGeom>
        </p:spPr>
      </p:pic>
      <p:sp>
        <p:nvSpPr>
          <p:cNvPr id="44" name="Textfeld 43">
            <a:extLst>
              <a:ext uri="{FF2B5EF4-FFF2-40B4-BE49-F238E27FC236}">
                <a16:creationId xmlns:a16="http://schemas.microsoft.com/office/drawing/2014/main" id="{777E0DD0-3A19-8EB6-91B4-5D6CD728A416}"/>
              </a:ext>
            </a:extLst>
          </p:cNvPr>
          <p:cNvSpPr txBox="1"/>
          <p:nvPr/>
        </p:nvSpPr>
        <p:spPr>
          <a:xfrm>
            <a:off x="9305339" y="5301208"/>
            <a:ext cx="2509629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de-CH" sz="1600" b="1" dirty="0"/>
              <a:t>Warten bringt mehr als lange Zeit investieren mit Abklärungen.</a:t>
            </a:r>
          </a:p>
        </p:txBody>
      </p:sp>
      <p:pic>
        <p:nvPicPr>
          <p:cNvPr id="45" name="Grafik 44">
            <a:extLst>
              <a:ext uri="{FF2B5EF4-FFF2-40B4-BE49-F238E27FC236}">
                <a16:creationId xmlns:a16="http://schemas.microsoft.com/office/drawing/2014/main" id="{3CC2C1E8-E6F4-EF1B-674A-EAC1D4949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9671" y="3827184"/>
            <a:ext cx="2085298" cy="1129991"/>
          </a:xfrm>
          <a:prstGeom prst="rect">
            <a:avLst/>
          </a:prstGeom>
        </p:spPr>
      </p:pic>
      <p:cxnSp>
        <p:nvCxnSpPr>
          <p:cNvPr id="47" name="Gerade Verbindung mit Pfeil 46">
            <a:extLst>
              <a:ext uri="{FF2B5EF4-FFF2-40B4-BE49-F238E27FC236}">
                <a16:creationId xmlns:a16="http://schemas.microsoft.com/office/drawing/2014/main" id="{11AC8E55-9262-36AF-9AB3-57C473C968BA}"/>
              </a:ext>
            </a:extLst>
          </p:cNvPr>
          <p:cNvCxnSpPr/>
          <p:nvPr/>
        </p:nvCxnSpPr>
        <p:spPr>
          <a:xfrm>
            <a:off x="1271464" y="5730971"/>
            <a:ext cx="7344816" cy="0"/>
          </a:xfrm>
          <a:prstGeom prst="straightConnector1">
            <a:avLst/>
          </a:prstGeom>
          <a:ln w="57150">
            <a:prstDash val="dash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8" name="Textfeld 47">
            <a:extLst>
              <a:ext uri="{FF2B5EF4-FFF2-40B4-BE49-F238E27FC236}">
                <a16:creationId xmlns:a16="http://schemas.microsoft.com/office/drawing/2014/main" id="{6FBD865D-1EC3-976C-E322-2D0782C57C30}"/>
              </a:ext>
            </a:extLst>
          </p:cNvPr>
          <p:cNvSpPr txBox="1"/>
          <p:nvPr/>
        </p:nvSpPr>
        <p:spPr>
          <a:xfrm>
            <a:off x="3209284" y="5473188"/>
            <a:ext cx="1663985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de-CH" sz="1600" dirty="0"/>
              <a:t>Zeitachse</a:t>
            </a:r>
          </a:p>
        </p:txBody>
      </p:sp>
    </p:spTree>
    <p:extLst>
      <p:ext uri="{BB962C8B-B14F-4D97-AF65-F5344CB8AC3E}">
        <p14:creationId xmlns:p14="http://schemas.microsoft.com/office/powerpoint/2010/main" val="1454561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C7A08-C824-4C40-A30F-5D326F0F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Wie startet man ein Umzugsbeleg?</a:t>
            </a:r>
            <a:endParaRPr lang="de-CH" noProof="0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5855BA23-C7EE-5643-1054-6D5E414570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392" y="1232693"/>
            <a:ext cx="3600400" cy="499447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EABEC-5BA5-4FFA-8F21-3E4DD7F66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Fusszeile mit Präsentationstitel 12.5pt, ZA 1x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55D824-CEF9-4649-8EF0-AF4F1D3A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8</a:t>
            </a:fld>
            <a:endParaRPr lang="en-GB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338A838-BFD9-38D0-C87B-A7A5ED8A946D}"/>
              </a:ext>
            </a:extLst>
          </p:cNvPr>
          <p:cNvSpPr txBox="1"/>
          <p:nvPr/>
        </p:nvSpPr>
        <p:spPr>
          <a:xfrm>
            <a:off x="4439816" y="1232693"/>
            <a:ext cx="6624736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de-CH" sz="1600" dirty="0"/>
              <a:t>- Die Aufgabe «A-Umzugsbelege» wird mit einem Eintrag (Ja) im Feld «Gleiches Versorgungsgebiet gestartet».</a:t>
            </a:r>
          </a:p>
          <a:p>
            <a:pPr algn="l">
              <a:lnSpc>
                <a:spcPct val="90000"/>
              </a:lnSpc>
            </a:pPr>
            <a:endParaRPr lang="de-CH" sz="1600" dirty="0"/>
          </a:p>
          <a:p>
            <a:pPr algn="l">
              <a:lnSpc>
                <a:spcPct val="90000"/>
              </a:lnSpc>
            </a:pPr>
            <a:r>
              <a:rPr lang="de-CH" sz="1600" dirty="0"/>
              <a:t> - Funktioniert nur einmalig, dies beim Speichern des ersten Auszuges.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7848C63-CC85-BA63-F621-FDA93EDC0E59}"/>
              </a:ext>
            </a:extLst>
          </p:cNvPr>
          <p:cNvSpPr txBox="1"/>
          <p:nvPr/>
        </p:nvSpPr>
        <p:spPr>
          <a:xfrm>
            <a:off x="767408" y="5439649"/>
            <a:ext cx="2844316" cy="2215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endParaRPr lang="de-CH" sz="160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9B07E9D-3C35-7A7F-3436-905F0C8F2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294" y="4242946"/>
            <a:ext cx="7022844" cy="1994366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337C733E-4677-4E85-E1E9-4692C92B03C0}"/>
              </a:ext>
            </a:extLst>
          </p:cNvPr>
          <p:cNvSpPr txBox="1"/>
          <p:nvPr/>
        </p:nvSpPr>
        <p:spPr>
          <a:xfrm>
            <a:off x="6888088" y="4725144"/>
            <a:ext cx="4680520" cy="2215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endParaRPr lang="de-CH" sz="16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EE77DE8-C90E-F0F0-9142-D769E261A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656" y="3135921"/>
            <a:ext cx="1333686" cy="1009791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A8CA40E9-27A5-E163-4BAB-16A24FA07DFD}"/>
              </a:ext>
            </a:extLst>
          </p:cNvPr>
          <p:cNvSpPr txBox="1"/>
          <p:nvPr/>
        </p:nvSpPr>
        <p:spPr>
          <a:xfrm>
            <a:off x="4871864" y="3640816"/>
            <a:ext cx="288032" cy="2215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endParaRPr lang="de-CH" sz="16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5EBB392-D776-C76B-D694-FA74ED3643FC}"/>
              </a:ext>
            </a:extLst>
          </p:cNvPr>
          <p:cNvSpPr txBox="1"/>
          <p:nvPr/>
        </p:nvSpPr>
        <p:spPr>
          <a:xfrm>
            <a:off x="4614656" y="2928417"/>
            <a:ext cx="2883962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de-CH" sz="1600" dirty="0"/>
              <a:t>Business </a:t>
            </a:r>
            <a:r>
              <a:rPr lang="de-CH" sz="1600" dirty="0" err="1"/>
              <a:t>Workplace</a:t>
            </a:r>
            <a:r>
              <a:rPr lang="de-CH" sz="1600" dirty="0"/>
              <a:t> aufrufen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614C1AF-324E-EA60-3EEC-F2CAD9D56E9E}"/>
              </a:ext>
            </a:extLst>
          </p:cNvPr>
          <p:cNvSpPr txBox="1"/>
          <p:nvPr/>
        </p:nvSpPr>
        <p:spPr>
          <a:xfrm>
            <a:off x="5015880" y="5818074"/>
            <a:ext cx="932462" cy="2215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endParaRPr lang="de-CH" sz="16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C07C657-0FA2-56A3-0624-2324F0D56066}"/>
              </a:ext>
            </a:extLst>
          </p:cNvPr>
          <p:cNvSpPr txBox="1"/>
          <p:nvPr/>
        </p:nvSpPr>
        <p:spPr>
          <a:xfrm>
            <a:off x="4799856" y="4725144"/>
            <a:ext cx="135632" cy="1661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endParaRPr lang="de-CH" sz="16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95AFA56-897E-A3FF-9419-14BCDF6CA7F1}"/>
              </a:ext>
            </a:extLst>
          </p:cNvPr>
          <p:cNvSpPr txBox="1"/>
          <p:nvPr/>
        </p:nvSpPr>
        <p:spPr>
          <a:xfrm>
            <a:off x="4943872" y="4869160"/>
            <a:ext cx="135632" cy="1661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1277469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C7A08-C824-4C40-A30F-5D326F0F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Wie muss ich ein Umzugsbeleg bearbeiten?</a:t>
            </a:r>
            <a:endParaRPr lang="de-CH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EABEC-5BA5-4FFA-8F21-3E4DD7F66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Fusszeile mit Präsentationstitel 12.5pt, ZA 1x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55D824-CEF9-4649-8EF0-AF4F1D3A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9</a:t>
            </a:fld>
            <a:endParaRPr lang="en-GB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5649CBD-7BEE-034F-BC04-64B064E5D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1" y="1124744"/>
            <a:ext cx="7400333" cy="2859836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26DB0148-23A8-7673-5E3A-0DA9E3631951}"/>
              </a:ext>
            </a:extLst>
          </p:cNvPr>
          <p:cNvSpPr txBox="1"/>
          <p:nvPr/>
        </p:nvSpPr>
        <p:spPr>
          <a:xfrm>
            <a:off x="5057995" y="3457371"/>
            <a:ext cx="2979564" cy="5223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endParaRPr lang="de-CH" sz="16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062CED4-A8EF-3ECC-8CB0-87827FC0D540}"/>
              </a:ext>
            </a:extLst>
          </p:cNvPr>
          <p:cNvSpPr txBox="1"/>
          <p:nvPr/>
        </p:nvSpPr>
        <p:spPr>
          <a:xfrm>
            <a:off x="2105667" y="1416292"/>
            <a:ext cx="3672408" cy="2215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endParaRPr lang="de-CH" sz="16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939BC69-4EA6-1B08-7CD2-C1AFD7D66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4854963"/>
            <a:ext cx="3744416" cy="930065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87B1343-12A0-2EE5-10A5-B69F839C7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5985" y="4838063"/>
            <a:ext cx="5220429" cy="1543265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966B0B64-50C7-FD6E-5E7D-08EA247B6AB6}"/>
              </a:ext>
            </a:extLst>
          </p:cNvPr>
          <p:cNvSpPr txBox="1"/>
          <p:nvPr/>
        </p:nvSpPr>
        <p:spPr>
          <a:xfrm>
            <a:off x="519678" y="5353444"/>
            <a:ext cx="3672408" cy="2215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endParaRPr lang="de-CH" sz="16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EE9FF40-BC82-8226-2A0D-47A5562E5E1C}"/>
              </a:ext>
            </a:extLst>
          </p:cNvPr>
          <p:cNvSpPr txBox="1"/>
          <p:nvPr/>
        </p:nvSpPr>
        <p:spPr>
          <a:xfrm>
            <a:off x="6483081" y="6112315"/>
            <a:ext cx="2133199" cy="2215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endParaRPr lang="de-CH" sz="16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D3719A20-0B30-B177-7E40-6A1B59E2775B}"/>
              </a:ext>
            </a:extLst>
          </p:cNvPr>
          <p:cNvSpPr txBox="1"/>
          <p:nvPr/>
        </p:nvSpPr>
        <p:spPr>
          <a:xfrm>
            <a:off x="9984432" y="5253200"/>
            <a:ext cx="360040" cy="3218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endParaRPr lang="de-CH" sz="16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7C8B4AA-75B2-01D5-EB68-1765F8EE2369}"/>
              </a:ext>
            </a:extLst>
          </p:cNvPr>
          <p:cNvSpPr txBox="1"/>
          <p:nvPr/>
        </p:nvSpPr>
        <p:spPr>
          <a:xfrm>
            <a:off x="551384" y="4509120"/>
            <a:ext cx="2592288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de-CH" sz="1600" dirty="0"/>
              <a:t>2. </a:t>
            </a:r>
            <a:r>
              <a:rPr lang="de-CH" sz="1600" dirty="0" err="1"/>
              <a:t>Workitem</a:t>
            </a:r>
            <a:r>
              <a:rPr lang="de-CH" sz="1600" dirty="0"/>
              <a:t> erledigen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AE59B696-8790-E2BA-06E4-78A449077EB4}"/>
              </a:ext>
            </a:extLst>
          </p:cNvPr>
          <p:cNvSpPr txBox="1"/>
          <p:nvPr/>
        </p:nvSpPr>
        <p:spPr>
          <a:xfrm>
            <a:off x="5300299" y="4508749"/>
            <a:ext cx="2592288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de-CH" sz="1600" dirty="0"/>
              <a:t>2.1 </a:t>
            </a:r>
            <a:r>
              <a:rPr lang="de-CH" sz="1600" dirty="0" err="1"/>
              <a:t>Workitem</a:t>
            </a:r>
            <a:r>
              <a:rPr lang="de-CH" sz="1600" dirty="0"/>
              <a:t> Zurücklegen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C09C91B5-976C-3BA7-90E7-F19B3D33B3A0}"/>
              </a:ext>
            </a:extLst>
          </p:cNvPr>
          <p:cNvSpPr txBox="1"/>
          <p:nvPr/>
        </p:nvSpPr>
        <p:spPr>
          <a:xfrm>
            <a:off x="5584221" y="1197777"/>
            <a:ext cx="36004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de-CH" sz="1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96EEB1BF-43E3-B079-7BC1-3C12E9917CA5}"/>
              </a:ext>
            </a:extLst>
          </p:cNvPr>
          <p:cNvSpPr txBox="1"/>
          <p:nvPr/>
        </p:nvSpPr>
        <p:spPr>
          <a:xfrm>
            <a:off x="2177675" y="5142326"/>
            <a:ext cx="36004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de-CH" sz="1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DD486C44-2874-C19D-22EC-D7833C79C6A2}"/>
              </a:ext>
            </a:extLst>
          </p:cNvPr>
          <p:cNvSpPr txBox="1"/>
          <p:nvPr/>
        </p:nvSpPr>
        <p:spPr>
          <a:xfrm>
            <a:off x="7522418" y="5868169"/>
            <a:ext cx="36004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de-CH" sz="1600" dirty="0">
                <a:solidFill>
                  <a:srgbClr val="FF0000"/>
                </a:solidFill>
              </a:rPr>
              <a:t>2.1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142A0A2F-9AEB-162A-07B2-342662C20548}"/>
              </a:ext>
            </a:extLst>
          </p:cNvPr>
          <p:cNvSpPr txBox="1"/>
          <p:nvPr/>
        </p:nvSpPr>
        <p:spPr>
          <a:xfrm>
            <a:off x="5044161" y="3230926"/>
            <a:ext cx="18002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de-CH" sz="1600" dirty="0">
                <a:solidFill>
                  <a:srgbClr val="FF0000"/>
                </a:solidFill>
              </a:rPr>
              <a:t>Diverse Absprünge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16E52AA1-69F9-3E52-B944-7D6634A14AD9}"/>
              </a:ext>
            </a:extLst>
          </p:cNvPr>
          <p:cNvSpPr txBox="1"/>
          <p:nvPr/>
        </p:nvSpPr>
        <p:spPr>
          <a:xfrm>
            <a:off x="5807968" y="1387662"/>
            <a:ext cx="2448272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de-CH" sz="1600" dirty="0">
                <a:solidFill>
                  <a:srgbClr val="FF0000"/>
                </a:solidFill>
              </a:rPr>
              <a:t>Doppelklick auf </a:t>
            </a:r>
            <a:r>
              <a:rPr lang="de-CH" sz="1600" dirty="0" err="1">
                <a:solidFill>
                  <a:srgbClr val="FF0000"/>
                </a:solidFill>
              </a:rPr>
              <a:t>Workitem</a:t>
            </a:r>
            <a:endParaRPr lang="de-CH" sz="1600" dirty="0">
              <a:solidFill>
                <a:srgbClr val="FF0000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E24E2AA-4FCA-8A70-B3E0-97E0E37FC55B}"/>
              </a:ext>
            </a:extLst>
          </p:cNvPr>
          <p:cNvSpPr txBox="1"/>
          <p:nvPr/>
        </p:nvSpPr>
        <p:spPr>
          <a:xfrm>
            <a:off x="519678" y="5564562"/>
            <a:ext cx="3672408" cy="2215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endParaRPr lang="de-CH" sz="16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C4EFD99-1F33-677E-D087-22C58D771932}"/>
              </a:ext>
            </a:extLst>
          </p:cNvPr>
          <p:cNvSpPr txBox="1"/>
          <p:nvPr/>
        </p:nvSpPr>
        <p:spPr>
          <a:xfrm>
            <a:off x="2175862" y="5844554"/>
            <a:ext cx="36004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de-CH" sz="1600" dirty="0">
                <a:solidFill>
                  <a:srgbClr val="FF0000"/>
                </a:solidFill>
              </a:rPr>
              <a:t>2.1</a:t>
            </a:r>
          </a:p>
        </p:txBody>
      </p:sp>
    </p:spTree>
    <p:extLst>
      <p:ext uri="{BB962C8B-B14F-4D97-AF65-F5344CB8AC3E}">
        <p14:creationId xmlns:p14="http://schemas.microsoft.com/office/powerpoint/2010/main" val="1927645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C7A08-C824-4C40-A30F-5D326F0F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Wie soll ich die Umzugsbelege priorisieren?</a:t>
            </a:r>
            <a:endParaRPr lang="de-CH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47077-11B2-4A80-8137-F6B77ED13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1384" y="1700213"/>
            <a:ext cx="10945216" cy="4392612"/>
          </a:xfrm>
        </p:spPr>
        <p:txBody>
          <a:bodyPr/>
          <a:lstStyle/>
          <a:p>
            <a:pPr marL="0" indent="0">
              <a:buNone/>
            </a:pPr>
            <a:endParaRPr lang="de-CH" dirty="0">
              <a:latin typeface="+mj-lt"/>
            </a:endParaRPr>
          </a:p>
          <a:p>
            <a:pPr marL="0" indent="0">
              <a:buNone/>
            </a:pPr>
            <a:endParaRPr lang="de-CH" noProof="0" dirty="0">
              <a:latin typeface="+mj-lt"/>
            </a:endParaRPr>
          </a:p>
          <a:p>
            <a:pPr marL="0" indent="0">
              <a:buNone/>
            </a:pPr>
            <a:endParaRPr lang="de-CH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EABEC-5BA5-4FFA-8F21-3E4DD7F66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Fusszeile mit Präsentationstitel 12.5pt, ZA 1x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55D824-CEF9-4649-8EF0-AF4F1D3A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t>10</a:t>
            </a:fld>
            <a:endParaRPr lang="en-GB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9D1199D-8142-741C-5770-254A89C15C22}"/>
              </a:ext>
            </a:extLst>
          </p:cNvPr>
          <p:cNvSpPr txBox="1"/>
          <p:nvPr/>
        </p:nvSpPr>
        <p:spPr>
          <a:xfrm>
            <a:off x="551384" y="1484784"/>
            <a:ext cx="10801200" cy="310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de-CH" sz="1600" dirty="0"/>
              <a:t>Die Bearbeitung soll wenig Zeit in Anspruch nehmen</a:t>
            </a:r>
          </a:p>
          <a:p>
            <a:pPr algn="l">
              <a:lnSpc>
                <a:spcPct val="90000"/>
              </a:lnSpc>
            </a:pPr>
            <a:endParaRPr lang="de-CH" sz="1600" dirty="0"/>
          </a:p>
          <a:p>
            <a:pPr marL="285750" indent="-285750" algn="l">
              <a:lnSpc>
                <a:spcPct val="90000"/>
              </a:lnSpc>
              <a:buFontTx/>
              <a:buChar char="-"/>
            </a:pPr>
            <a:r>
              <a:rPr lang="de-CH" sz="1600" b="1" dirty="0"/>
              <a:t>Umzugsbelege nach Auszugsdatum priorisieren</a:t>
            </a:r>
          </a:p>
          <a:p>
            <a:pPr algn="l">
              <a:lnSpc>
                <a:spcPct val="90000"/>
              </a:lnSpc>
            </a:pPr>
            <a:endParaRPr lang="de-CH" sz="1600" b="1" dirty="0"/>
          </a:p>
          <a:p>
            <a:pPr marL="285750" indent="-285750" algn="l">
              <a:lnSpc>
                <a:spcPct val="90000"/>
              </a:lnSpc>
              <a:buFontTx/>
              <a:buChar char="-"/>
            </a:pPr>
            <a:r>
              <a:rPr lang="de-CH" sz="1600" b="1" dirty="0"/>
              <a:t>Kunden mit Telekomdienste sollen vor Auszugsdatum erledigt werden</a:t>
            </a:r>
          </a:p>
          <a:p>
            <a:pPr marL="285750" indent="-285750" algn="l">
              <a:lnSpc>
                <a:spcPct val="90000"/>
              </a:lnSpc>
              <a:buFontTx/>
              <a:buChar char="-"/>
            </a:pPr>
            <a:endParaRPr lang="de-CH" sz="1600" b="1" dirty="0"/>
          </a:p>
          <a:p>
            <a:pPr marL="285750" indent="-285750">
              <a:lnSpc>
                <a:spcPct val="90000"/>
              </a:lnSpc>
              <a:buFontTx/>
              <a:buChar char="-"/>
            </a:pPr>
            <a:r>
              <a:rPr lang="de-CH" sz="1600" b="1" dirty="0"/>
              <a:t>Aufgabe z.B. im Outlook terminieren (1x im Monat) </a:t>
            </a:r>
          </a:p>
          <a:p>
            <a:pPr marL="285750" indent="-285750">
              <a:lnSpc>
                <a:spcPct val="90000"/>
              </a:lnSpc>
              <a:buFontTx/>
              <a:buChar char="-"/>
            </a:pPr>
            <a:endParaRPr lang="de-CH" sz="1600" b="1" dirty="0"/>
          </a:p>
          <a:p>
            <a:pPr marL="285750" indent="-285750" algn="l">
              <a:lnSpc>
                <a:spcPct val="90000"/>
              </a:lnSpc>
              <a:buFontTx/>
              <a:buChar char="-"/>
            </a:pPr>
            <a:r>
              <a:rPr lang="de-CH" sz="1600" b="1" dirty="0"/>
              <a:t>Prüfen ob inzwischen eine neue Adresse erfasst wurde</a:t>
            </a:r>
          </a:p>
          <a:p>
            <a:pPr marL="285750" indent="-285750" algn="l">
              <a:lnSpc>
                <a:spcPct val="90000"/>
              </a:lnSpc>
              <a:buFontTx/>
              <a:buChar char="-"/>
            </a:pPr>
            <a:endParaRPr lang="de-CH" sz="1600" b="1" dirty="0"/>
          </a:p>
          <a:p>
            <a:pPr marL="285750" indent="-285750" algn="l">
              <a:lnSpc>
                <a:spcPct val="90000"/>
              </a:lnSpc>
              <a:buFontTx/>
              <a:buChar char="-"/>
            </a:pPr>
            <a:r>
              <a:rPr lang="de-CH" sz="1600" b="1" dirty="0"/>
              <a:t>Hilfsmittel ausschöpfen: ECM, </a:t>
            </a:r>
            <a:r>
              <a:rPr lang="de-CH" sz="1600" b="1" dirty="0" err="1"/>
              <a:t>Postmove</a:t>
            </a:r>
            <a:endParaRPr lang="de-CH" sz="1600" b="1" dirty="0"/>
          </a:p>
          <a:p>
            <a:pPr marL="285750" indent="-285750" algn="l">
              <a:lnSpc>
                <a:spcPct val="90000"/>
              </a:lnSpc>
              <a:buFontTx/>
              <a:buChar char="-"/>
            </a:pPr>
            <a:endParaRPr lang="de-CH" sz="1600" b="1" dirty="0"/>
          </a:p>
          <a:p>
            <a:pPr marL="285750" indent="-285750" algn="l">
              <a:lnSpc>
                <a:spcPct val="90000"/>
              </a:lnSpc>
              <a:buFontTx/>
              <a:buChar char="-"/>
            </a:pPr>
            <a:r>
              <a:rPr lang="de-CH" sz="1600" b="1" dirty="0"/>
              <a:t>Verwaltung oder Kunde kontaktieren</a:t>
            </a:r>
          </a:p>
          <a:p>
            <a:pPr algn="l">
              <a:lnSpc>
                <a:spcPct val="90000"/>
              </a:lnSpc>
            </a:pP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3239224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5D52A-033A-4F6C-90F7-41DBCC240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Fragen?</a:t>
            </a:r>
            <a:endParaRPr lang="de-CH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C4062-2FC5-4B5E-89A5-224E5A4DA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dirty="0"/>
              <a:t>Fusszeile mit Präsentationstitel 12.5pt, ZA 1x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5A094A-6BEB-4E27-B010-7E98AC85F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3E9C3-C6D2-48DE-828D-52F69298359F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1F7F18-1C5B-4475-AB9A-3A158297B4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77964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RSINFO" val="WWZ1000"/>
</p:tagLst>
</file>

<file path=ppt/theme/theme1.xml><?xml version="1.0" encoding="utf-8"?>
<a:theme xmlns:a="http://schemas.openxmlformats.org/drawingml/2006/main" name="WWZ">
  <a:themeElements>
    <a:clrScheme name="WWZ">
      <a:dk1>
        <a:sysClr val="windowText" lastClr="000000"/>
      </a:dk1>
      <a:lt1>
        <a:sysClr val="window" lastClr="FFFFFF"/>
      </a:lt1>
      <a:dk2>
        <a:srgbClr val="C5299B"/>
      </a:dk2>
      <a:lt2>
        <a:srgbClr val="147BD1"/>
      </a:lt2>
      <a:accent1>
        <a:srgbClr val="147BD1"/>
      </a:accent1>
      <a:accent2>
        <a:srgbClr val="C5299B"/>
      </a:accent2>
      <a:accent3>
        <a:srgbClr val="F2A900"/>
      </a:accent3>
      <a:accent4>
        <a:srgbClr val="78BE20"/>
      </a:accent4>
      <a:accent5>
        <a:srgbClr val="00A3AD"/>
      </a:accent5>
      <a:accent6>
        <a:srgbClr val="8A75D1"/>
      </a:accent6>
      <a:hlink>
        <a:srgbClr val="147BD1"/>
      </a:hlink>
      <a:folHlink>
        <a:srgbClr val="8A75D1"/>
      </a:folHlink>
    </a:clrScheme>
    <a:fontScheme name="WWZ">
      <a:majorFont>
        <a:latin typeface="Segoe UI Semibold"/>
        <a:ea typeface=""/>
        <a:cs typeface=""/>
      </a:majorFont>
      <a:minorFont>
        <a:latin typeface="Segoe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90000"/>
          </a:lnSpc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WWZ_Vorlage_Powerpoint.pptx" id="{F69D0A66-95FD-4E21-91FC-C828CE4DC0C2}" vid="{AD75CDF4-DE16-4BF9-9C86-EC9981140EA5}"/>
    </a:ext>
  </a:extLst>
</a:theme>
</file>

<file path=ppt/theme/theme2.xml><?xml version="1.0" encoding="utf-8"?>
<a:theme xmlns:a="http://schemas.openxmlformats.org/drawingml/2006/main" name="Office Theme">
  <a:themeElements>
    <a:clrScheme name="WWZ">
      <a:dk1>
        <a:sysClr val="windowText" lastClr="000000"/>
      </a:dk1>
      <a:lt1>
        <a:sysClr val="window" lastClr="FFFFFF"/>
      </a:lt1>
      <a:dk2>
        <a:srgbClr val="C5299B"/>
      </a:dk2>
      <a:lt2>
        <a:srgbClr val="147BD1"/>
      </a:lt2>
      <a:accent1>
        <a:srgbClr val="147BD1"/>
      </a:accent1>
      <a:accent2>
        <a:srgbClr val="C5299B"/>
      </a:accent2>
      <a:accent3>
        <a:srgbClr val="F2A900"/>
      </a:accent3>
      <a:accent4>
        <a:srgbClr val="78BE20"/>
      </a:accent4>
      <a:accent5>
        <a:srgbClr val="00A3AD"/>
      </a:accent5>
      <a:accent6>
        <a:srgbClr val="8A75D1"/>
      </a:accent6>
      <a:hlink>
        <a:srgbClr val="147BD1"/>
      </a:hlink>
      <a:folHlink>
        <a:srgbClr val="8A75D1"/>
      </a:folHlink>
    </a:clrScheme>
    <a:fontScheme name="WWZ">
      <a:majorFont>
        <a:latin typeface="Segoe UI Semibold"/>
        <a:ea typeface=""/>
        <a:cs typeface=""/>
      </a:majorFont>
      <a:minorFont>
        <a:latin typeface="Segoe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WWZ">
      <a:dk1>
        <a:sysClr val="windowText" lastClr="000000"/>
      </a:dk1>
      <a:lt1>
        <a:sysClr val="window" lastClr="FFFFFF"/>
      </a:lt1>
      <a:dk2>
        <a:srgbClr val="C5299B"/>
      </a:dk2>
      <a:lt2>
        <a:srgbClr val="147BD1"/>
      </a:lt2>
      <a:accent1>
        <a:srgbClr val="147BD1"/>
      </a:accent1>
      <a:accent2>
        <a:srgbClr val="C5299B"/>
      </a:accent2>
      <a:accent3>
        <a:srgbClr val="F2A900"/>
      </a:accent3>
      <a:accent4>
        <a:srgbClr val="78BE20"/>
      </a:accent4>
      <a:accent5>
        <a:srgbClr val="00A3AD"/>
      </a:accent5>
      <a:accent6>
        <a:srgbClr val="8A75D1"/>
      </a:accent6>
      <a:hlink>
        <a:srgbClr val="147BD1"/>
      </a:hlink>
      <a:folHlink>
        <a:srgbClr val="8A75D1"/>
      </a:folHlink>
    </a:clrScheme>
    <a:fontScheme name="WWZ">
      <a:majorFont>
        <a:latin typeface="Segoe UI Semibold"/>
        <a:ea typeface=""/>
        <a:cs typeface=""/>
      </a:majorFont>
      <a:minorFont>
        <a:latin typeface="Segoe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WWZ_Vorlage_Powerpoint</Template>
  <TotalTime>0</TotalTime>
  <Words>570</Words>
  <Application>Microsoft Office PowerPoint</Application>
  <PresentationFormat>Breitbild</PresentationFormat>
  <Paragraphs>101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</vt:lpstr>
      <vt:lpstr>Segoe UI Semibold</vt:lpstr>
      <vt:lpstr>Segoe UI Semilight</vt:lpstr>
      <vt:lpstr>Symbol</vt:lpstr>
      <vt:lpstr>WWZ</vt:lpstr>
      <vt:lpstr>Schulung Umzugsbelege</vt:lpstr>
      <vt:lpstr>Sinn und Zweck der Umzugsbelege?</vt:lpstr>
      <vt:lpstr>Agenda</vt:lpstr>
      <vt:lpstr>Ziel eines Umzuges im Versorgungsgebiet</vt:lpstr>
      <vt:lpstr>Was möchten wir mit einem Umzugsbeleg erreichen?</vt:lpstr>
      <vt:lpstr>Wann soll ich einen Umzugsbeleg starten?</vt:lpstr>
      <vt:lpstr>PowerPoint-Präsentation</vt:lpstr>
      <vt:lpstr>Wie startet man ein Umzugsbeleg?</vt:lpstr>
      <vt:lpstr>Wie muss ich ein Umzugsbeleg bearbeiten?</vt:lpstr>
      <vt:lpstr>Wie soll ich die Umzugsbelege priorisieren?</vt:lpstr>
      <vt:lpstr>Fragen?</vt:lpstr>
    </vt:vector>
  </TitlesOfParts>
  <Company>WWZ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Präsentationstitel,  max. 3 Zeilen  Semibold 75pt, ZA 0.86x</dc:title>
  <dc:creator>Basig Brigitte</dc:creator>
  <cp:lastModifiedBy>Köhler Karolin</cp:lastModifiedBy>
  <cp:revision>20</cp:revision>
  <dcterms:created xsi:type="dcterms:W3CDTF">2023-03-16T14:18:57Z</dcterms:created>
  <dcterms:modified xsi:type="dcterms:W3CDTF">2023-04-06T10:53:05Z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219870935</vt:i4>
  </property>
  <property fmtid="{D5CDD505-2E9C-101B-9397-08002B2CF9AE}" pid="3" name="_NewReviewCycle">
    <vt:lpwstr/>
  </property>
  <property fmtid="{D5CDD505-2E9C-101B-9397-08002B2CF9AE}" pid="4" name="_EmailSubject">
    <vt:lpwstr>Umzugsbelege</vt:lpwstr>
  </property>
  <property fmtid="{D5CDD505-2E9C-101B-9397-08002B2CF9AE}" pid="5" name="_AuthorEmail">
    <vt:lpwstr>sandro.orlando@wwz.ch</vt:lpwstr>
  </property>
  <property fmtid="{D5CDD505-2E9C-101B-9397-08002B2CF9AE}" pid="6" name="_AuthorEmailDisplayName">
    <vt:lpwstr>Orlando Sandro</vt:lpwstr>
  </property>
</Properties>
</file>