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64" r:id="rId2"/>
    <p:sldId id="257" r:id="rId3"/>
    <p:sldId id="258" r:id="rId4"/>
    <p:sldId id="260" r:id="rId5"/>
    <p:sldId id="265" r:id="rId6"/>
    <p:sldId id="261" r:id="rId7"/>
    <p:sldId id="266" r:id="rId8"/>
    <p:sldId id="267" r:id="rId9"/>
    <p:sldId id="270" r:id="rId10"/>
    <p:sldId id="259" r:id="rId11"/>
    <p:sldId id="269" r:id="rId12"/>
    <p:sldId id="268" r:id="rId13"/>
    <p:sldId id="262" r:id="rId14"/>
    <p:sldId id="263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635" autoAdjust="0"/>
  </p:normalViewPr>
  <p:slideViewPr>
    <p:cSldViewPr snapToObjects="1">
      <p:cViewPr>
        <p:scale>
          <a:sx n="80" d="100"/>
          <a:sy n="80" d="100"/>
        </p:scale>
        <p:origin x="-1440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205061-863C-5549-B43A-65221C818A8F}" type="datetimeFigureOut">
              <a:rPr lang="en-US" smtClean="0"/>
              <a:t>25/07/16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D275E-4283-EB47-9092-6A6541AFA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18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04925" y="1047750"/>
            <a:ext cx="4248150" cy="3186113"/>
          </a:xfrm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2140" y="4310284"/>
            <a:ext cx="5047592" cy="41699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2290" tIns="46145" rIns="92290" bIns="46145"/>
          <a:lstStyle/>
          <a:p>
            <a:pPr eaLnBrk="1" hangingPunct="1"/>
            <a:endParaRPr lang="en-US">
              <a:latin typeface="Verdana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04925" y="1047750"/>
            <a:ext cx="4248150" cy="3186113"/>
          </a:xfrm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2140" y="4310284"/>
            <a:ext cx="5047592" cy="41699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2290" tIns="46145" rIns="92290" bIns="46145"/>
          <a:lstStyle/>
          <a:p>
            <a:pPr eaLnBrk="1" hangingPunct="1"/>
            <a:endParaRPr lang="en-US">
              <a:latin typeface="Verdana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04925" y="1047750"/>
            <a:ext cx="4248150" cy="3186113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2140" y="4310284"/>
            <a:ext cx="5047592" cy="41699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2290" tIns="46145" rIns="92290" bIns="46145"/>
          <a:lstStyle/>
          <a:p>
            <a:endParaRPr lang="en-US">
              <a:latin typeface="Verdana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04925" y="1047750"/>
            <a:ext cx="4248150" cy="3186113"/>
          </a:xfrm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2140" y="4310284"/>
            <a:ext cx="5047592" cy="41699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2290" tIns="46145" rIns="92290" bIns="46145"/>
          <a:lstStyle/>
          <a:p>
            <a:pPr eaLnBrk="1" hangingPunct="1"/>
            <a:endParaRPr lang="en-US">
              <a:latin typeface="Verdana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8"/>
          <p:cNvSpPr>
            <a:spLocks noChangeArrowheads="1"/>
          </p:cNvSpPr>
          <p:nvPr/>
        </p:nvSpPr>
        <p:spPr bwMode="auto">
          <a:xfrm>
            <a:off x="0" y="762000"/>
            <a:ext cx="179388" cy="60960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5" name="Rectangle 5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7" name="Rectangle 59"/>
          <p:cNvSpPr>
            <a:spLocks noChangeArrowheads="1"/>
          </p:cNvSpPr>
          <p:nvPr/>
        </p:nvSpPr>
        <p:spPr bwMode="auto">
          <a:xfrm>
            <a:off x="7391400" y="0"/>
            <a:ext cx="1752600" cy="762000"/>
          </a:xfrm>
          <a:prstGeom prst="rect">
            <a:avLst/>
          </a:prstGeom>
          <a:solidFill>
            <a:srgbClr val="002E7A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4387" name="Rectangle 5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4388" name="Rectangle 52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286000"/>
            <a:ext cx="7772400" cy="1143000"/>
          </a:xfrm>
          <a:noFill/>
        </p:spPr>
        <p:txBody>
          <a:bodyPr anchorCtr="1"/>
          <a:lstStyle>
            <a:lvl1pPr>
              <a:lnSpc>
                <a:spcPts val="6000"/>
              </a:lnSpc>
              <a:defRPr sz="35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879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179A5818-2F08-434C-860E-6BFF138A889B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761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B07A2E97-7F6E-FF41-BF19-9B72A5729C05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78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14400"/>
            <a:ext cx="42291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14400"/>
            <a:ext cx="42291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077B5FD9-E594-2144-97A4-E62A40581435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16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8EDBFCF8-9B12-1340-BBC1-CC31E1E1EB8E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167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97D80ADF-2FDB-7D48-85BC-154BF744DB79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33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8517D87A-1F6A-2C44-9DB2-F3A0D6805DD9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44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4C57B31C-9A08-634D-BF81-0FA94C71AD46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227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9DC9C705-1530-4141-B5F1-A7F94B76B7E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983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3340C3A4-4B2E-A047-85F2-DC10A7119B01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436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76200"/>
            <a:ext cx="21526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76200"/>
            <a:ext cx="63055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C9CCBD70-9967-2E46-8E13-B09AA95EAEB7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098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762000"/>
            <a:ext cx="179388" cy="60960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027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914400"/>
            <a:ext cx="8610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6526213"/>
            <a:ext cx="9144000" cy="331787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Tx/>
              <a:buChar char="•"/>
              <a:defRPr/>
            </a:pPr>
            <a:endParaRPr lang="en-US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077" name="Rectangle 53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858000" y="6553200"/>
            <a:ext cx="1905000" cy="304800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defRPr sz="1000" b="1">
                <a:solidFill>
                  <a:schemeClr val="bg1"/>
                </a:solidFill>
              </a:defRPr>
            </a:lvl1pPr>
          </a:lstStyle>
          <a:p>
            <a:pPr defTabSz="914400" fontAlgn="base">
              <a:spcAft>
                <a:spcPct val="0"/>
              </a:spcAft>
            </a:pPr>
            <a:r>
              <a:rPr lang="en-GB">
                <a:solidFill>
                  <a:srgbClr val="FFFFFF"/>
                </a:solidFill>
                <a:latin typeface="Verdana" charset="0"/>
                <a:ea typeface="ＭＳ Ｐゴシック" charset="0"/>
              </a:rPr>
              <a:t> </a:t>
            </a:r>
            <a:fld id="{19B50532-1EFF-AA4C-A744-7155C42C5049}" type="slidenum">
              <a:rPr lang="en-GB">
                <a:solidFill>
                  <a:srgbClr val="FFFFFF"/>
                </a:solidFill>
                <a:latin typeface="Verdana" charset="0"/>
                <a:ea typeface="ＭＳ Ｐゴシック" charset="0"/>
              </a:rPr>
              <a:pPr defTabSz="914400" fontAlgn="base">
                <a:spcAft>
                  <a:spcPct val="0"/>
                </a:spcAft>
              </a:pPr>
              <a:t>‹#›</a:t>
            </a:fld>
            <a:endParaRPr lang="en-GB">
              <a:solidFill>
                <a:srgbClr val="FFFFFF"/>
              </a:solidFill>
              <a:latin typeface="Verdana" charset="0"/>
              <a:ea typeface="ＭＳ Ｐゴシック" charset="0"/>
            </a:endParaRPr>
          </a:p>
        </p:txBody>
      </p:sp>
      <p:sp>
        <p:nvSpPr>
          <p:cNvPr id="1088" name="Rectangle 64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auto">
          <a:xfrm>
            <a:off x="7391400" y="0"/>
            <a:ext cx="1752600" cy="762000"/>
          </a:xfrm>
          <a:prstGeom prst="rect">
            <a:avLst/>
          </a:prstGeom>
          <a:solidFill>
            <a:srgbClr val="002E7A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gray">
          <a:xfrm>
            <a:off x="304800" y="76200"/>
            <a:ext cx="7086600" cy="609600"/>
          </a:xfrm>
          <a:prstGeom prst="rect">
            <a:avLst/>
          </a:prstGeom>
          <a:solidFill>
            <a:srgbClr val="002E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Enter Title</a:t>
            </a:r>
          </a:p>
        </p:txBody>
      </p:sp>
      <p:sp>
        <p:nvSpPr>
          <p:cNvPr id="1094" name="Text Box 70"/>
          <p:cNvSpPr txBox="1">
            <a:spLocks noChangeArrowheads="1"/>
          </p:cNvSpPr>
          <p:nvPr/>
        </p:nvSpPr>
        <p:spPr bwMode="auto">
          <a:xfrm>
            <a:off x="3133725" y="65087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US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73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1600" b="1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supply chain network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>
                <a:solidFill>
                  <a:srgbClr val="FFFFFF"/>
                </a:solidFill>
              </a:rPr>
              <a:t> </a:t>
            </a:r>
            <a:fld id="{97D80ADF-2FDB-7D48-85BC-154BF744DB79}" type="slidenum">
              <a:rPr lang="en-GB" smtClean="0">
                <a:solidFill>
                  <a:srgbClr val="FFFFFF"/>
                </a:solidFill>
              </a:rPr>
              <a:pPr/>
              <a:t>1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5040052" y="2939677"/>
            <a:ext cx="792088" cy="812651"/>
          </a:xfrm>
          <a:prstGeom prst="ellipse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6669373" y="2420888"/>
            <a:ext cx="576064" cy="57606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677980" y="3875260"/>
            <a:ext cx="576064" cy="57606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7893509" y="3216422"/>
            <a:ext cx="576064" cy="57606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893509" y="2420888"/>
            <a:ext cx="576064" cy="57606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7893509" y="1475902"/>
            <a:ext cx="576064" cy="57606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7894749" y="5484340"/>
            <a:ext cx="576064" cy="57606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3383868" y="1597569"/>
            <a:ext cx="576064" cy="576064"/>
          </a:xfrm>
          <a:prstGeom prst="ellipse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3383868" y="3048396"/>
            <a:ext cx="576064" cy="576064"/>
          </a:xfrm>
          <a:prstGeom prst="ellipse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3383868" y="4620244"/>
            <a:ext cx="576064" cy="576064"/>
          </a:xfrm>
          <a:prstGeom prst="ellipse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090190" y="4620244"/>
            <a:ext cx="576064" cy="576064"/>
          </a:xfrm>
          <a:prstGeom prst="ellipse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18" name="Straight Connector 17"/>
          <p:cNvCxnSpPr>
            <a:stCxn id="6" idx="7"/>
            <a:endCxn id="7" idx="2"/>
          </p:cNvCxnSpPr>
          <p:nvPr/>
        </p:nvCxnSpPr>
        <p:spPr bwMode="auto">
          <a:xfrm flipV="1">
            <a:off x="5716141" y="2708920"/>
            <a:ext cx="953232" cy="349767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>
            <a:stCxn id="6" idx="5"/>
            <a:endCxn id="8" idx="2"/>
          </p:cNvCxnSpPr>
          <p:nvPr/>
        </p:nvCxnSpPr>
        <p:spPr bwMode="auto">
          <a:xfrm>
            <a:off x="5716141" y="3633318"/>
            <a:ext cx="961839" cy="529974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>
            <a:stCxn id="8" idx="6"/>
            <a:endCxn id="9" idx="3"/>
          </p:cNvCxnSpPr>
          <p:nvPr/>
        </p:nvCxnSpPr>
        <p:spPr bwMode="auto">
          <a:xfrm flipV="1">
            <a:off x="7254044" y="3708123"/>
            <a:ext cx="723828" cy="455169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>
            <a:stCxn id="7" idx="5"/>
            <a:endCxn id="9" idx="1"/>
          </p:cNvCxnSpPr>
          <p:nvPr/>
        </p:nvCxnSpPr>
        <p:spPr bwMode="auto">
          <a:xfrm>
            <a:off x="7161074" y="2912589"/>
            <a:ext cx="816798" cy="388196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8" idx="5"/>
            <a:endCxn id="12" idx="1"/>
          </p:cNvCxnSpPr>
          <p:nvPr/>
        </p:nvCxnSpPr>
        <p:spPr bwMode="auto">
          <a:xfrm>
            <a:off x="7169681" y="4366961"/>
            <a:ext cx="809431" cy="1201742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>
            <a:stCxn id="7" idx="6"/>
            <a:endCxn id="10" idx="2"/>
          </p:cNvCxnSpPr>
          <p:nvPr/>
        </p:nvCxnSpPr>
        <p:spPr bwMode="auto">
          <a:xfrm>
            <a:off x="7245437" y="2708920"/>
            <a:ext cx="648072" cy="0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>
            <a:stCxn id="7" idx="7"/>
            <a:endCxn id="11" idx="2"/>
          </p:cNvCxnSpPr>
          <p:nvPr/>
        </p:nvCxnSpPr>
        <p:spPr bwMode="auto">
          <a:xfrm flipV="1">
            <a:off x="7161074" y="1763934"/>
            <a:ext cx="732435" cy="741317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/>
          <p:cNvCxnSpPr>
            <a:stCxn id="6" idx="2"/>
            <a:endCxn id="14" idx="6"/>
          </p:cNvCxnSpPr>
          <p:nvPr/>
        </p:nvCxnSpPr>
        <p:spPr bwMode="auto">
          <a:xfrm flipH="1" flipV="1">
            <a:off x="3959932" y="3336428"/>
            <a:ext cx="1080120" cy="9575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stCxn id="6" idx="1"/>
            <a:endCxn id="13" idx="5"/>
          </p:cNvCxnSpPr>
          <p:nvPr/>
        </p:nvCxnSpPr>
        <p:spPr bwMode="auto">
          <a:xfrm flipH="1" flipV="1">
            <a:off x="3875569" y="2089270"/>
            <a:ext cx="1280482" cy="969417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/>
          <p:cNvCxnSpPr>
            <a:stCxn id="6" idx="3"/>
            <a:endCxn id="15" idx="7"/>
          </p:cNvCxnSpPr>
          <p:nvPr/>
        </p:nvCxnSpPr>
        <p:spPr bwMode="auto">
          <a:xfrm flipH="1">
            <a:off x="3875569" y="3633318"/>
            <a:ext cx="1280482" cy="1071289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8" name="Oval 57"/>
          <p:cNvSpPr/>
          <p:nvPr/>
        </p:nvSpPr>
        <p:spPr bwMode="auto">
          <a:xfrm>
            <a:off x="2090190" y="3817064"/>
            <a:ext cx="576064" cy="576064"/>
          </a:xfrm>
          <a:prstGeom prst="ellipse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59" name="Oval 58"/>
          <p:cNvSpPr/>
          <p:nvPr/>
        </p:nvSpPr>
        <p:spPr bwMode="auto">
          <a:xfrm>
            <a:off x="2038921" y="2132856"/>
            <a:ext cx="576064" cy="576064"/>
          </a:xfrm>
          <a:prstGeom prst="ellipse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0" name="Oval 59"/>
          <p:cNvSpPr/>
          <p:nvPr/>
        </p:nvSpPr>
        <p:spPr bwMode="auto">
          <a:xfrm>
            <a:off x="683568" y="3824407"/>
            <a:ext cx="576064" cy="576064"/>
          </a:xfrm>
          <a:prstGeom prst="ellipse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1" name="Oval 60"/>
          <p:cNvSpPr/>
          <p:nvPr/>
        </p:nvSpPr>
        <p:spPr bwMode="auto">
          <a:xfrm>
            <a:off x="683568" y="5196308"/>
            <a:ext cx="576064" cy="576064"/>
          </a:xfrm>
          <a:prstGeom prst="ellipse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63" name="Straight Connector 62"/>
          <p:cNvCxnSpPr>
            <a:stCxn id="14" idx="1"/>
            <a:endCxn id="59" idx="5"/>
          </p:cNvCxnSpPr>
          <p:nvPr/>
        </p:nvCxnSpPr>
        <p:spPr bwMode="auto">
          <a:xfrm flipH="1" flipV="1">
            <a:off x="2530622" y="2624557"/>
            <a:ext cx="937609" cy="508202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>
            <a:stCxn id="15" idx="2"/>
            <a:endCxn id="16" idx="6"/>
          </p:cNvCxnSpPr>
          <p:nvPr/>
        </p:nvCxnSpPr>
        <p:spPr bwMode="auto">
          <a:xfrm flipH="1">
            <a:off x="2666254" y="4908276"/>
            <a:ext cx="717614" cy="0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Connector 68"/>
          <p:cNvCxnSpPr>
            <a:stCxn id="16" idx="3"/>
            <a:endCxn id="61" idx="6"/>
          </p:cNvCxnSpPr>
          <p:nvPr/>
        </p:nvCxnSpPr>
        <p:spPr bwMode="auto">
          <a:xfrm flipH="1">
            <a:off x="1259632" y="5111945"/>
            <a:ext cx="914921" cy="372395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16" idx="1"/>
            <a:endCxn id="60" idx="6"/>
          </p:cNvCxnSpPr>
          <p:nvPr/>
        </p:nvCxnSpPr>
        <p:spPr bwMode="auto">
          <a:xfrm flipH="1" flipV="1">
            <a:off x="1259632" y="4112439"/>
            <a:ext cx="914921" cy="592168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>
            <a:stCxn id="59" idx="7"/>
            <a:endCxn id="13" idx="2"/>
          </p:cNvCxnSpPr>
          <p:nvPr/>
        </p:nvCxnSpPr>
        <p:spPr bwMode="auto">
          <a:xfrm flipV="1">
            <a:off x="2530622" y="1885601"/>
            <a:ext cx="853246" cy="331618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Straight Connector 78"/>
          <p:cNvCxnSpPr>
            <a:stCxn id="14" idx="3"/>
            <a:endCxn id="58" idx="7"/>
          </p:cNvCxnSpPr>
          <p:nvPr/>
        </p:nvCxnSpPr>
        <p:spPr bwMode="auto">
          <a:xfrm flipH="1">
            <a:off x="2581891" y="3540097"/>
            <a:ext cx="886340" cy="361330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47010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2"/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GB" sz="1000">
                <a:solidFill>
                  <a:srgbClr val="FFFFFF"/>
                </a:solidFill>
              </a:rPr>
              <a:t> </a:t>
            </a:r>
            <a:fld id="{439B937C-E972-1644-A4CA-4CBB3C253DD6}" type="slidenum">
              <a:rPr lang="en-GB" sz="1000">
                <a:solidFill>
                  <a:srgbClr val="FFFFFF"/>
                </a:solidFill>
              </a:rPr>
              <a:pPr/>
              <a:t>2</a:t>
            </a:fld>
            <a:endParaRPr lang="en-GB" sz="1000">
              <a:solidFill>
                <a:srgbClr val="FFFFFF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002E7A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dirty="0" smtClean="0">
                <a:latin typeface="Verdana" charset="0"/>
              </a:rPr>
              <a:t>Competitive advantage and the ‘Three Cs’</a:t>
            </a:r>
            <a:endParaRPr lang="en-US" dirty="0">
              <a:latin typeface="Verdana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90875" y="1127125"/>
            <a:ext cx="2841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Customers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746375" y="1591707"/>
            <a:ext cx="3714750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Needs seeking benefits at acceptable prices</a:t>
            </a:r>
            <a:endParaRPr lang="en-US" dirty="0"/>
          </a:p>
        </p:txBody>
      </p:sp>
      <p:sp>
        <p:nvSpPr>
          <p:cNvPr id="8" name="Left-Right Arrow 7"/>
          <p:cNvSpPr/>
          <p:nvPr/>
        </p:nvSpPr>
        <p:spPr bwMode="auto">
          <a:xfrm rot="18956793">
            <a:off x="1045852" y="3027764"/>
            <a:ext cx="3078773" cy="734939"/>
          </a:xfrm>
          <a:prstGeom prst="leftRight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Value</a:t>
            </a:r>
          </a:p>
        </p:txBody>
      </p:sp>
      <p:sp>
        <p:nvSpPr>
          <p:cNvPr id="12" name="Left-Right Arrow 11"/>
          <p:cNvSpPr/>
          <p:nvPr/>
        </p:nvSpPr>
        <p:spPr bwMode="auto">
          <a:xfrm rot="2663482">
            <a:off x="5055877" y="3037289"/>
            <a:ext cx="3078773" cy="734939"/>
          </a:xfrm>
          <a:prstGeom prst="leftRight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Value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125" y="4556125"/>
            <a:ext cx="2079625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Assets and </a:t>
            </a:r>
            <a:r>
              <a:rPr lang="en-US" dirty="0" err="1" smtClean="0"/>
              <a:t>utilisation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01650" y="5275481"/>
            <a:ext cx="2841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Company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248400" y="4565650"/>
            <a:ext cx="2079625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Assets and </a:t>
            </a:r>
            <a:r>
              <a:rPr lang="en-US" dirty="0" err="1" smtClean="0"/>
              <a:t>utilisation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908675" y="5285006"/>
            <a:ext cx="2841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Competitor</a:t>
            </a:r>
            <a:endParaRPr lang="en-US" sz="2000" b="1" dirty="0"/>
          </a:p>
        </p:txBody>
      </p:sp>
      <p:sp>
        <p:nvSpPr>
          <p:cNvPr id="10" name="Left-Right Arrow 9"/>
          <p:cNvSpPr/>
          <p:nvPr/>
        </p:nvSpPr>
        <p:spPr bwMode="auto">
          <a:xfrm>
            <a:off x="3048000" y="4424876"/>
            <a:ext cx="3095625" cy="918355"/>
          </a:xfrm>
          <a:prstGeom prst="leftRight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Cost</a:t>
            </a:r>
            <a:r>
              <a:rPr lang="en-US" sz="2400" dirty="0">
                <a:latin typeface="Verdana" pitchFamily="34" charset="0"/>
              </a:rPr>
              <a:t>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differentials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1649" y="6080125"/>
            <a:ext cx="6657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Source: </a:t>
            </a:r>
            <a:r>
              <a:rPr lang="en-US" sz="1400" dirty="0" err="1" smtClean="0"/>
              <a:t>Ohmae</a:t>
            </a:r>
            <a:r>
              <a:rPr lang="en-US" sz="1400" dirty="0" smtClean="0"/>
              <a:t>, K., </a:t>
            </a:r>
            <a:r>
              <a:rPr lang="en-US" sz="1400" i="1" dirty="0" smtClean="0"/>
              <a:t>The Mind of the Strategist, </a:t>
            </a:r>
            <a:r>
              <a:rPr lang="en-US" sz="1400" dirty="0" smtClean="0"/>
              <a:t>Penguin Books, 1983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37226615"/>
      </p:ext>
    </p:extLst>
  </p:cSld>
  <p:clrMapOvr>
    <a:masterClrMapping/>
  </p:clrMapOvr>
  <p:transition xmlns:p14="http://schemas.microsoft.com/office/powerpoint/2010/main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2"/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GB" sz="1000">
                <a:solidFill>
                  <a:srgbClr val="FFFFFF"/>
                </a:solidFill>
              </a:rPr>
              <a:t> </a:t>
            </a:r>
            <a:fld id="{439B937C-E972-1644-A4CA-4CBB3C253DD6}" type="slidenum">
              <a:rPr lang="en-GB" sz="1000">
                <a:solidFill>
                  <a:srgbClr val="FFFFFF"/>
                </a:solidFill>
              </a:rPr>
              <a:pPr/>
              <a:t>3</a:t>
            </a:fld>
            <a:endParaRPr lang="en-GB" sz="1000">
              <a:solidFill>
                <a:srgbClr val="FFFFFF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002E7A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dirty="0" smtClean="0">
                <a:latin typeface="Verdana" charset="0"/>
              </a:rPr>
              <a:t>The experience curve</a:t>
            </a:r>
            <a:endParaRPr lang="en-US" dirty="0">
              <a:latin typeface="Verdana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2195736" y="1340768"/>
            <a:ext cx="0" cy="3384376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2195736" y="4725144"/>
            <a:ext cx="4608512" cy="0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1590055" y="1556792"/>
            <a:ext cx="461665" cy="309634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 smtClean="0"/>
              <a:t>Real costs per unit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483768" y="4941168"/>
            <a:ext cx="38164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 smtClean="0"/>
              <a:t>Cumulative Volume</a:t>
            </a:r>
            <a:endParaRPr lang="en-US" sz="1700" dirty="0"/>
          </a:p>
        </p:txBody>
      </p:sp>
      <p:sp>
        <p:nvSpPr>
          <p:cNvPr id="25" name="Freeform 24"/>
          <p:cNvSpPr/>
          <p:nvPr/>
        </p:nvSpPr>
        <p:spPr>
          <a:xfrm>
            <a:off x="2984500" y="1698625"/>
            <a:ext cx="841375" cy="814889"/>
          </a:xfrm>
          <a:custGeom>
            <a:avLst/>
            <a:gdLst>
              <a:gd name="connsiteX0" fmla="*/ 0 w 841375"/>
              <a:gd name="connsiteY0" fmla="*/ 0 h 814889"/>
              <a:gd name="connsiteX1" fmla="*/ 15875 w 841375"/>
              <a:gd name="connsiteY1" fmla="*/ 301625 h 814889"/>
              <a:gd name="connsiteX2" fmla="*/ 31750 w 841375"/>
              <a:gd name="connsiteY2" fmla="*/ 444500 h 814889"/>
              <a:gd name="connsiteX3" fmla="*/ 47625 w 841375"/>
              <a:gd name="connsiteY3" fmla="*/ 762000 h 814889"/>
              <a:gd name="connsiteX4" fmla="*/ 269875 w 841375"/>
              <a:gd name="connsiteY4" fmla="*/ 777875 h 814889"/>
              <a:gd name="connsiteX5" fmla="*/ 539750 w 841375"/>
              <a:gd name="connsiteY5" fmla="*/ 793750 h 814889"/>
              <a:gd name="connsiteX6" fmla="*/ 841375 w 841375"/>
              <a:gd name="connsiteY6" fmla="*/ 809625 h 81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1375" h="814889">
                <a:moveTo>
                  <a:pt x="0" y="0"/>
                </a:moveTo>
                <a:cubicBezTo>
                  <a:pt x="5292" y="100542"/>
                  <a:pt x="8702" y="201200"/>
                  <a:pt x="15875" y="301625"/>
                </a:cubicBezTo>
                <a:cubicBezTo>
                  <a:pt x="19289" y="349421"/>
                  <a:pt x="28453" y="396695"/>
                  <a:pt x="31750" y="444500"/>
                </a:cubicBezTo>
                <a:cubicBezTo>
                  <a:pt x="39041" y="550214"/>
                  <a:pt x="-13966" y="675772"/>
                  <a:pt x="47625" y="762000"/>
                </a:cubicBezTo>
                <a:cubicBezTo>
                  <a:pt x="90795" y="822438"/>
                  <a:pt x="195757" y="773093"/>
                  <a:pt x="269875" y="777875"/>
                </a:cubicBezTo>
                <a:lnTo>
                  <a:pt x="539750" y="793750"/>
                </a:lnTo>
                <a:cubicBezTo>
                  <a:pt x="680255" y="828876"/>
                  <a:pt x="581432" y="809625"/>
                  <a:pt x="841375" y="809625"/>
                </a:cubicBezTo>
              </a:path>
            </a:pathLst>
          </a:custGeom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0800000">
            <a:off x="2776981" y="-785651"/>
            <a:ext cx="6259514" cy="4968552"/>
          </a:xfrm>
          <a:prstGeom prst="arc">
            <a:avLst>
              <a:gd name="adj1" fmla="val 16200000"/>
              <a:gd name="adj2" fmla="val 2149503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509301"/>
      </p:ext>
    </p:extLst>
  </p:cSld>
  <p:clrMapOvr>
    <a:masterClrMapping/>
  </p:clrMapOvr>
  <p:transition xmlns:p14="http://schemas.microsoft.com/office/powerpoint/2010/main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2"/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GB" sz="1000">
                <a:solidFill>
                  <a:schemeClr val="bg1"/>
                </a:solidFill>
              </a:rPr>
              <a:t> </a:t>
            </a:r>
            <a:fld id="{846A5186-3662-BF48-A2E9-6A42F11F3E73}" type="slidenum">
              <a:rPr lang="en-GB" sz="1000">
                <a:solidFill>
                  <a:schemeClr val="bg1"/>
                </a:solidFill>
              </a:rPr>
              <a:pPr/>
              <a:t>4</a:t>
            </a:fld>
            <a:endParaRPr lang="en-GB" sz="1000">
              <a:solidFill>
                <a:schemeClr val="bg1"/>
              </a:solidFill>
            </a:endParaRPr>
          </a:p>
        </p:txBody>
      </p:sp>
      <p:grpSp>
        <p:nvGrpSpPr>
          <p:cNvPr id="14339" name="Group 18"/>
          <p:cNvGrpSpPr>
            <a:grpSpLocks/>
          </p:cNvGrpSpPr>
          <p:nvPr/>
        </p:nvGrpSpPr>
        <p:grpSpPr bwMode="auto">
          <a:xfrm>
            <a:off x="930895" y="1196750"/>
            <a:ext cx="6737348" cy="4470402"/>
            <a:chOff x="450" y="981"/>
            <a:chExt cx="4244" cy="2816"/>
          </a:xfrm>
        </p:grpSpPr>
        <p:sp>
          <p:nvSpPr>
            <p:cNvPr id="14341" name="Rectangle 3"/>
            <p:cNvSpPr>
              <a:spLocks noChangeArrowheads="1"/>
            </p:cNvSpPr>
            <p:nvPr/>
          </p:nvSpPr>
          <p:spPr bwMode="auto">
            <a:xfrm>
              <a:off x="450" y="1925"/>
              <a:ext cx="842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>
                <a:spcBef>
                  <a:spcPct val="0"/>
                </a:spcBef>
                <a:buClrTx/>
              </a:pPr>
              <a:r>
                <a:rPr lang="en-US" sz="1800" b="1" dirty="0" smtClean="0">
                  <a:latin typeface="Arial" charset="0"/>
                </a:rPr>
                <a:t>Value</a:t>
              </a:r>
            </a:p>
            <a:p>
              <a:pPr algn="ctr" eaLnBrk="0" hangingPunct="0">
                <a:spcBef>
                  <a:spcPct val="0"/>
                </a:spcBef>
                <a:buClrTx/>
              </a:pPr>
              <a:r>
                <a:rPr lang="en-US" sz="1800" b="1" dirty="0" smtClean="0">
                  <a:latin typeface="Arial" charset="0"/>
                </a:rPr>
                <a:t>advantage</a:t>
              </a:r>
              <a:endParaRPr lang="en-US" sz="1800" b="1" dirty="0">
                <a:latin typeface="Arial" charset="0"/>
              </a:endParaRPr>
            </a:p>
          </p:txBody>
        </p:sp>
        <p:sp>
          <p:nvSpPr>
            <p:cNvPr id="14342" name="Rectangle 4"/>
            <p:cNvSpPr>
              <a:spLocks noChangeArrowheads="1"/>
            </p:cNvSpPr>
            <p:nvPr/>
          </p:nvSpPr>
          <p:spPr bwMode="auto">
            <a:xfrm>
              <a:off x="2702" y="3566"/>
              <a:ext cx="119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</a:pPr>
              <a:r>
                <a:rPr lang="en-US" sz="1800" b="1" dirty="0" smtClean="0">
                  <a:latin typeface="Arial" charset="0"/>
                </a:rPr>
                <a:t>Cost advantage</a:t>
              </a:r>
              <a:endParaRPr lang="en-US" sz="1800" b="1" dirty="0">
                <a:latin typeface="Arial" charset="0"/>
              </a:endParaRPr>
            </a:p>
          </p:txBody>
        </p:sp>
        <p:sp>
          <p:nvSpPr>
            <p:cNvPr id="14343" name="Rectangle 5"/>
            <p:cNvSpPr>
              <a:spLocks noChangeArrowheads="1"/>
            </p:cNvSpPr>
            <p:nvPr/>
          </p:nvSpPr>
          <p:spPr bwMode="auto">
            <a:xfrm>
              <a:off x="2026" y="1118"/>
              <a:ext cx="1215" cy="9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4" name="Rectangle 6"/>
            <p:cNvSpPr>
              <a:spLocks noChangeArrowheads="1"/>
            </p:cNvSpPr>
            <p:nvPr/>
          </p:nvSpPr>
          <p:spPr bwMode="auto">
            <a:xfrm>
              <a:off x="3250" y="1118"/>
              <a:ext cx="1215" cy="9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5" name="Rectangle 7"/>
            <p:cNvSpPr>
              <a:spLocks noChangeArrowheads="1"/>
            </p:cNvSpPr>
            <p:nvPr/>
          </p:nvSpPr>
          <p:spPr bwMode="auto">
            <a:xfrm>
              <a:off x="3250" y="2078"/>
              <a:ext cx="1215" cy="9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6" name="Rectangle 8"/>
            <p:cNvSpPr>
              <a:spLocks noChangeArrowheads="1"/>
            </p:cNvSpPr>
            <p:nvPr/>
          </p:nvSpPr>
          <p:spPr bwMode="auto">
            <a:xfrm>
              <a:off x="2027" y="2077"/>
              <a:ext cx="1215" cy="9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7" name="Line 9"/>
            <p:cNvSpPr>
              <a:spLocks noChangeShapeType="1"/>
            </p:cNvSpPr>
            <p:nvPr/>
          </p:nvSpPr>
          <p:spPr bwMode="auto">
            <a:xfrm flipH="1" flipV="1">
              <a:off x="1428" y="981"/>
              <a:ext cx="0" cy="204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8" name="Line 10"/>
            <p:cNvSpPr>
              <a:spLocks noChangeShapeType="1"/>
            </p:cNvSpPr>
            <p:nvPr/>
          </p:nvSpPr>
          <p:spPr bwMode="auto">
            <a:xfrm>
              <a:off x="2026" y="3430"/>
              <a:ext cx="26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1" name="Rectangle 13"/>
            <p:cNvSpPr>
              <a:spLocks noChangeArrowheads="1"/>
            </p:cNvSpPr>
            <p:nvPr/>
          </p:nvSpPr>
          <p:spPr bwMode="auto">
            <a:xfrm>
              <a:off x="1547" y="1471"/>
              <a:ext cx="434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>
                <a:spcBef>
                  <a:spcPct val="0"/>
                </a:spcBef>
                <a:buClrTx/>
              </a:pPr>
              <a:r>
                <a:rPr lang="en-US" sz="1800" b="1">
                  <a:latin typeface="Arial" charset="0"/>
                </a:rPr>
                <a:t>High</a:t>
              </a:r>
            </a:p>
          </p:txBody>
        </p:sp>
        <p:sp>
          <p:nvSpPr>
            <p:cNvPr id="14352" name="Rectangle 14"/>
            <p:cNvSpPr>
              <a:spLocks noChangeArrowheads="1"/>
            </p:cNvSpPr>
            <p:nvPr/>
          </p:nvSpPr>
          <p:spPr bwMode="auto">
            <a:xfrm>
              <a:off x="1577" y="2433"/>
              <a:ext cx="402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>
                <a:spcBef>
                  <a:spcPct val="0"/>
                </a:spcBef>
                <a:buClrTx/>
              </a:pPr>
              <a:r>
                <a:rPr lang="en-US" sz="1800" b="1">
                  <a:latin typeface="Arial" charset="0"/>
                </a:rPr>
                <a:t>Low</a:t>
              </a:r>
            </a:p>
          </p:txBody>
        </p:sp>
        <p:sp>
          <p:nvSpPr>
            <p:cNvPr id="14353" name="Rectangle 15"/>
            <p:cNvSpPr>
              <a:spLocks noChangeArrowheads="1"/>
            </p:cNvSpPr>
            <p:nvPr/>
          </p:nvSpPr>
          <p:spPr bwMode="auto">
            <a:xfrm>
              <a:off x="2426" y="3067"/>
              <a:ext cx="402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>
                <a:spcBef>
                  <a:spcPct val="0"/>
                </a:spcBef>
                <a:buClrTx/>
              </a:pPr>
              <a:r>
                <a:rPr lang="en-US" sz="1800" b="1" dirty="0">
                  <a:latin typeface="Arial" charset="0"/>
                </a:rPr>
                <a:t>Low</a:t>
              </a:r>
            </a:p>
          </p:txBody>
        </p:sp>
        <p:sp>
          <p:nvSpPr>
            <p:cNvPr id="14354" name="Rectangle 16"/>
            <p:cNvSpPr>
              <a:spLocks noChangeArrowheads="1"/>
            </p:cNvSpPr>
            <p:nvPr/>
          </p:nvSpPr>
          <p:spPr bwMode="auto">
            <a:xfrm>
              <a:off x="3651" y="3067"/>
              <a:ext cx="434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>
                <a:spcBef>
                  <a:spcPct val="0"/>
                </a:spcBef>
                <a:buClrTx/>
              </a:pPr>
              <a:r>
                <a:rPr lang="en-US" sz="1800" b="1" dirty="0">
                  <a:latin typeface="Arial" charset="0"/>
                </a:rPr>
                <a:t>High</a:t>
              </a:r>
            </a:p>
          </p:txBody>
        </p:sp>
      </p:grpSp>
      <p:sp>
        <p:nvSpPr>
          <p:cNvPr id="14340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Verdana" charset="0"/>
              </a:rPr>
              <a:t>Logistics and competitive advantage</a:t>
            </a:r>
            <a:endParaRPr lang="en-GB" dirty="0"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042528"/>
      </p:ext>
    </p:extLst>
  </p:cSld>
  <p:clrMapOvr>
    <a:masterClrMapping/>
  </p:clrMapOvr>
  <p:transition xmlns:p14="http://schemas.microsoft.com/office/powerpoint/2010/main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2"/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GB" sz="1000">
                <a:solidFill>
                  <a:schemeClr val="bg1"/>
                </a:solidFill>
              </a:rPr>
              <a:t> </a:t>
            </a:r>
            <a:fld id="{846A5186-3662-BF48-A2E9-6A42F11F3E73}" type="slidenum">
              <a:rPr lang="en-GB" sz="1000">
                <a:solidFill>
                  <a:schemeClr val="bg1"/>
                </a:solidFill>
              </a:rPr>
              <a:pPr/>
              <a:t>5</a:t>
            </a:fld>
            <a:endParaRPr lang="en-GB" sz="1000">
              <a:solidFill>
                <a:schemeClr val="bg1"/>
              </a:solidFill>
            </a:endParaRPr>
          </a:p>
        </p:txBody>
      </p:sp>
      <p:grpSp>
        <p:nvGrpSpPr>
          <p:cNvPr id="14339" name="Group 18"/>
          <p:cNvGrpSpPr>
            <a:grpSpLocks/>
          </p:cNvGrpSpPr>
          <p:nvPr/>
        </p:nvGrpSpPr>
        <p:grpSpPr bwMode="auto">
          <a:xfrm>
            <a:off x="1043608" y="1268089"/>
            <a:ext cx="6721938" cy="4897215"/>
            <a:chOff x="669" y="888"/>
            <a:chExt cx="4026" cy="2860"/>
          </a:xfrm>
        </p:grpSpPr>
        <p:sp>
          <p:nvSpPr>
            <p:cNvPr id="14341" name="Rectangle 3"/>
            <p:cNvSpPr>
              <a:spLocks noChangeArrowheads="1"/>
            </p:cNvSpPr>
            <p:nvPr/>
          </p:nvSpPr>
          <p:spPr bwMode="auto">
            <a:xfrm>
              <a:off x="669" y="1888"/>
              <a:ext cx="1101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</a:pPr>
              <a:r>
                <a:rPr lang="en-US" sz="1800" b="1" dirty="0">
                  <a:latin typeface="Arial" charset="0"/>
                </a:rPr>
                <a:t>Relative</a:t>
              </a:r>
            </a:p>
            <a:p>
              <a:pPr eaLnBrk="0" hangingPunct="0">
                <a:spcBef>
                  <a:spcPct val="0"/>
                </a:spcBef>
                <a:buClrTx/>
              </a:pPr>
              <a:r>
                <a:rPr lang="en-US" sz="1800" b="1" dirty="0" smtClean="0">
                  <a:latin typeface="Arial" charset="0"/>
                </a:rPr>
                <a:t>Differentiation</a:t>
              </a:r>
              <a:endParaRPr lang="en-US" sz="1800" b="1" dirty="0">
                <a:latin typeface="Arial" charset="0"/>
              </a:endParaRPr>
            </a:p>
          </p:txBody>
        </p:sp>
        <p:sp>
          <p:nvSpPr>
            <p:cNvPr id="14342" name="Rectangle 4"/>
            <p:cNvSpPr>
              <a:spLocks noChangeArrowheads="1"/>
            </p:cNvSpPr>
            <p:nvPr/>
          </p:nvSpPr>
          <p:spPr bwMode="auto">
            <a:xfrm>
              <a:off x="2256" y="3517"/>
              <a:ext cx="216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algn="ctr" eaLnBrk="0" hangingPunct="0">
                <a:spcBef>
                  <a:spcPct val="0"/>
                </a:spcBef>
                <a:buClrTx/>
              </a:pPr>
              <a:r>
                <a:rPr lang="en-US" sz="1800" b="1" dirty="0" smtClean="0">
                  <a:latin typeface="Arial" charset="0"/>
                </a:rPr>
                <a:t>Relative Delivered </a:t>
              </a:r>
              <a:r>
                <a:rPr lang="en-US" sz="1800" b="1" dirty="0">
                  <a:latin typeface="Arial" charset="0"/>
                </a:rPr>
                <a:t>Cost</a:t>
              </a:r>
            </a:p>
          </p:txBody>
        </p:sp>
        <p:sp>
          <p:nvSpPr>
            <p:cNvPr id="14343" name="Rectangle 5"/>
            <p:cNvSpPr>
              <a:spLocks noChangeArrowheads="1"/>
            </p:cNvSpPr>
            <p:nvPr/>
          </p:nvSpPr>
          <p:spPr bwMode="auto">
            <a:xfrm>
              <a:off x="2026" y="1118"/>
              <a:ext cx="1215" cy="9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4" name="Rectangle 6"/>
            <p:cNvSpPr>
              <a:spLocks noChangeArrowheads="1"/>
            </p:cNvSpPr>
            <p:nvPr/>
          </p:nvSpPr>
          <p:spPr bwMode="auto">
            <a:xfrm>
              <a:off x="3250" y="1118"/>
              <a:ext cx="1215" cy="9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5" name="Rectangle 7"/>
            <p:cNvSpPr>
              <a:spLocks noChangeArrowheads="1"/>
            </p:cNvSpPr>
            <p:nvPr/>
          </p:nvSpPr>
          <p:spPr bwMode="auto">
            <a:xfrm>
              <a:off x="3250" y="2078"/>
              <a:ext cx="1215" cy="9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6" name="Rectangle 8"/>
            <p:cNvSpPr>
              <a:spLocks noChangeArrowheads="1"/>
            </p:cNvSpPr>
            <p:nvPr/>
          </p:nvSpPr>
          <p:spPr bwMode="auto">
            <a:xfrm>
              <a:off x="2027" y="2077"/>
              <a:ext cx="1215" cy="9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7" name="Line 9"/>
            <p:cNvSpPr>
              <a:spLocks noChangeShapeType="1"/>
            </p:cNvSpPr>
            <p:nvPr/>
          </p:nvSpPr>
          <p:spPr bwMode="auto">
            <a:xfrm flipV="1">
              <a:off x="2025" y="888"/>
              <a:ext cx="0" cy="2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8" name="Line 10"/>
            <p:cNvSpPr>
              <a:spLocks noChangeShapeType="1"/>
            </p:cNvSpPr>
            <p:nvPr/>
          </p:nvSpPr>
          <p:spPr bwMode="auto">
            <a:xfrm>
              <a:off x="4464" y="3033"/>
              <a:ext cx="23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9" name="Line 11"/>
            <p:cNvSpPr>
              <a:spLocks noChangeShapeType="1"/>
            </p:cNvSpPr>
            <p:nvPr/>
          </p:nvSpPr>
          <p:spPr bwMode="auto">
            <a:xfrm flipH="1">
              <a:off x="2610" y="1559"/>
              <a:ext cx="1303" cy="10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lg" len="lg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1" name="Rectangle 13"/>
            <p:cNvSpPr>
              <a:spLocks noChangeArrowheads="1"/>
            </p:cNvSpPr>
            <p:nvPr/>
          </p:nvSpPr>
          <p:spPr bwMode="auto">
            <a:xfrm>
              <a:off x="1547" y="1471"/>
              <a:ext cx="434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>
                <a:spcBef>
                  <a:spcPct val="0"/>
                </a:spcBef>
                <a:buClrTx/>
              </a:pPr>
              <a:r>
                <a:rPr lang="en-US" sz="1800" b="1">
                  <a:latin typeface="Arial" charset="0"/>
                </a:rPr>
                <a:t>High</a:t>
              </a:r>
            </a:p>
          </p:txBody>
        </p:sp>
        <p:sp>
          <p:nvSpPr>
            <p:cNvPr id="14352" name="Rectangle 14"/>
            <p:cNvSpPr>
              <a:spLocks noChangeArrowheads="1"/>
            </p:cNvSpPr>
            <p:nvPr/>
          </p:nvSpPr>
          <p:spPr bwMode="auto">
            <a:xfrm>
              <a:off x="1577" y="2433"/>
              <a:ext cx="402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>
                <a:spcBef>
                  <a:spcPct val="0"/>
                </a:spcBef>
                <a:buClrTx/>
              </a:pPr>
              <a:r>
                <a:rPr lang="en-US" sz="1800" b="1">
                  <a:latin typeface="Arial" charset="0"/>
                </a:rPr>
                <a:t>Low</a:t>
              </a:r>
            </a:p>
          </p:txBody>
        </p:sp>
        <p:sp>
          <p:nvSpPr>
            <p:cNvPr id="14353" name="Rectangle 15"/>
            <p:cNvSpPr>
              <a:spLocks noChangeArrowheads="1"/>
            </p:cNvSpPr>
            <p:nvPr/>
          </p:nvSpPr>
          <p:spPr bwMode="auto">
            <a:xfrm>
              <a:off x="3739" y="3175"/>
              <a:ext cx="402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>
                <a:spcBef>
                  <a:spcPct val="0"/>
                </a:spcBef>
                <a:buClrTx/>
              </a:pPr>
              <a:r>
                <a:rPr lang="en-US" sz="1800" b="1">
                  <a:latin typeface="Arial" charset="0"/>
                </a:rPr>
                <a:t>Low</a:t>
              </a:r>
            </a:p>
          </p:txBody>
        </p:sp>
        <p:sp>
          <p:nvSpPr>
            <p:cNvPr id="14354" name="Rectangle 16"/>
            <p:cNvSpPr>
              <a:spLocks noChangeArrowheads="1"/>
            </p:cNvSpPr>
            <p:nvPr/>
          </p:nvSpPr>
          <p:spPr bwMode="auto">
            <a:xfrm>
              <a:off x="2492" y="3175"/>
              <a:ext cx="434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>
                <a:spcBef>
                  <a:spcPct val="0"/>
                </a:spcBef>
                <a:buClrTx/>
              </a:pPr>
              <a:r>
                <a:rPr lang="en-US" sz="1800" b="1">
                  <a:latin typeface="Arial" charset="0"/>
                </a:rPr>
                <a:t>High</a:t>
              </a:r>
            </a:p>
          </p:txBody>
        </p:sp>
      </p:grpSp>
      <p:sp>
        <p:nvSpPr>
          <p:cNvPr id="14340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Verdana" charset="0"/>
              </a:rPr>
              <a:t>Supply chain excellence</a:t>
            </a:r>
          </a:p>
        </p:txBody>
      </p:sp>
    </p:spTree>
    <p:extLst>
      <p:ext uri="{BB962C8B-B14F-4D97-AF65-F5344CB8AC3E}">
        <p14:creationId xmlns:p14="http://schemas.microsoft.com/office/powerpoint/2010/main" val="570603006"/>
      </p:ext>
    </p:extLst>
  </p:cSld>
  <p:clrMapOvr>
    <a:masterClrMapping/>
  </p:clrMapOvr>
  <p:transition xmlns:p14="http://schemas.microsoft.com/office/powerpoint/2010/main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2"/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GB" sz="1000">
                <a:solidFill>
                  <a:schemeClr val="bg1"/>
                </a:solidFill>
              </a:rPr>
              <a:t> </a:t>
            </a:r>
            <a:fld id="{2F8F424E-A7A1-6849-BE8F-AEE8F225BB05}" type="slidenum">
              <a:rPr lang="en-GB" sz="1000">
                <a:solidFill>
                  <a:schemeClr val="bg1"/>
                </a:solidFill>
              </a:rPr>
              <a:pPr/>
              <a:t>6</a:t>
            </a:fld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002E7A"/>
                </a:solidFill>
              </a14:hiddenFill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sz="2100" dirty="0">
                <a:latin typeface="Verdana" charset="0"/>
              </a:rPr>
              <a:t>Gaining competitive </a:t>
            </a:r>
            <a:r>
              <a:rPr lang="en-US" dirty="0">
                <a:latin typeface="Verdana" charset="0"/>
              </a:rPr>
              <a:t>advantage</a:t>
            </a:r>
            <a:r>
              <a:rPr lang="en-US" sz="2100" dirty="0">
                <a:latin typeface="Verdana" charset="0"/>
              </a:rPr>
              <a:t> through logistics</a:t>
            </a:r>
          </a:p>
        </p:txBody>
      </p:sp>
      <p:sp>
        <p:nvSpPr>
          <p:cNvPr id="16395" name="Rectangle 10"/>
          <p:cNvSpPr>
            <a:spLocks noChangeArrowheads="1"/>
          </p:cNvSpPr>
          <p:nvPr/>
        </p:nvSpPr>
        <p:spPr bwMode="auto">
          <a:xfrm>
            <a:off x="251520" y="2143125"/>
            <a:ext cx="3844284" cy="1463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eaLnBrk="0" hangingPunct="0">
              <a:spcBef>
                <a:spcPct val="0"/>
              </a:spcBef>
              <a:buClrTx/>
            </a:pPr>
            <a:r>
              <a:rPr lang="en-US" sz="1700" b="1" dirty="0"/>
              <a:t>Value Advantage</a:t>
            </a:r>
          </a:p>
          <a:p>
            <a:pPr algn="l" eaLnBrk="0" hangingPunct="0">
              <a:lnSpc>
                <a:spcPct val="125000"/>
              </a:lnSpc>
              <a:spcBef>
                <a:spcPct val="0"/>
              </a:spcBef>
              <a:buClrTx/>
            </a:pPr>
            <a:r>
              <a:rPr lang="en-US" sz="1700" dirty="0"/>
              <a:t>Logistics Leverage Opportunities:</a:t>
            </a:r>
            <a:endParaRPr lang="en-US" sz="1700" b="1" dirty="0"/>
          </a:p>
          <a:p>
            <a:pPr algn="l"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700" dirty="0"/>
              <a:t>  Tailored service</a:t>
            </a:r>
          </a:p>
          <a:p>
            <a:pPr algn="l"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700" dirty="0"/>
              <a:t>  Reliability</a:t>
            </a:r>
          </a:p>
          <a:p>
            <a:pPr algn="l"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700" dirty="0"/>
              <a:t>  Responsiveness, </a:t>
            </a:r>
            <a:r>
              <a:rPr lang="en-US" sz="1700" dirty="0" err="1"/>
              <a:t>etc</a:t>
            </a:r>
            <a:endParaRPr lang="en-US" sz="1700" dirty="0"/>
          </a:p>
        </p:txBody>
      </p:sp>
      <p:sp>
        <p:nvSpPr>
          <p:cNvPr id="16396" name="Rectangle 11"/>
          <p:cNvSpPr>
            <a:spLocks noChangeArrowheads="1"/>
          </p:cNvSpPr>
          <p:nvPr/>
        </p:nvSpPr>
        <p:spPr bwMode="auto">
          <a:xfrm>
            <a:off x="4283968" y="4667250"/>
            <a:ext cx="4059669" cy="154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eaLnBrk="0" hangingPunct="0">
              <a:spcBef>
                <a:spcPct val="0"/>
              </a:spcBef>
              <a:buClrTx/>
            </a:pPr>
            <a:r>
              <a:rPr lang="en-US" sz="1800" b="1"/>
              <a:t>Cost Advantage</a:t>
            </a:r>
          </a:p>
          <a:p>
            <a:pPr algn="l" eaLnBrk="0" hangingPunct="0">
              <a:lnSpc>
                <a:spcPct val="125000"/>
              </a:lnSpc>
              <a:spcBef>
                <a:spcPct val="0"/>
              </a:spcBef>
              <a:buClrTx/>
            </a:pPr>
            <a:r>
              <a:rPr lang="en-US" sz="1800"/>
              <a:t>Logistics Leverage Opportunities:</a:t>
            </a:r>
          </a:p>
          <a:p>
            <a:pPr algn="l"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800"/>
              <a:t>  Capacity utilisation</a:t>
            </a:r>
          </a:p>
          <a:p>
            <a:pPr algn="l"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800"/>
              <a:t>  Asset turn</a:t>
            </a:r>
          </a:p>
          <a:p>
            <a:pPr algn="l"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800"/>
              <a:t>  Schedule integration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037013" y="1447800"/>
            <a:ext cx="4116388" cy="3136901"/>
            <a:chOff x="4037013" y="1447800"/>
            <a:chExt cx="4116388" cy="3136901"/>
          </a:xfrm>
        </p:grpSpPr>
        <p:sp>
          <p:nvSpPr>
            <p:cNvPr id="16389" name="Rectangle 4"/>
            <p:cNvSpPr>
              <a:spLocks noChangeArrowheads="1"/>
            </p:cNvSpPr>
            <p:nvPr/>
          </p:nvSpPr>
          <p:spPr bwMode="auto">
            <a:xfrm>
              <a:off x="4241801" y="1447800"/>
              <a:ext cx="1955800" cy="144621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0" name="Rectangle 5"/>
            <p:cNvSpPr>
              <a:spLocks noChangeArrowheads="1"/>
            </p:cNvSpPr>
            <p:nvPr/>
          </p:nvSpPr>
          <p:spPr bwMode="auto">
            <a:xfrm>
              <a:off x="6203951" y="1447800"/>
              <a:ext cx="1949450" cy="144621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1" name="Rectangle 6"/>
            <p:cNvSpPr>
              <a:spLocks noChangeArrowheads="1"/>
            </p:cNvSpPr>
            <p:nvPr/>
          </p:nvSpPr>
          <p:spPr bwMode="auto">
            <a:xfrm>
              <a:off x="6203951" y="2906713"/>
              <a:ext cx="1949450" cy="144938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2" name="Rectangle 7"/>
            <p:cNvSpPr>
              <a:spLocks noChangeArrowheads="1"/>
            </p:cNvSpPr>
            <p:nvPr/>
          </p:nvSpPr>
          <p:spPr bwMode="auto">
            <a:xfrm>
              <a:off x="4243388" y="2906713"/>
              <a:ext cx="1947863" cy="1447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3" name="Line 8"/>
            <p:cNvSpPr>
              <a:spLocks noChangeShapeType="1"/>
            </p:cNvSpPr>
            <p:nvPr/>
          </p:nvSpPr>
          <p:spPr bwMode="auto">
            <a:xfrm flipV="1">
              <a:off x="4037013" y="1549400"/>
              <a:ext cx="4763" cy="25971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4" name="Line 9"/>
            <p:cNvSpPr>
              <a:spLocks noChangeShapeType="1"/>
            </p:cNvSpPr>
            <p:nvPr/>
          </p:nvSpPr>
          <p:spPr bwMode="auto">
            <a:xfrm flipV="1">
              <a:off x="4556126" y="4567238"/>
              <a:ext cx="3509963" cy="17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300192" y="1484784"/>
              <a:ext cx="1765897" cy="1400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dirty="0" smtClean="0"/>
                <a:t>The goal: superior customer value </a:t>
              </a:r>
              <a:r>
                <a:rPr lang="en-US" sz="1700" dirty="0" smtClean="0"/>
                <a:t>at</a:t>
              </a:r>
              <a:br>
                <a:rPr lang="en-US" sz="1700" dirty="0" smtClean="0"/>
              </a:br>
              <a:r>
                <a:rPr lang="en-US" sz="1700" dirty="0" smtClean="0"/>
                <a:t>less </a:t>
              </a:r>
              <a:r>
                <a:rPr lang="en-US" sz="1700" dirty="0" smtClean="0"/>
                <a:t>cost</a:t>
              </a:r>
              <a:endParaRPr lang="en-US" sz="17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94026840"/>
      </p:ext>
    </p:extLst>
  </p:cSld>
  <p:clrMapOvr>
    <a:masterClrMapping/>
  </p:clrMapOvr>
  <p:transition xmlns:p14="http://schemas.microsoft.com/office/powerpoint/2010/main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value chain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>
                <a:solidFill>
                  <a:srgbClr val="FFFFFF"/>
                </a:solidFill>
              </a:rPr>
              <a:t> </a:t>
            </a:r>
            <a:fld id="{97D80ADF-2FDB-7D48-85BC-154BF744DB79}" type="slidenum">
              <a:rPr lang="en-GB" smtClean="0">
                <a:solidFill>
                  <a:srgbClr val="FFFFFF"/>
                </a:solidFill>
              </a:rPr>
              <a:pPr/>
              <a:t>7</a:t>
            </a:fld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1835696" y="1196753"/>
            <a:ext cx="6700616" cy="3960440"/>
            <a:chOff x="1619672" y="1340768"/>
            <a:chExt cx="5666928" cy="3096344"/>
          </a:xfrm>
        </p:grpSpPr>
        <p:cxnSp>
          <p:nvCxnSpPr>
            <p:cNvPr id="5" name="Straight Connector 4"/>
            <p:cNvCxnSpPr/>
            <p:nvPr/>
          </p:nvCxnSpPr>
          <p:spPr bwMode="auto">
            <a:xfrm>
              <a:off x="1619672" y="1340768"/>
              <a:ext cx="0" cy="3096344"/>
            </a:xfrm>
            <a:prstGeom prst="line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1619672" y="1340768"/>
              <a:ext cx="4752528" cy="0"/>
            </a:xfrm>
            <a:prstGeom prst="line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1619672" y="4437112"/>
              <a:ext cx="4752528" cy="0"/>
            </a:xfrm>
            <a:prstGeom prst="line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6372200" y="1340768"/>
              <a:ext cx="914400" cy="1512168"/>
            </a:xfrm>
            <a:prstGeom prst="line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flipV="1">
              <a:off x="6372200" y="2852936"/>
              <a:ext cx="914400" cy="1584176"/>
            </a:xfrm>
            <a:prstGeom prst="line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5940152" y="1340768"/>
              <a:ext cx="914400" cy="1512168"/>
            </a:xfrm>
            <a:prstGeom prst="line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flipH="1">
              <a:off x="5940152" y="2852936"/>
              <a:ext cx="914400" cy="1584176"/>
            </a:xfrm>
            <a:prstGeom prst="line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1619672" y="1700808"/>
              <a:ext cx="4536504" cy="0"/>
            </a:xfrm>
            <a:prstGeom prst="line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/>
            <p:cNvCxnSpPr/>
            <p:nvPr/>
          </p:nvCxnSpPr>
          <p:spPr bwMode="auto">
            <a:xfrm flipH="1">
              <a:off x="1619672" y="2852936"/>
              <a:ext cx="5234880" cy="0"/>
            </a:xfrm>
            <a:prstGeom prst="line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>
              <a:off x="1619672" y="2060848"/>
              <a:ext cx="4752528" cy="0"/>
            </a:xfrm>
            <a:prstGeom prst="line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/>
            <p:cNvCxnSpPr/>
            <p:nvPr/>
          </p:nvCxnSpPr>
          <p:spPr bwMode="auto">
            <a:xfrm>
              <a:off x="1619672" y="2420888"/>
              <a:ext cx="4968552" cy="0"/>
            </a:xfrm>
            <a:prstGeom prst="line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TextBox 43"/>
            <p:cNvSpPr txBox="1"/>
            <p:nvPr/>
          </p:nvSpPr>
          <p:spPr>
            <a:xfrm>
              <a:off x="3055748" y="1397064"/>
              <a:ext cx="1789725" cy="2646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/>
                <a:t>Firm infrastructure</a:t>
              </a:r>
              <a:endParaRPr lang="en-US" sz="1600" dirty="0"/>
            </a:p>
          </p:txBody>
        </p:sp>
        <p:cxnSp>
          <p:nvCxnSpPr>
            <p:cNvPr id="46" name="Straight Connector 45"/>
            <p:cNvCxnSpPr/>
            <p:nvPr/>
          </p:nvCxnSpPr>
          <p:spPr bwMode="auto">
            <a:xfrm>
              <a:off x="5436096" y="2852936"/>
              <a:ext cx="0" cy="1584176"/>
            </a:xfrm>
            <a:prstGeom prst="line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>
              <a:off x="2555776" y="2852936"/>
              <a:ext cx="0" cy="1584176"/>
            </a:xfrm>
            <a:prstGeom prst="line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>
              <a:off x="3563888" y="2852936"/>
              <a:ext cx="0" cy="1584176"/>
            </a:xfrm>
            <a:prstGeom prst="line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>
              <a:off x="4499992" y="2852936"/>
              <a:ext cx="0" cy="1584176"/>
            </a:xfrm>
            <a:prstGeom prst="line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Straight Connector 52"/>
            <p:cNvCxnSpPr/>
            <p:nvPr/>
          </p:nvCxnSpPr>
          <p:spPr bwMode="auto">
            <a:xfrm flipV="1">
              <a:off x="2555776" y="1710100"/>
              <a:ext cx="0" cy="1142836"/>
            </a:xfrm>
            <a:prstGeom prst="line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/>
            <p:cNvCxnSpPr/>
            <p:nvPr/>
          </p:nvCxnSpPr>
          <p:spPr bwMode="auto">
            <a:xfrm flipV="1">
              <a:off x="3563888" y="1710100"/>
              <a:ext cx="0" cy="1142836"/>
            </a:xfrm>
            <a:prstGeom prst="line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 bwMode="auto">
            <a:xfrm flipV="1">
              <a:off x="4499992" y="1710100"/>
              <a:ext cx="0" cy="1142836"/>
            </a:xfrm>
            <a:prstGeom prst="line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 flipV="1">
              <a:off x="5436096" y="1700808"/>
              <a:ext cx="0" cy="1142836"/>
            </a:xfrm>
            <a:prstGeom prst="line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8" name="TextBox 57"/>
            <p:cNvSpPr txBox="1"/>
            <p:nvPr/>
          </p:nvSpPr>
          <p:spPr>
            <a:xfrm rot="5400000">
              <a:off x="6670894" y="2743226"/>
              <a:ext cx="723948" cy="299341"/>
            </a:xfrm>
            <a:prstGeom prst="rect">
              <a:avLst/>
            </a:prstGeom>
            <a:noFill/>
          </p:spPr>
          <p:txBody>
            <a:bodyPr vert="horz" wrap="none" rtlCol="0" anchor="ctr" anchorCtr="1">
              <a:spAutoFit/>
            </a:bodyPr>
            <a:lstStyle/>
            <a:p>
              <a:r>
                <a:rPr lang="en-US" sz="1700" dirty="0" smtClean="0"/>
                <a:t>Margin</a:t>
              </a:r>
              <a:endParaRPr lang="en-US" sz="1700" dirty="0"/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288033" y="5949280"/>
            <a:ext cx="8964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Source: Reprinted with the permission of The Free Press, a division of Simon &amp; Schuster, Inc. from </a:t>
            </a:r>
            <a:r>
              <a:rPr lang="en-US" sz="1200" i="1" dirty="0" smtClean="0"/>
              <a:t>Competitive Advantage </a:t>
            </a:r>
            <a:r>
              <a:rPr lang="en-US" sz="1200" dirty="0" smtClean="0"/>
              <a:t>by Porter, M.E. Copyright © 1985 by Porter, M. E. All Rights reserved</a:t>
            </a:r>
            <a:endParaRPr lang="en-US" sz="1200" dirty="0"/>
          </a:p>
        </p:txBody>
      </p:sp>
      <p:cxnSp>
        <p:nvCxnSpPr>
          <p:cNvPr id="62" name="Straight Connector 61"/>
          <p:cNvCxnSpPr/>
          <p:nvPr/>
        </p:nvCxnSpPr>
        <p:spPr bwMode="auto">
          <a:xfrm flipH="1">
            <a:off x="1043608" y="1196753"/>
            <a:ext cx="792088" cy="0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/>
          <p:nvPr/>
        </p:nvCxnSpPr>
        <p:spPr bwMode="auto">
          <a:xfrm flipH="1" flipV="1">
            <a:off x="1043608" y="3130921"/>
            <a:ext cx="792088" cy="1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Connector 68"/>
          <p:cNvCxnSpPr/>
          <p:nvPr/>
        </p:nvCxnSpPr>
        <p:spPr bwMode="auto">
          <a:xfrm>
            <a:off x="1043608" y="1196753"/>
            <a:ext cx="0" cy="1934168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1" name="TextBox 70"/>
          <p:cNvSpPr txBox="1"/>
          <p:nvPr/>
        </p:nvSpPr>
        <p:spPr>
          <a:xfrm>
            <a:off x="495622" y="1815278"/>
            <a:ext cx="1095973" cy="5847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Support</a:t>
            </a:r>
          </a:p>
          <a:p>
            <a:pPr algn="ctr"/>
            <a:r>
              <a:rPr lang="en-US" sz="1600" dirty="0" smtClean="0"/>
              <a:t>activities</a:t>
            </a:r>
            <a:endParaRPr lang="en-US" sz="1600" dirty="0"/>
          </a:p>
        </p:txBody>
      </p:sp>
      <p:cxnSp>
        <p:nvCxnSpPr>
          <p:cNvPr id="73" name="Straight Connector 72"/>
          <p:cNvCxnSpPr/>
          <p:nvPr/>
        </p:nvCxnSpPr>
        <p:spPr bwMode="auto">
          <a:xfrm>
            <a:off x="1835696" y="5157193"/>
            <a:ext cx="0" cy="504055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/>
          <p:nvPr/>
        </p:nvCxnSpPr>
        <p:spPr bwMode="auto">
          <a:xfrm>
            <a:off x="7455119" y="5157193"/>
            <a:ext cx="0" cy="504055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Straight Connector 78"/>
          <p:cNvCxnSpPr/>
          <p:nvPr/>
        </p:nvCxnSpPr>
        <p:spPr bwMode="auto">
          <a:xfrm>
            <a:off x="1835696" y="5661248"/>
            <a:ext cx="5619423" cy="0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1" name="TextBox 80"/>
          <p:cNvSpPr txBox="1"/>
          <p:nvPr/>
        </p:nvSpPr>
        <p:spPr>
          <a:xfrm>
            <a:off x="3645194" y="5445224"/>
            <a:ext cx="19675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Primary activities</a:t>
            </a:r>
            <a:endParaRPr lang="en-US" sz="1600" dirty="0"/>
          </a:p>
        </p:txBody>
      </p:sp>
      <p:sp>
        <p:nvSpPr>
          <p:cNvPr id="82" name="TextBox 81"/>
          <p:cNvSpPr txBox="1"/>
          <p:nvPr/>
        </p:nvSpPr>
        <p:spPr>
          <a:xfrm>
            <a:off x="1840041" y="3717032"/>
            <a:ext cx="110251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Inbound</a:t>
            </a:r>
          </a:p>
          <a:p>
            <a:pPr algn="ctr"/>
            <a:r>
              <a:rPr lang="en-US" sz="1600" dirty="0" smtClean="0"/>
              <a:t>logistics</a:t>
            </a:r>
            <a:endParaRPr lang="en-US" sz="1600" dirty="0"/>
          </a:p>
        </p:txBody>
      </p:sp>
      <p:sp>
        <p:nvSpPr>
          <p:cNvPr id="83" name="TextBox 82"/>
          <p:cNvSpPr txBox="1"/>
          <p:nvPr/>
        </p:nvSpPr>
        <p:spPr>
          <a:xfrm>
            <a:off x="2870544" y="3789040"/>
            <a:ext cx="1341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Operations</a:t>
            </a:r>
            <a:endParaRPr lang="en-US" sz="1600" dirty="0"/>
          </a:p>
        </p:txBody>
      </p:sp>
      <p:sp>
        <p:nvSpPr>
          <p:cNvPr id="84" name="TextBox 83"/>
          <p:cNvSpPr txBox="1"/>
          <p:nvPr/>
        </p:nvSpPr>
        <p:spPr>
          <a:xfrm>
            <a:off x="4067944" y="3708320"/>
            <a:ext cx="121283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Outbound</a:t>
            </a:r>
          </a:p>
          <a:p>
            <a:pPr algn="ctr"/>
            <a:r>
              <a:rPr lang="en-US" sz="1600" dirty="0" smtClean="0"/>
              <a:t>logistics</a:t>
            </a:r>
            <a:endParaRPr lang="en-US" sz="1600" dirty="0"/>
          </a:p>
        </p:txBody>
      </p:sp>
      <p:sp>
        <p:nvSpPr>
          <p:cNvPr id="85" name="TextBox 84"/>
          <p:cNvSpPr txBox="1"/>
          <p:nvPr/>
        </p:nvSpPr>
        <p:spPr>
          <a:xfrm>
            <a:off x="5148064" y="3708320"/>
            <a:ext cx="134681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Marketing &amp; sales</a:t>
            </a:r>
            <a:endParaRPr lang="en-US" sz="1600" dirty="0"/>
          </a:p>
        </p:txBody>
      </p:sp>
      <p:sp>
        <p:nvSpPr>
          <p:cNvPr id="86" name="TextBox 85"/>
          <p:cNvSpPr txBox="1"/>
          <p:nvPr/>
        </p:nvSpPr>
        <p:spPr>
          <a:xfrm>
            <a:off x="6254920" y="3810526"/>
            <a:ext cx="1341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Services</a:t>
            </a:r>
            <a:endParaRPr lang="en-US" sz="1600" dirty="0"/>
          </a:p>
        </p:txBody>
      </p:sp>
      <p:sp>
        <p:nvSpPr>
          <p:cNvPr id="87" name="TextBox 86"/>
          <p:cNvSpPr txBox="1"/>
          <p:nvPr/>
        </p:nvSpPr>
        <p:spPr>
          <a:xfrm>
            <a:off x="2987824" y="1700808"/>
            <a:ext cx="33137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Human resource management</a:t>
            </a:r>
            <a:endParaRPr lang="en-US" sz="1600" dirty="0"/>
          </a:p>
        </p:txBody>
      </p:sp>
      <p:sp>
        <p:nvSpPr>
          <p:cNvPr id="88" name="TextBox 87"/>
          <p:cNvSpPr txBox="1"/>
          <p:nvPr/>
        </p:nvSpPr>
        <p:spPr>
          <a:xfrm>
            <a:off x="3275856" y="2154342"/>
            <a:ext cx="2737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Technology development</a:t>
            </a:r>
            <a:endParaRPr lang="en-US" sz="1600" dirty="0"/>
          </a:p>
        </p:txBody>
      </p:sp>
      <p:sp>
        <p:nvSpPr>
          <p:cNvPr id="89" name="TextBox 88"/>
          <p:cNvSpPr txBox="1"/>
          <p:nvPr/>
        </p:nvSpPr>
        <p:spPr>
          <a:xfrm>
            <a:off x="3923928" y="2658398"/>
            <a:ext cx="14995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Procurement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39668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Logistics management process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>
                <a:solidFill>
                  <a:srgbClr val="FFFFFF"/>
                </a:solidFill>
              </a:rPr>
              <a:t> </a:t>
            </a:r>
            <a:fld id="{97D80ADF-2FDB-7D48-85BC-154BF744DB79}" type="slidenum">
              <a:rPr lang="en-GB" smtClean="0">
                <a:solidFill>
                  <a:srgbClr val="FFFFFF"/>
                </a:solidFill>
              </a:rPr>
              <a:pPr/>
              <a:t>8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58058" y="2114272"/>
            <a:ext cx="1785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Materials flow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2374757" y="2636912"/>
            <a:ext cx="4320480" cy="0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H="1">
            <a:off x="2374757" y="4067780"/>
            <a:ext cx="4248472" cy="0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2662789" y="4211796"/>
            <a:ext cx="3754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Requirements information flow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014717" y="3192854"/>
            <a:ext cx="166388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Procurement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886925" y="3194392"/>
            <a:ext cx="144150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Operations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543109" y="3192854"/>
            <a:ext cx="152931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Distribution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67544" y="3182942"/>
            <a:ext cx="125914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Suppliers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343309" y="3192854"/>
            <a:ext cx="142403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Customers</a:t>
            </a:r>
            <a:endParaRPr lang="en-US" dirty="0"/>
          </a:p>
        </p:txBody>
      </p:sp>
      <p:cxnSp>
        <p:nvCxnSpPr>
          <p:cNvPr id="27" name="Straight Arrow Connector 26"/>
          <p:cNvCxnSpPr>
            <a:stCxn id="17" idx="3"/>
            <a:endCxn id="19" idx="1"/>
          </p:cNvCxnSpPr>
          <p:nvPr/>
        </p:nvCxnSpPr>
        <p:spPr bwMode="auto">
          <a:xfrm>
            <a:off x="3678604" y="3377520"/>
            <a:ext cx="208321" cy="1538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0" name="Straight Arrow Connector 29"/>
          <p:cNvCxnSpPr>
            <a:stCxn id="19" idx="3"/>
          </p:cNvCxnSpPr>
          <p:nvPr/>
        </p:nvCxnSpPr>
        <p:spPr bwMode="auto">
          <a:xfrm flipV="1">
            <a:off x="5328433" y="3377520"/>
            <a:ext cx="214676" cy="1538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3" name="Rectangle 32"/>
          <p:cNvSpPr/>
          <p:nvPr/>
        </p:nvSpPr>
        <p:spPr bwMode="auto">
          <a:xfrm>
            <a:off x="1870701" y="2852936"/>
            <a:ext cx="5328592" cy="100811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41" name="Straight Arrow Connector 40"/>
          <p:cNvCxnSpPr>
            <a:stCxn id="21" idx="3"/>
            <a:endCxn id="33" idx="1"/>
          </p:cNvCxnSpPr>
          <p:nvPr/>
        </p:nvCxnSpPr>
        <p:spPr bwMode="auto">
          <a:xfrm flipV="1">
            <a:off x="1726685" y="3356992"/>
            <a:ext cx="144016" cy="10616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4" name="Straight Arrow Connector 43"/>
          <p:cNvCxnSpPr>
            <a:stCxn id="17" idx="1"/>
            <a:endCxn id="33" idx="1"/>
          </p:cNvCxnSpPr>
          <p:nvPr/>
        </p:nvCxnSpPr>
        <p:spPr bwMode="auto">
          <a:xfrm flipH="1" flipV="1">
            <a:off x="1870701" y="3356992"/>
            <a:ext cx="144016" cy="20528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7" name="Straight Arrow Connector 46"/>
          <p:cNvCxnSpPr>
            <a:stCxn id="22" idx="1"/>
            <a:endCxn id="33" idx="3"/>
          </p:cNvCxnSpPr>
          <p:nvPr/>
        </p:nvCxnSpPr>
        <p:spPr bwMode="auto">
          <a:xfrm flipH="1" flipV="1">
            <a:off x="7199293" y="3356992"/>
            <a:ext cx="144016" cy="20528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0" name="Straight Arrow Connector 49"/>
          <p:cNvCxnSpPr>
            <a:stCxn id="20" idx="3"/>
            <a:endCxn id="33" idx="3"/>
          </p:cNvCxnSpPr>
          <p:nvPr/>
        </p:nvCxnSpPr>
        <p:spPr bwMode="auto">
          <a:xfrm flipV="1">
            <a:off x="7072419" y="3356992"/>
            <a:ext cx="126874" cy="20528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2050940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Achieving an integrated supply chain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>
                <a:solidFill>
                  <a:srgbClr val="FFFFFF"/>
                </a:solidFill>
              </a:rPr>
              <a:t> </a:t>
            </a:r>
            <a:fld id="{97D80ADF-2FDB-7D48-85BC-154BF744DB79}" type="slidenum">
              <a:rPr lang="en-GB" smtClean="0">
                <a:solidFill>
                  <a:srgbClr val="FFFFFF"/>
                </a:solidFill>
              </a:rPr>
              <a:pPr/>
              <a:t>9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2726682" y="1762952"/>
            <a:ext cx="1227335" cy="372712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905746" y="1032569"/>
            <a:ext cx="2046672" cy="765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eaLnBrk="0" hangingPunct="0">
              <a:spcBef>
                <a:spcPct val="0"/>
              </a:spcBef>
              <a:buClrTx/>
            </a:pPr>
            <a:r>
              <a:rPr lang="en-US" sz="1400" b="1">
                <a:latin typeface="Arial" charset="0"/>
              </a:rPr>
              <a:t>Stage One:  Baseline</a:t>
            </a:r>
            <a:endParaRPr lang="en-US" sz="1400">
              <a:latin typeface="Arial" charset="0"/>
            </a:endParaRPr>
          </a:p>
          <a:p>
            <a:pPr algn="l" eaLnBrk="0" hangingPunct="0">
              <a:spcBef>
                <a:spcPct val="0"/>
              </a:spcBef>
              <a:buClrTx/>
            </a:pPr>
            <a:r>
              <a:rPr lang="en-US" sz="1400">
                <a:latin typeface="Arial" charset="0"/>
              </a:rPr>
              <a:t>Material</a:t>
            </a:r>
          </a:p>
          <a:p>
            <a:pPr algn="l" eaLnBrk="0" hangingPunct="0">
              <a:spcBef>
                <a:spcPct val="0"/>
              </a:spcBef>
              <a:buClrTx/>
            </a:pPr>
            <a:r>
              <a:rPr lang="en-US" sz="1400">
                <a:latin typeface="Arial" charset="0"/>
              </a:rPr>
              <a:t>flow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034131" y="1286615"/>
            <a:ext cx="999927" cy="541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eaLnBrk="0" hangingPunct="0">
              <a:spcBef>
                <a:spcPct val="0"/>
              </a:spcBef>
              <a:buClrTx/>
            </a:pPr>
            <a:r>
              <a:rPr lang="en-US" sz="1400">
                <a:latin typeface="Arial" charset="0"/>
              </a:rPr>
              <a:t>Customer</a:t>
            </a:r>
          </a:p>
          <a:p>
            <a:pPr algn="l" eaLnBrk="0" hangingPunct="0">
              <a:spcBef>
                <a:spcPct val="0"/>
              </a:spcBef>
              <a:buClrTx/>
            </a:pPr>
            <a:r>
              <a:rPr lang="en-US" sz="1400">
                <a:latin typeface="Arial" charset="0"/>
              </a:rPr>
              <a:t>service</a:t>
            </a: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969286" y="1527290"/>
            <a:ext cx="185270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6154524" y="1582445"/>
            <a:ext cx="204834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987533" y="1717825"/>
            <a:ext cx="759142" cy="478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>
              <a:spcBef>
                <a:spcPct val="0"/>
              </a:spcBef>
              <a:buClrTx/>
            </a:pPr>
            <a:r>
              <a:rPr lang="en-US" sz="1200">
                <a:latin typeface="Arial" charset="0"/>
              </a:rPr>
              <a:t>Material</a:t>
            </a:r>
          </a:p>
          <a:p>
            <a:pPr eaLnBrk="0" hangingPunct="0">
              <a:spcBef>
                <a:spcPct val="0"/>
              </a:spcBef>
              <a:buClrTx/>
            </a:pPr>
            <a:r>
              <a:rPr lang="en-US" sz="1200">
                <a:latin typeface="Arial" charset="0"/>
              </a:rPr>
              <a:t>Control</a:t>
            </a: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1029483" y="1762952"/>
            <a:ext cx="1364448" cy="372712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5681315" y="1762952"/>
            <a:ext cx="894583" cy="372712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4206507" y="1762952"/>
            <a:ext cx="1249072" cy="372712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1241842" y="1772980"/>
            <a:ext cx="953107" cy="274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spcBef>
                <a:spcPct val="0"/>
              </a:spcBef>
              <a:buClrTx/>
            </a:pPr>
            <a:r>
              <a:rPr lang="en-US" sz="1200" dirty="0">
                <a:latin typeface="Arial" charset="0"/>
              </a:rPr>
              <a:t>Purchasing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4407161" y="1806407"/>
            <a:ext cx="954779" cy="28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eaLnBrk="0" hangingPunct="0">
              <a:spcBef>
                <a:spcPct val="0"/>
              </a:spcBef>
              <a:buClrTx/>
            </a:pPr>
            <a:r>
              <a:rPr lang="en-US" sz="1200">
                <a:latin typeface="Arial" charset="0"/>
              </a:rPr>
              <a:t>Production</a:t>
            </a: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5873608" y="1803064"/>
            <a:ext cx="590258" cy="28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eaLnBrk="0" hangingPunct="0">
              <a:spcBef>
                <a:spcPct val="0"/>
              </a:spcBef>
              <a:buClrTx/>
            </a:pPr>
            <a:r>
              <a:rPr lang="en-US" sz="1200">
                <a:latin typeface="Arial" charset="0"/>
              </a:rPr>
              <a:t>Sales</a:t>
            </a: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6855141" y="1762952"/>
            <a:ext cx="1279170" cy="372712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7055795" y="1806407"/>
            <a:ext cx="989894" cy="28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eaLnBrk="0" hangingPunct="0">
              <a:spcBef>
                <a:spcPct val="0"/>
              </a:spcBef>
              <a:buClrTx/>
            </a:pPr>
            <a:r>
              <a:rPr lang="en-US" sz="1200">
                <a:latin typeface="Arial" charset="0"/>
              </a:rPr>
              <a:t>Distribution</a:t>
            </a:r>
          </a:p>
        </p:txBody>
      </p: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551257" y="2050425"/>
            <a:ext cx="498291" cy="228976"/>
            <a:chOff x="488" y="1623"/>
            <a:chExt cx="298" cy="137"/>
          </a:xfrm>
        </p:grpSpPr>
        <p:sp>
          <p:nvSpPr>
            <p:cNvPr id="130" name="Rectangle 18"/>
            <p:cNvSpPr>
              <a:spLocks noChangeArrowheads="1"/>
            </p:cNvSpPr>
            <p:nvPr/>
          </p:nvSpPr>
          <p:spPr bwMode="auto">
            <a:xfrm>
              <a:off x="604" y="1623"/>
              <a:ext cx="65" cy="3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" name="Rectangle 19"/>
            <p:cNvSpPr>
              <a:spLocks noChangeArrowheads="1"/>
            </p:cNvSpPr>
            <p:nvPr/>
          </p:nvSpPr>
          <p:spPr bwMode="auto">
            <a:xfrm>
              <a:off x="604" y="1728"/>
              <a:ext cx="65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" name="Rectangle 20"/>
            <p:cNvSpPr>
              <a:spLocks noChangeArrowheads="1"/>
            </p:cNvSpPr>
            <p:nvPr/>
          </p:nvSpPr>
          <p:spPr bwMode="auto">
            <a:xfrm>
              <a:off x="720" y="1728"/>
              <a:ext cx="66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" name="Rectangle 21"/>
            <p:cNvSpPr>
              <a:spLocks noChangeArrowheads="1"/>
            </p:cNvSpPr>
            <p:nvPr/>
          </p:nvSpPr>
          <p:spPr bwMode="auto">
            <a:xfrm>
              <a:off x="488" y="1728"/>
              <a:ext cx="65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" name="Rectangle 22"/>
            <p:cNvSpPr>
              <a:spLocks noChangeArrowheads="1"/>
            </p:cNvSpPr>
            <p:nvPr/>
          </p:nvSpPr>
          <p:spPr bwMode="auto">
            <a:xfrm>
              <a:off x="546" y="1676"/>
              <a:ext cx="65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5" name="Rectangle 23"/>
            <p:cNvSpPr>
              <a:spLocks noChangeArrowheads="1"/>
            </p:cNvSpPr>
            <p:nvPr/>
          </p:nvSpPr>
          <p:spPr bwMode="auto">
            <a:xfrm>
              <a:off x="663" y="1676"/>
              <a:ext cx="64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" name="Group 24"/>
          <p:cNvGrpSpPr>
            <a:grpSpLocks/>
          </p:cNvGrpSpPr>
          <p:nvPr/>
        </p:nvGrpSpPr>
        <p:grpSpPr bwMode="auto">
          <a:xfrm>
            <a:off x="2301964" y="2050425"/>
            <a:ext cx="496619" cy="228976"/>
            <a:chOff x="1535" y="1623"/>
            <a:chExt cx="297" cy="137"/>
          </a:xfrm>
        </p:grpSpPr>
        <p:sp>
          <p:nvSpPr>
            <p:cNvPr id="124" name="Rectangle 25"/>
            <p:cNvSpPr>
              <a:spLocks noChangeArrowheads="1"/>
            </p:cNvSpPr>
            <p:nvPr/>
          </p:nvSpPr>
          <p:spPr bwMode="auto">
            <a:xfrm>
              <a:off x="1652" y="1623"/>
              <a:ext cx="64" cy="3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Rectangle 26"/>
            <p:cNvSpPr>
              <a:spLocks noChangeArrowheads="1"/>
            </p:cNvSpPr>
            <p:nvPr/>
          </p:nvSpPr>
          <p:spPr bwMode="auto">
            <a:xfrm>
              <a:off x="1652" y="1728"/>
              <a:ext cx="64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" name="Rectangle 27"/>
            <p:cNvSpPr>
              <a:spLocks noChangeArrowheads="1"/>
            </p:cNvSpPr>
            <p:nvPr/>
          </p:nvSpPr>
          <p:spPr bwMode="auto">
            <a:xfrm>
              <a:off x="1768" y="1728"/>
              <a:ext cx="64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Rectangle 28"/>
            <p:cNvSpPr>
              <a:spLocks noChangeArrowheads="1"/>
            </p:cNvSpPr>
            <p:nvPr/>
          </p:nvSpPr>
          <p:spPr bwMode="auto">
            <a:xfrm>
              <a:off x="1535" y="1728"/>
              <a:ext cx="64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" name="Rectangle 29"/>
            <p:cNvSpPr>
              <a:spLocks noChangeArrowheads="1"/>
            </p:cNvSpPr>
            <p:nvPr/>
          </p:nvSpPr>
          <p:spPr bwMode="auto">
            <a:xfrm>
              <a:off x="1594" y="1676"/>
              <a:ext cx="64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Rectangle 30"/>
            <p:cNvSpPr>
              <a:spLocks noChangeArrowheads="1"/>
            </p:cNvSpPr>
            <p:nvPr/>
          </p:nvSpPr>
          <p:spPr bwMode="auto">
            <a:xfrm>
              <a:off x="1710" y="1676"/>
              <a:ext cx="65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31"/>
          <p:cNvGrpSpPr>
            <a:grpSpLocks/>
          </p:cNvGrpSpPr>
          <p:nvPr/>
        </p:nvGrpSpPr>
        <p:grpSpPr bwMode="auto">
          <a:xfrm>
            <a:off x="3836968" y="2062124"/>
            <a:ext cx="499963" cy="228976"/>
            <a:chOff x="2453" y="1630"/>
            <a:chExt cx="299" cy="137"/>
          </a:xfrm>
        </p:grpSpPr>
        <p:sp>
          <p:nvSpPr>
            <p:cNvPr id="118" name="Rectangle 32"/>
            <p:cNvSpPr>
              <a:spLocks noChangeArrowheads="1"/>
            </p:cNvSpPr>
            <p:nvPr/>
          </p:nvSpPr>
          <p:spPr bwMode="auto">
            <a:xfrm>
              <a:off x="2570" y="1630"/>
              <a:ext cx="66" cy="3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" name="Rectangle 33"/>
            <p:cNvSpPr>
              <a:spLocks noChangeArrowheads="1"/>
            </p:cNvSpPr>
            <p:nvPr/>
          </p:nvSpPr>
          <p:spPr bwMode="auto">
            <a:xfrm>
              <a:off x="2570" y="1735"/>
              <a:ext cx="66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Rectangle 34"/>
            <p:cNvSpPr>
              <a:spLocks noChangeArrowheads="1"/>
            </p:cNvSpPr>
            <p:nvPr/>
          </p:nvSpPr>
          <p:spPr bwMode="auto">
            <a:xfrm>
              <a:off x="2686" y="1735"/>
              <a:ext cx="66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" name="Rectangle 35"/>
            <p:cNvSpPr>
              <a:spLocks noChangeArrowheads="1"/>
            </p:cNvSpPr>
            <p:nvPr/>
          </p:nvSpPr>
          <p:spPr bwMode="auto">
            <a:xfrm>
              <a:off x="2453" y="1735"/>
              <a:ext cx="67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" name="Rectangle 36"/>
            <p:cNvSpPr>
              <a:spLocks noChangeArrowheads="1"/>
            </p:cNvSpPr>
            <p:nvPr/>
          </p:nvSpPr>
          <p:spPr bwMode="auto">
            <a:xfrm>
              <a:off x="2512" y="1683"/>
              <a:ext cx="65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" name="Rectangle 37"/>
            <p:cNvSpPr>
              <a:spLocks noChangeArrowheads="1"/>
            </p:cNvSpPr>
            <p:nvPr/>
          </p:nvSpPr>
          <p:spPr bwMode="auto">
            <a:xfrm>
              <a:off x="2628" y="1683"/>
              <a:ext cx="65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" name="Group 38"/>
          <p:cNvGrpSpPr>
            <a:grpSpLocks/>
          </p:cNvGrpSpPr>
          <p:nvPr/>
        </p:nvGrpSpPr>
        <p:grpSpPr bwMode="auto">
          <a:xfrm>
            <a:off x="5300072" y="2062124"/>
            <a:ext cx="496619" cy="228976"/>
            <a:chOff x="3328" y="1630"/>
            <a:chExt cx="297" cy="137"/>
          </a:xfrm>
        </p:grpSpPr>
        <p:sp>
          <p:nvSpPr>
            <p:cNvPr id="112" name="Rectangle 39"/>
            <p:cNvSpPr>
              <a:spLocks noChangeArrowheads="1"/>
            </p:cNvSpPr>
            <p:nvPr/>
          </p:nvSpPr>
          <p:spPr bwMode="auto">
            <a:xfrm>
              <a:off x="3444" y="1630"/>
              <a:ext cx="65" cy="3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Rectangle 40"/>
            <p:cNvSpPr>
              <a:spLocks noChangeArrowheads="1"/>
            </p:cNvSpPr>
            <p:nvPr/>
          </p:nvSpPr>
          <p:spPr bwMode="auto">
            <a:xfrm>
              <a:off x="3444" y="1735"/>
              <a:ext cx="65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" name="Rectangle 41"/>
            <p:cNvSpPr>
              <a:spLocks noChangeArrowheads="1"/>
            </p:cNvSpPr>
            <p:nvPr/>
          </p:nvSpPr>
          <p:spPr bwMode="auto">
            <a:xfrm>
              <a:off x="3561" y="1735"/>
              <a:ext cx="64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Rectangle 42"/>
            <p:cNvSpPr>
              <a:spLocks noChangeArrowheads="1"/>
            </p:cNvSpPr>
            <p:nvPr/>
          </p:nvSpPr>
          <p:spPr bwMode="auto">
            <a:xfrm>
              <a:off x="3328" y="1735"/>
              <a:ext cx="65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Rectangle 43"/>
            <p:cNvSpPr>
              <a:spLocks noChangeArrowheads="1"/>
            </p:cNvSpPr>
            <p:nvPr/>
          </p:nvSpPr>
          <p:spPr bwMode="auto">
            <a:xfrm>
              <a:off x="3385" y="1683"/>
              <a:ext cx="66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" name="Rectangle 44"/>
            <p:cNvSpPr>
              <a:spLocks noChangeArrowheads="1"/>
            </p:cNvSpPr>
            <p:nvPr/>
          </p:nvSpPr>
          <p:spPr bwMode="auto">
            <a:xfrm>
              <a:off x="3502" y="1683"/>
              <a:ext cx="64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" name="Group 45"/>
          <p:cNvGrpSpPr>
            <a:grpSpLocks/>
          </p:cNvGrpSpPr>
          <p:nvPr/>
        </p:nvGrpSpPr>
        <p:grpSpPr bwMode="auto">
          <a:xfrm>
            <a:off x="6462194" y="2050425"/>
            <a:ext cx="499963" cy="228976"/>
            <a:chOff x="4023" y="1623"/>
            <a:chExt cx="299" cy="137"/>
          </a:xfrm>
        </p:grpSpPr>
        <p:sp>
          <p:nvSpPr>
            <p:cNvPr id="106" name="Rectangle 46"/>
            <p:cNvSpPr>
              <a:spLocks noChangeArrowheads="1"/>
            </p:cNvSpPr>
            <p:nvPr/>
          </p:nvSpPr>
          <p:spPr bwMode="auto">
            <a:xfrm>
              <a:off x="4139" y="1623"/>
              <a:ext cx="66" cy="3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Rectangle 47"/>
            <p:cNvSpPr>
              <a:spLocks noChangeArrowheads="1"/>
            </p:cNvSpPr>
            <p:nvPr/>
          </p:nvSpPr>
          <p:spPr bwMode="auto">
            <a:xfrm>
              <a:off x="4139" y="1728"/>
              <a:ext cx="66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Rectangle 48"/>
            <p:cNvSpPr>
              <a:spLocks noChangeArrowheads="1"/>
            </p:cNvSpPr>
            <p:nvPr/>
          </p:nvSpPr>
          <p:spPr bwMode="auto">
            <a:xfrm>
              <a:off x="4256" y="1728"/>
              <a:ext cx="66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" name="Rectangle 49"/>
            <p:cNvSpPr>
              <a:spLocks noChangeArrowheads="1"/>
            </p:cNvSpPr>
            <p:nvPr/>
          </p:nvSpPr>
          <p:spPr bwMode="auto">
            <a:xfrm>
              <a:off x="4023" y="1728"/>
              <a:ext cx="65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" name="Rectangle 50"/>
            <p:cNvSpPr>
              <a:spLocks noChangeArrowheads="1"/>
            </p:cNvSpPr>
            <p:nvPr/>
          </p:nvSpPr>
          <p:spPr bwMode="auto">
            <a:xfrm>
              <a:off x="4082" y="1676"/>
              <a:ext cx="64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Rectangle 51"/>
            <p:cNvSpPr>
              <a:spLocks noChangeArrowheads="1"/>
            </p:cNvSpPr>
            <p:nvPr/>
          </p:nvSpPr>
          <p:spPr bwMode="auto">
            <a:xfrm>
              <a:off x="4198" y="1676"/>
              <a:ext cx="64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" name="Group 52"/>
          <p:cNvGrpSpPr>
            <a:grpSpLocks/>
          </p:cNvGrpSpPr>
          <p:nvPr/>
        </p:nvGrpSpPr>
        <p:grpSpPr bwMode="auto">
          <a:xfrm>
            <a:off x="8040673" y="2050425"/>
            <a:ext cx="498291" cy="228976"/>
            <a:chOff x="4967" y="1623"/>
            <a:chExt cx="298" cy="137"/>
          </a:xfrm>
        </p:grpSpPr>
        <p:sp>
          <p:nvSpPr>
            <p:cNvPr id="100" name="Rectangle 53"/>
            <p:cNvSpPr>
              <a:spLocks noChangeArrowheads="1"/>
            </p:cNvSpPr>
            <p:nvPr/>
          </p:nvSpPr>
          <p:spPr bwMode="auto">
            <a:xfrm>
              <a:off x="5085" y="1623"/>
              <a:ext cx="64" cy="3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Rectangle 54"/>
            <p:cNvSpPr>
              <a:spLocks noChangeArrowheads="1"/>
            </p:cNvSpPr>
            <p:nvPr/>
          </p:nvSpPr>
          <p:spPr bwMode="auto">
            <a:xfrm>
              <a:off x="5085" y="1728"/>
              <a:ext cx="64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Rectangle 55"/>
            <p:cNvSpPr>
              <a:spLocks noChangeArrowheads="1"/>
            </p:cNvSpPr>
            <p:nvPr/>
          </p:nvSpPr>
          <p:spPr bwMode="auto">
            <a:xfrm>
              <a:off x="5201" y="1728"/>
              <a:ext cx="64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Rectangle 56"/>
            <p:cNvSpPr>
              <a:spLocks noChangeArrowheads="1"/>
            </p:cNvSpPr>
            <p:nvPr/>
          </p:nvSpPr>
          <p:spPr bwMode="auto">
            <a:xfrm>
              <a:off x="4967" y="1728"/>
              <a:ext cx="65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Rectangle 57"/>
            <p:cNvSpPr>
              <a:spLocks noChangeArrowheads="1"/>
            </p:cNvSpPr>
            <p:nvPr/>
          </p:nvSpPr>
          <p:spPr bwMode="auto">
            <a:xfrm>
              <a:off x="5026" y="1676"/>
              <a:ext cx="64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Rectangle 58"/>
            <p:cNvSpPr>
              <a:spLocks noChangeArrowheads="1"/>
            </p:cNvSpPr>
            <p:nvPr/>
          </p:nvSpPr>
          <p:spPr bwMode="auto">
            <a:xfrm>
              <a:off x="5143" y="1676"/>
              <a:ext cx="63" cy="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" name="Rectangle 59"/>
          <p:cNvSpPr>
            <a:spLocks noChangeArrowheads="1"/>
          </p:cNvSpPr>
          <p:nvPr/>
        </p:nvSpPr>
        <p:spPr bwMode="auto">
          <a:xfrm>
            <a:off x="845550" y="3678326"/>
            <a:ext cx="3499743" cy="765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l" eaLnBrk="0" hangingPunct="0">
              <a:spcBef>
                <a:spcPct val="0"/>
              </a:spcBef>
              <a:buClrTx/>
            </a:pPr>
            <a:r>
              <a:rPr lang="en-US" sz="1400" b="1">
                <a:latin typeface="Arial" charset="0"/>
              </a:rPr>
              <a:t>Stage Three:  Internal Integration</a:t>
            </a:r>
            <a:endParaRPr lang="en-US" sz="1400">
              <a:latin typeface="Arial" charset="0"/>
            </a:endParaRPr>
          </a:p>
          <a:p>
            <a:pPr algn="l" eaLnBrk="0" hangingPunct="0">
              <a:spcBef>
                <a:spcPct val="0"/>
              </a:spcBef>
              <a:buClrTx/>
            </a:pPr>
            <a:r>
              <a:rPr lang="en-US" sz="1400">
                <a:latin typeface="Arial" charset="0"/>
              </a:rPr>
              <a:t>Material</a:t>
            </a:r>
          </a:p>
          <a:p>
            <a:pPr algn="l" eaLnBrk="0" hangingPunct="0">
              <a:spcBef>
                <a:spcPct val="0"/>
              </a:spcBef>
              <a:buClrTx/>
            </a:pPr>
            <a:r>
              <a:rPr lang="en-US" sz="1400">
                <a:latin typeface="Arial" charset="0"/>
              </a:rPr>
              <a:t>flow</a:t>
            </a:r>
          </a:p>
        </p:txBody>
      </p:sp>
      <p:sp>
        <p:nvSpPr>
          <p:cNvPr id="26" name="Rectangle 60"/>
          <p:cNvSpPr>
            <a:spLocks noChangeArrowheads="1"/>
          </p:cNvSpPr>
          <p:nvPr/>
        </p:nvSpPr>
        <p:spPr bwMode="auto">
          <a:xfrm>
            <a:off x="6007378" y="3935715"/>
            <a:ext cx="999927" cy="541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eaLnBrk="0" hangingPunct="0">
              <a:spcBef>
                <a:spcPct val="0"/>
              </a:spcBef>
              <a:buClrTx/>
            </a:pPr>
            <a:r>
              <a:rPr lang="en-US" sz="1400">
                <a:latin typeface="Arial" charset="0"/>
              </a:rPr>
              <a:t>Customer</a:t>
            </a:r>
          </a:p>
          <a:p>
            <a:pPr algn="l" eaLnBrk="0" hangingPunct="0">
              <a:spcBef>
                <a:spcPct val="0"/>
              </a:spcBef>
              <a:buClrTx/>
            </a:pPr>
            <a:r>
              <a:rPr lang="en-US" sz="1400">
                <a:latin typeface="Arial" charset="0"/>
              </a:rPr>
              <a:t>service</a:t>
            </a:r>
          </a:p>
        </p:txBody>
      </p:sp>
      <p:sp>
        <p:nvSpPr>
          <p:cNvPr id="27" name="Line 61"/>
          <p:cNvSpPr>
            <a:spLocks noChangeShapeType="1"/>
          </p:cNvSpPr>
          <p:nvPr/>
        </p:nvSpPr>
        <p:spPr bwMode="auto">
          <a:xfrm>
            <a:off x="939188" y="4176390"/>
            <a:ext cx="1854379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62"/>
          <p:cNvSpPr>
            <a:spLocks noChangeShapeType="1"/>
          </p:cNvSpPr>
          <p:nvPr/>
        </p:nvSpPr>
        <p:spPr bwMode="auto">
          <a:xfrm>
            <a:off x="6126098" y="4229873"/>
            <a:ext cx="204834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9" name="Group 63"/>
          <p:cNvGrpSpPr>
            <a:grpSpLocks/>
          </p:cNvGrpSpPr>
          <p:nvPr/>
        </p:nvGrpSpPr>
        <p:grpSpPr bwMode="auto">
          <a:xfrm>
            <a:off x="599748" y="4691168"/>
            <a:ext cx="6099886" cy="225633"/>
            <a:chOff x="517" y="3203"/>
            <a:chExt cx="3648" cy="135"/>
          </a:xfrm>
        </p:grpSpPr>
        <p:grpSp>
          <p:nvGrpSpPr>
            <p:cNvPr id="86" name="Group 64"/>
            <p:cNvGrpSpPr>
              <a:grpSpLocks/>
            </p:cNvGrpSpPr>
            <p:nvPr/>
          </p:nvGrpSpPr>
          <p:grpSpPr bwMode="auto">
            <a:xfrm>
              <a:off x="517" y="3203"/>
              <a:ext cx="299" cy="129"/>
              <a:chOff x="517" y="3203"/>
              <a:chExt cx="299" cy="129"/>
            </a:xfrm>
          </p:grpSpPr>
          <p:sp>
            <p:nvSpPr>
              <p:cNvPr id="94" name="Rectangle 65"/>
              <p:cNvSpPr>
                <a:spLocks noChangeArrowheads="1"/>
              </p:cNvSpPr>
              <p:nvPr/>
            </p:nvSpPr>
            <p:spPr bwMode="auto">
              <a:xfrm>
                <a:off x="634" y="3203"/>
                <a:ext cx="64" cy="30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" name="Rectangle 66"/>
              <p:cNvSpPr>
                <a:spLocks noChangeArrowheads="1"/>
              </p:cNvSpPr>
              <p:nvPr/>
            </p:nvSpPr>
            <p:spPr bwMode="auto">
              <a:xfrm>
                <a:off x="634" y="3302"/>
                <a:ext cx="64" cy="30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6" name="Rectangle 67"/>
              <p:cNvSpPr>
                <a:spLocks noChangeArrowheads="1"/>
              </p:cNvSpPr>
              <p:nvPr/>
            </p:nvSpPr>
            <p:spPr bwMode="auto">
              <a:xfrm>
                <a:off x="750" y="3302"/>
                <a:ext cx="66" cy="30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7" name="Rectangle 68"/>
              <p:cNvSpPr>
                <a:spLocks noChangeArrowheads="1"/>
              </p:cNvSpPr>
              <p:nvPr/>
            </p:nvSpPr>
            <p:spPr bwMode="auto">
              <a:xfrm>
                <a:off x="517" y="3302"/>
                <a:ext cx="65" cy="30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Rectangle 69"/>
              <p:cNvSpPr>
                <a:spLocks noChangeArrowheads="1"/>
              </p:cNvSpPr>
              <p:nvPr/>
            </p:nvSpPr>
            <p:spPr bwMode="auto">
              <a:xfrm>
                <a:off x="576" y="3253"/>
                <a:ext cx="65" cy="30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" name="Rectangle 70"/>
              <p:cNvSpPr>
                <a:spLocks noChangeArrowheads="1"/>
              </p:cNvSpPr>
              <p:nvPr/>
            </p:nvSpPr>
            <p:spPr bwMode="auto">
              <a:xfrm>
                <a:off x="693" y="3253"/>
                <a:ext cx="65" cy="30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7" name="Group 71"/>
            <p:cNvGrpSpPr>
              <a:grpSpLocks/>
            </p:cNvGrpSpPr>
            <p:nvPr/>
          </p:nvGrpSpPr>
          <p:grpSpPr bwMode="auto">
            <a:xfrm>
              <a:off x="3865" y="3209"/>
              <a:ext cx="300" cy="129"/>
              <a:chOff x="3865" y="3209"/>
              <a:chExt cx="300" cy="129"/>
            </a:xfrm>
          </p:grpSpPr>
          <p:sp>
            <p:nvSpPr>
              <p:cNvPr id="88" name="Rectangle 72"/>
              <p:cNvSpPr>
                <a:spLocks noChangeArrowheads="1"/>
              </p:cNvSpPr>
              <p:nvPr/>
            </p:nvSpPr>
            <p:spPr bwMode="auto">
              <a:xfrm>
                <a:off x="3982" y="3209"/>
                <a:ext cx="66" cy="30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Rectangle 73"/>
              <p:cNvSpPr>
                <a:spLocks noChangeArrowheads="1"/>
              </p:cNvSpPr>
              <p:nvPr/>
            </p:nvSpPr>
            <p:spPr bwMode="auto">
              <a:xfrm>
                <a:off x="3982" y="3306"/>
                <a:ext cx="66" cy="32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0" name="Rectangle 74"/>
              <p:cNvSpPr>
                <a:spLocks noChangeArrowheads="1"/>
              </p:cNvSpPr>
              <p:nvPr/>
            </p:nvSpPr>
            <p:spPr bwMode="auto">
              <a:xfrm>
                <a:off x="4099" y="3306"/>
                <a:ext cx="66" cy="32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1" name="Rectangle 75"/>
              <p:cNvSpPr>
                <a:spLocks noChangeArrowheads="1"/>
              </p:cNvSpPr>
              <p:nvPr/>
            </p:nvSpPr>
            <p:spPr bwMode="auto">
              <a:xfrm>
                <a:off x="3865" y="3306"/>
                <a:ext cx="65" cy="32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" name="Rectangle 76"/>
              <p:cNvSpPr>
                <a:spLocks noChangeArrowheads="1"/>
              </p:cNvSpPr>
              <p:nvPr/>
            </p:nvSpPr>
            <p:spPr bwMode="auto">
              <a:xfrm>
                <a:off x="3924" y="3259"/>
                <a:ext cx="65" cy="30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" name="Rectangle 77"/>
              <p:cNvSpPr>
                <a:spLocks noChangeArrowheads="1"/>
              </p:cNvSpPr>
              <p:nvPr/>
            </p:nvSpPr>
            <p:spPr bwMode="auto">
              <a:xfrm>
                <a:off x="4041" y="3259"/>
                <a:ext cx="65" cy="30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0" name="Group 78"/>
          <p:cNvGrpSpPr>
            <a:grpSpLocks/>
          </p:cNvGrpSpPr>
          <p:nvPr/>
        </p:nvGrpSpPr>
        <p:grpSpPr bwMode="auto">
          <a:xfrm>
            <a:off x="1001057" y="4353554"/>
            <a:ext cx="5278876" cy="496393"/>
            <a:chOff x="757" y="3001"/>
            <a:chExt cx="3157" cy="297"/>
          </a:xfrm>
        </p:grpSpPr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1767" y="3025"/>
              <a:ext cx="1113" cy="25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1964" y="3012"/>
              <a:ext cx="720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</a:pPr>
              <a:r>
                <a:rPr lang="en-US" sz="1200">
                  <a:latin typeface="Arial" charset="0"/>
                </a:rPr>
                <a:t>Manufacturing</a:t>
              </a:r>
            </a:p>
            <a:p>
              <a:pPr eaLnBrk="0" hangingPunct="0">
                <a:spcBef>
                  <a:spcPct val="0"/>
                </a:spcBef>
                <a:buClrTx/>
              </a:pPr>
              <a:r>
                <a:rPr lang="en-US" sz="1200">
                  <a:latin typeface="Arial" charset="0"/>
                </a:rPr>
                <a:t>Management</a:t>
              </a: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757" y="3022"/>
              <a:ext cx="1072" cy="249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975" y="3001"/>
              <a:ext cx="646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>
                <a:spcBef>
                  <a:spcPct val="0"/>
                </a:spcBef>
                <a:buClrTx/>
              </a:pPr>
              <a:r>
                <a:rPr lang="en-US" sz="1200" dirty="0">
                  <a:latin typeface="Arial" charset="0"/>
                </a:rPr>
                <a:t>Materials</a:t>
              </a:r>
            </a:p>
            <a:p>
              <a:pPr algn="ctr" eaLnBrk="0" hangingPunct="0">
                <a:spcBef>
                  <a:spcPct val="0"/>
                </a:spcBef>
                <a:buClrTx/>
              </a:pPr>
              <a:r>
                <a:rPr lang="en-US" sz="1200" dirty="0">
                  <a:latin typeface="Arial" charset="0"/>
                </a:rPr>
                <a:t>Management</a:t>
              </a:r>
            </a:p>
          </p:txBody>
        </p:sp>
        <p:sp>
          <p:nvSpPr>
            <p:cNvPr id="84" name="Rectangle 83"/>
            <p:cNvSpPr>
              <a:spLocks noChangeArrowheads="1"/>
            </p:cNvSpPr>
            <p:nvPr/>
          </p:nvSpPr>
          <p:spPr bwMode="auto">
            <a:xfrm>
              <a:off x="3065" y="3063"/>
              <a:ext cx="592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>
                <a:spcBef>
                  <a:spcPct val="0"/>
                </a:spcBef>
                <a:buClrTx/>
              </a:pPr>
              <a:r>
                <a:rPr lang="en-US" sz="1200">
                  <a:latin typeface="Arial" charset="0"/>
                </a:rPr>
                <a:t>Distribution</a:t>
              </a:r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2801" y="3024"/>
              <a:ext cx="1113" cy="249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" name="Rectangle 85"/>
          <p:cNvSpPr>
            <a:spLocks noChangeArrowheads="1"/>
          </p:cNvSpPr>
          <p:nvPr/>
        </p:nvSpPr>
        <p:spPr bwMode="auto">
          <a:xfrm>
            <a:off x="917451" y="2374668"/>
            <a:ext cx="3245581" cy="765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eaLnBrk="0" hangingPunct="0">
              <a:spcBef>
                <a:spcPct val="0"/>
              </a:spcBef>
              <a:buClrTx/>
            </a:pPr>
            <a:r>
              <a:rPr lang="en-US" sz="1400" b="1" dirty="0">
                <a:latin typeface="Arial" charset="0"/>
              </a:rPr>
              <a:t>Stage Two:  Functional Integration</a:t>
            </a:r>
            <a:endParaRPr lang="en-US" sz="1400" dirty="0">
              <a:latin typeface="Arial" charset="0"/>
            </a:endParaRPr>
          </a:p>
          <a:p>
            <a:pPr algn="l" eaLnBrk="0" hangingPunct="0">
              <a:spcBef>
                <a:spcPct val="0"/>
              </a:spcBef>
              <a:buClrTx/>
            </a:pPr>
            <a:r>
              <a:rPr lang="en-US" sz="1400" dirty="0">
                <a:latin typeface="Arial" charset="0"/>
              </a:rPr>
              <a:t>Material</a:t>
            </a:r>
          </a:p>
          <a:p>
            <a:pPr algn="l" eaLnBrk="0" hangingPunct="0">
              <a:spcBef>
                <a:spcPct val="0"/>
              </a:spcBef>
              <a:buClrTx/>
            </a:pPr>
            <a:r>
              <a:rPr lang="en-US" sz="1400" dirty="0">
                <a:latin typeface="Arial" charset="0"/>
              </a:rPr>
              <a:t>flow</a:t>
            </a:r>
          </a:p>
        </p:txBody>
      </p:sp>
      <p:sp>
        <p:nvSpPr>
          <p:cNvPr id="32" name="Rectangle 86"/>
          <p:cNvSpPr>
            <a:spLocks noChangeArrowheads="1"/>
          </p:cNvSpPr>
          <p:nvPr/>
        </p:nvSpPr>
        <p:spPr bwMode="auto">
          <a:xfrm>
            <a:off x="6094328" y="2630386"/>
            <a:ext cx="999927" cy="541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eaLnBrk="0" hangingPunct="0">
              <a:spcBef>
                <a:spcPct val="0"/>
              </a:spcBef>
              <a:buClrTx/>
            </a:pPr>
            <a:r>
              <a:rPr lang="en-US" sz="1400">
                <a:latin typeface="Arial" charset="0"/>
              </a:rPr>
              <a:t>Customer</a:t>
            </a:r>
          </a:p>
          <a:p>
            <a:pPr algn="l" eaLnBrk="0" hangingPunct="0">
              <a:spcBef>
                <a:spcPct val="0"/>
              </a:spcBef>
              <a:buClrTx/>
            </a:pPr>
            <a:r>
              <a:rPr lang="en-US" sz="1400">
                <a:latin typeface="Arial" charset="0"/>
              </a:rPr>
              <a:t>service</a:t>
            </a:r>
          </a:p>
        </p:txBody>
      </p:sp>
      <p:sp>
        <p:nvSpPr>
          <p:cNvPr id="33" name="Line 87"/>
          <p:cNvSpPr>
            <a:spLocks noChangeShapeType="1"/>
          </p:cNvSpPr>
          <p:nvPr/>
        </p:nvSpPr>
        <p:spPr bwMode="auto">
          <a:xfrm>
            <a:off x="997712" y="2871061"/>
            <a:ext cx="185270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88"/>
          <p:cNvSpPr>
            <a:spLocks noChangeShapeType="1"/>
          </p:cNvSpPr>
          <p:nvPr/>
        </p:nvSpPr>
        <p:spPr bwMode="auto">
          <a:xfrm>
            <a:off x="6182950" y="2927887"/>
            <a:ext cx="205001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Oval 89"/>
          <p:cNvSpPr>
            <a:spLocks noChangeArrowheads="1"/>
          </p:cNvSpPr>
          <p:nvPr/>
        </p:nvSpPr>
        <p:spPr bwMode="auto">
          <a:xfrm>
            <a:off x="3597856" y="3096694"/>
            <a:ext cx="1859395" cy="417839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Rectangle 90"/>
          <p:cNvSpPr>
            <a:spLocks noChangeArrowheads="1"/>
          </p:cNvSpPr>
          <p:nvPr/>
        </p:nvSpPr>
        <p:spPr bwMode="auto">
          <a:xfrm>
            <a:off x="3928935" y="3083323"/>
            <a:ext cx="1203925" cy="478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>
              <a:spcBef>
                <a:spcPct val="0"/>
              </a:spcBef>
              <a:buClrTx/>
            </a:pPr>
            <a:r>
              <a:rPr lang="en-US" sz="1200">
                <a:latin typeface="Arial" charset="0"/>
              </a:rPr>
              <a:t>Manufacturing</a:t>
            </a:r>
          </a:p>
          <a:p>
            <a:pPr eaLnBrk="0" hangingPunct="0">
              <a:spcBef>
                <a:spcPct val="0"/>
              </a:spcBef>
              <a:buClrTx/>
            </a:pPr>
            <a:r>
              <a:rPr lang="en-US" sz="1200">
                <a:latin typeface="Arial" charset="0"/>
              </a:rPr>
              <a:t>Management</a:t>
            </a:r>
          </a:p>
        </p:txBody>
      </p:sp>
      <p:sp>
        <p:nvSpPr>
          <p:cNvPr id="37" name="Oval 91"/>
          <p:cNvSpPr>
            <a:spLocks noChangeArrowheads="1"/>
          </p:cNvSpPr>
          <p:nvPr/>
        </p:nvSpPr>
        <p:spPr bwMode="auto">
          <a:xfrm>
            <a:off x="1216760" y="3096694"/>
            <a:ext cx="1792510" cy="41951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Rectangle 92"/>
          <p:cNvSpPr>
            <a:spLocks noChangeArrowheads="1"/>
          </p:cNvSpPr>
          <p:nvPr/>
        </p:nvSpPr>
        <p:spPr bwMode="auto">
          <a:xfrm>
            <a:off x="1547839" y="3068281"/>
            <a:ext cx="1080188" cy="459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spcBef>
                <a:spcPct val="0"/>
              </a:spcBef>
              <a:buClrTx/>
            </a:pPr>
            <a:r>
              <a:rPr lang="en-US" sz="1200">
                <a:latin typeface="Arial" charset="0"/>
              </a:rPr>
              <a:t>Materials</a:t>
            </a:r>
          </a:p>
          <a:p>
            <a:pPr algn="ctr" eaLnBrk="0" hangingPunct="0">
              <a:spcBef>
                <a:spcPct val="0"/>
              </a:spcBef>
              <a:buClrTx/>
            </a:pPr>
            <a:r>
              <a:rPr lang="en-US" sz="1200">
                <a:latin typeface="Arial" charset="0"/>
              </a:rPr>
              <a:t>Management</a:t>
            </a:r>
          </a:p>
        </p:txBody>
      </p:sp>
      <p:sp>
        <p:nvSpPr>
          <p:cNvPr id="39" name="Rectangle 93"/>
          <p:cNvSpPr>
            <a:spLocks noChangeArrowheads="1"/>
          </p:cNvSpPr>
          <p:nvPr/>
        </p:nvSpPr>
        <p:spPr bwMode="auto">
          <a:xfrm>
            <a:off x="6587602" y="3153520"/>
            <a:ext cx="989894" cy="28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eaLnBrk="0" hangingPunct="0">
              <a:spcBef>
                <a:spcPct val="0"/>
              </a:spcBef>
              <a:buClrTx/>
            </a:pPr>
            <a:r>
              <a:rPr lang="en-US" sz="1200" dirty="0">
                <a:latin typeface="Arial" charset="0"/>
              </a:rPr>
              <a:t>Distribution</a:t>
            </a:r>
          </a:p>
        </p:txBody>
      </p:sp>
      <p:grpSp>
        <p:nvGrpSpPr>
          <p:cNvPr id="40" name="Group 94"/>
          <p:cNvGrpSpPr>
            <a:grpSpLocks/>
          </p:cNvGrpSpPr>
          <p:nvPr/>
        </p:nvGrpSpPr>
        <p:grpSpPr bwMode="auto">
          <a:xfrm>
            <a:off x="539552" y="3377482"/>
            <a:ext cx="7987707" cy="247361"/>
            <a:chOff x="481" y="2417"/>
            <a:chExt cx="4777" cy="148"/>
          </a:xfrm>
        </p:grpSpPr>
        <p:grpSp>
          <p:nvGrpSpPr>
            <p:cNvPr id="52" name="Group 95"/>
            <p:cNvGrpSpPr>
              <a:grpSpLocks/>
            </p:cNvGrpSpPr>
            <p:nvPr/>
          </p:nvGrpSpPr>
          <p:grpSpPr bwMode="auto">
            <a:xfrm>
              <a:off x="481" y="2420"/>
              <a:ext cx="298" cy="145"/>
              <a:chOff x="481" y="2420"/>
              <a:chExt cx="298" cy="145"/>
            </a:xfrm>
          </p:grpSpPr>
          <p:sp>
            <p:nvSpPr>
              <p:cNvPr id="74" name="Rectangle 96"/>
              <p:cNvSpPr>
                <a:spLocks noChangeArrowheads="1"/>
              </p:cNvSpPr>
              <p:nvPr/>
            </p:nvSpPr>
            <p:spPr bwMode="auto">
              <a:xfrm>
                <a:off x="598" y="2420"/>
                <a:ext cx="64" cy="35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Rectangle 97"/>
              <p:cNvSpPr>
                <a:spLocks noChangeArrowheads="1"/>
              </p:cNvSpPr>
              <p:nvPr/>
            </p:nvSpPr>
            <p:spPr bwMode="auto">
              <a:xfrm>
                <a:off x="598" y="2530"/>
                <a:ext cx="64" cy="35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Rectangle 98"/>
              <p:cNvSpPr>
                <a:spLocks noChangeArrowheads="1"/>
              </p:cNvSpPr>
              <p:nvPr/>
            </p:nvSpPr>
            <p:spPr bwMode="auto">
              <a:xfrm>
                <a:off x="714" y="2530"/>
                <a:ext cx="65" cy="35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Rectangle 99"/>
              <p:cNvSpPr>
                <a:spLocks noChangeArrowheads="1"/>
              </p:cNvSpPr>
              <p:nvPr/>
            </p:nvSpPr>
            <p:spPr bwMode="auto">
              <a:xfrm>
                <a:off x="481" y="2530"/>
                <a:ext cx="64" cy="35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Rectangle 100"/>
              <p:cNvSpPr>
                <a:spLocks noChangeArrowheads="1"/>
              </p:cNvSpPr>
              <p:nvPr/>
            </p:nvSpPr>
            <p:spPr bwMode="auto">
              <a:xfrm>
                <a:off x="540" y="2475"/>
                <a:ext cx="63" cy="35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Rectangle 101"/>
              <p:cNvSpPr>
                <a:spLocks noChangeArrowheads="1"/>
              </p:cNvSpPr>
              <p:nvPr/>
            </p:nvSpPr>
            <p:spPr bwMode="auto">
              <a:xfrm>
                <a:off x="657" y="2475"/>
                <a:ext cx="63" cy="35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3" name="Group 102"/>
            <p:cNvGrpSpPr>
              <a:grpSpLocks/>
            </p:cNvGrpSpPr>
            <p:nvPr/>
          </p:nvGrpSpPr>
          <p:grpSpPr bwMode="auto">
            <a:xfrm>
              <a:off x="1975" y="2417"/>
              <a:ext cx="297" cy="141"/>
              <a:chOff x="1975" y="2417"/>
              <a:chExt cx="297" cy="141"/>
            </a:xfrm>
          </p:grpSpPr>
          <p:sp>
            <p:nvSpPr>
              <p:cNvPr id="68" name="Rectangle 103"/>
              <p:cNvSpPr>
                <a:spLocks noChangeArrowheads="1"/>
              </p:cNvSpPr>
              <p:nvPr/>
            </p:nvSpPr>
            <p:spPr bwMode="auto">
              <a:xfrm>
                <a:off x="2091" y="2417"/>
                <a:ext cx="65" cy="35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Rectangle 104"/>
              <p:cNvSpPr>
                <a:spLocks noChangeArrowheads="1"/>
              </p:cNvSpPr>
              <p:nvPr/>
            </p:nvSpPr>
            <p:spPr bwMode="auto">
              <a:xfrm>
                <a:off x="2091" y="2524"/>
                <a:ext cx="65" cy="34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Rectangle 105"/>
              <p:cNvSpPr>
                <a:spLocks noChangeArrowheads="1"/>
              </p:cNvSpPr>
              <p:nvPr/>
            </p:nvSpPr>
            <p:spPr bwMode="auto">
              <a:xfrm>
                <a:off x="2207" y="2524"/>
                <a:ext cx="65" cy="34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Rectangle 106"/>
              <p:cNvSpPr>
                <a:spLocks noChangeArrowheads="1"/>
              </p:cNvSpPr>
              <p:nvPr/>
            </p:nvSpPr>
            <p:spPr bwMode="auto">
              <a:xfrm>
                <a:off x="1975" y="2524"/>
                <a:ext cx="65" cy="34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Rectangle 107"/>
              <p:cNvSpPr>
                <a:spLocks noChangeArrowheads="1"/>
              </p:cNvSpPr>
              <p:nvPr/>
            </p:nvSpPr>
            <p:spPr bwMode="auto">
              <a:xfrm>
                <a:off x="2033" y="2469"/>
                <a:ext cx="66" cy="35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Rectangle 108"/>
              <p:cNvSpPr>
                <a:spLocks noChangeArrowheads="1"/>
              </p:cNvSpPr>
              <p:nvPr/>
            </p:nvSpPr>
            <p:spPr bwMode="auto">
              <a:xfrm>
                <a:off x="2149" y="2469"/>
                <a:ext cx="66" cy="35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4" name="Group 109"/>
            <p:cNvGrpSpPr>
              <a:grpSpLocks/>
            </p:cNvGrpSpPr>
            <p:nvPr/>
          </p:nvGrpSpPr>
          <p:grpSpPr bwMode="auto">
            <a:xfrm>
              <a:off x="3522" y="2417"/>
              <a:ext cx="296" cy="141"/>
              <a:chOff x="3522" y="2417"/>
              <a:chExt cx="296" cy="141"/>
            </a:xfrm>
          </p:grpSpPr>
          <p:sp>
            <p:nvSpPr>
              <p:cNvPr id="62" name="Rectangle 110"/>
              <p:cNvSpPr>
                <a:spLocks noChangeArrowheads="1"/>
              </p:cNvSpPr>
              <p:nvPr/>
            </p:nvSpPr>
            <p:spPr bwMode="auto">
              <a:xfrm>
                <a:off x="3638" y="2417"/>
                <a:ext cx="63" cy="35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" name="Rectangle 111"/>
              <p:cNvSpPr>
                <a:spLocks noChangeArrowheads="1"/>
              </p:cNvSpPr>
              <p:nvPr/>
            </p:nvSpPr>
            <p:spPr bwMode="auto">
              <a:xfrm>
                <a:off x="3638" y="2524"/>
                <a:ext cx="63" cy="34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Rectangle 112"/>
              <p:cNvSpPr>
                <a:spLocks noChangeArrowheads="1"/>
              </p:cNvSpPr>
              <p:nvPr/>
            </p:nvSpPr>
            <p:spPr bwMode="auto">
              <a:xfrm>
                <a:off x="3754" y="2524"/>
                <a:ext cx="64" cy="34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Rectangle 113"/>
              <p:cNvSpPr>
                <a:spLocks noChangeArrowheads="1"/>
              </p:cNvSpPr>
              <p:nvPr/>
            </p:nvSpPr>
            <p:spPr bwMode="auto">
              <a:xfrm>
                <a:off x="3522" y="2524"/>
                <a:ext cx="63" cy="34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Rectangle 114"/>
              <p:cNvSpPr>
                <a:spLocks noChangeArrowheads="1"/>
              </p:cNvSpPr>
              <p:nvPr/>
            </p:nvSpPr>
            <p:spPr bwMode="auto">
              <a:xfrm>
                <a:off x="3579" y="2469"/>
                <a:ext cx="65" cy="35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Rectangle 115"/>
              <p:cNvSpPr>
                <a:spLocks noChangeArrowheads="1"/>
              </p:cNvSpPr>
              <p:nvPr/>
            </p:nvSpPr>
            <p:spPr bwMode="auto">
              <a:xfrm>
                <a:off x="3695" y="2469"/>
                <a:ext cx="65" cy="35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5" name="Group 116"/>
            <p:cNvGrpSpPr>
              <a:grpSpLocks/>
            </p:cNvGrpSpPr>
            <p:nvPr/>
          </p:nvGrpSpPr>
          <p:grpSpPr bwMode="auto">
            <a:xfrm>
              <a:off x="4960" y="2420"/>
              <a:ext cx="298" cy="145"/>
              <a:chOff x="4960" y="2420"/>
              <a:chExt cx="298" cy="145"/>
            </a:xfrm>
          </p:grpSpPr>
          <p:sp>
            <p:nvSpPr>
              <p:cNvPr id="56" name="Rectangle 117"/>
              <p:cNvSpPr>
                <a:spLocks noChangeArrowheads="1"/>
              </p:cNvSpPr>
              <p:nvPr/>
            </p:nvSpPr>
            <p:spPr bwMode="auto">
              <a:xfrm>
                <a:off x="5077" y="2420"/>
                <a:ext cx="65" cy="35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Rectangle 118"/>
              <p:cNvSpPr>
                <a:spLocks noChangeArrowheads="1"/>
              </p:cNvSpPr>
              <p:nvPr/>
            </p:nvSpPr>
            <p:spPr bwMode="auto">
              <a:xfrm>
                <a:off x="5077" y="2530"/>
                <a:ext cx="65" cy="35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Rectangle 119"/>
              <p:cNvSpPr>
                <a:spLocks noChangeArrowheads="1"/>
              </p:cNvSpPr>
              <p:nvPr/>
            </p:nvSpPr>
            <p:spPr bwMode="auto">
              <a:xfrm>
                <a:off x="5194" y="2530"/>
                <a:ext cx="64" cy="35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Rectangle 120"/>
              <p:cNvSpPr>
                <a:spLocks noChangeArrowheads="1"/>
              </p:cNvSpPr>
              <p:nvPr/>
            </p:nvSpPr>
            <p:spPr bwMode="auto">
              <a:xfrm>
                <a:off x="4960" y="2530"/>
                <a:ext cx="66" cy="35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Rectangle 121"/>
              <p:cNvSpPr>
                <a:spLocks noChangeArrowheads="1"/>
              </p:cNvSpPr>
              <p:nvPr/>
            </p:nvSpPr>
            <p:spPr bwMode="auto">
              <a:xfrm>
                <a:off x="5019" y="2475"/>
                <a:ext cx="64" cy="35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Rectangle 122"/>
              <p:cNvSpPr>
                <a:spLocks noChangeArrowheads="1"/>
              </p:cNvSpPr>
              <p:nvPr/>
            </p:nvSpPr>
            <p:spPr bwMode="auto">
              <a:xfrm>
                <a:off x="5135" y="2475"/>
                <a:ext cx="65" cy="35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1" name="Oval 123"/>
          <p:cNvSpPr>
            <a:spLocks noChangeArrowheads="1"/>
          </p:cNvSpPr>
          <p:nvPr/>
        </p:nvSpPr>
        <p:spPr bwMode="auto">
          <a:xfrm>
            <a:off x="6146163" y="3083323"/>
            <a:ext cx="1861067" cy="416168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124"/>
          <p:cNvSpPr>
            <a:spLocks noChangeArrowheads="1"/>
          </p:cNvSpPr>
          <p:nvPr/>
        </p:nvSpPr>
        <p:spPr bwMode="auto">
          <a:xfrm>
            <a:off x="889025" y="4961927"/>
            <a:ext cx="3501415" cy="765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l" eaLnBrk="0" hangingPunct="0">
              <a:spcBef>
                <a:spcPct val="0"/>
              </a:spcBef>
              <a:buClrTx/>
            </a:pPr>
            <a:r>
              <a:rPr lang="en-US" sz="1400" b="1" dirty="0">
                <a:latin typeface="Arial" charset="0"/>
              </a:rPr>
              <a:t>Stage Four:  External Integration</a:t>
            </a:r>
            <a:endParaRPr lang="en-US" sz="1400" dirty="0">
              <a:latin typeface="Arial" charset="0"/>
            </a:endParaRPr>
          </a:p>
          <a:p>
            <a:pPr algn="l" eaLnBrk="0" hangingPunct="0">
              <a:spcBef>
                <a:spcPct val="0"/>
              </a:spcBef>
              <a:buClrTx/>
            </a:pPr>
            <a:r>
              <a:rPr lang="en-US" sz="1400" dirty="0">
                <a:latin typeface="Arial" charset="0"/>
              </a:rPr>
              <a:t>Material</a:t>
            </a:r>
          </a:p>
          <a:p>
            <a:pPr algn="l" eaLnBrk="0" hangingPunct="0">
              <a:spcBef>
                <a:spcPct val="0"/>
              </a:spcBef>
              <a:buClrTx/>
            </a:pPr>
            <a:r>
              <a:rPr lang="en-US" sz="1400" dirty="0">
                <a:latin typeface="Arial" charset="0"/>
              </a:rPr>
              <a:t>flow</a:t>
            </a:r>
          </a:p>
        </p:txBody>
      </p:sp>
      <p:sp>
        <p:nvSpPr>
          <p:cNvPr id="43" name="Rectangle 125"/>
          <p:cNvSpPr>
            <a:spLocks noChangeArrowheads="1"/>
          </p:cNvSpPr>
          <p:nvPr/>
        </p:nvSpPr>
        <p:spPr bwMode="auto">
          <a:xfrm>
            <a:off x="6052525" y="5219316"/>
            <a:ext cx="999927" cy="541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eaLnBrk="0" hangingPunct="0">
              <a:spcBef>
                <a:spcPct val="0"/>
              </a:spcBef>
              <a:buClrTx/>
            </a:pPr>
            <a:r>
              <a:rPr lang="en-US" sz="1400">
                <a:latin typeface="Arial" charset="0"/>
              </a:rPr>
              <a:t>Customer</a:t>
            </a:r>
          </a:p>
          <a:p>
            <a:pPr algn="l" eaLnBrk="0" hangingPunct="0">
              <a:spcBef>
                <a:spcPct val="0"/>
              </a:spcBef>
              <a:buClrTx/>
            </a:pPr>
            <a:r>
              <a:rPr lang="en-US" sz="1400">
                <a:latin typeface="Arial" charset="0"/>
              </a:rPr>
              <a:t>service</a:t>
            </a:r>
          </a:p>
        </p:txBody>
      </p:sp>
      <p:sp>
        <p:nvSpPr>
          <p:cNvPr id="44" name="Line 126"/>
          <p:cNvSpPr>
            <a:spLocks noChangeShapeType="1"/>
          </p:cNvSpPr>
          <p:nvPr/>
        </p:nvSpPr>
        <p:spPr bwMode="auto">
          <a:xfrm>
            <a:off x="984335" y="5459992"/>
            <a:ext cx="1854379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27"/>
          <p:cNvSpPr>
            <a:spLocks noChangeShapeType="1"/>
          </p:cNvSpPr>
          <p:nvPr/>
        </p:nvSpPr>
        <p:spPr bwMode="auto">
          <a:xfrm>
            <a:off x="6171245" y="5513475"/>
            <a:ext cx="204834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Oval 128"/>
          <p:cNvSpPr>
            <a:spLocks noChangeArrowheads="1"/>
          </p:cNvSpPr>
          <p:nvPr/>
        </p:nvSpPr>
        <p:spPr bwMode="auto">
          <a:xfrm>
            <a:off x="2778518" y="5677268"/>
            <a:ext cx="1859395" cy="417839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29"/>
          <p:cNvSpPr>
            <a:spLocks noChangeArrowheads="1"/>
          </p:cNvSpPr>
          <p:nvPr/>
        </p:nvSpPr>
        <p:spPr bwMode="auto">
          <a:xfrm>
            <a:off x="3117958" y="5687296"/>
            <a:ext cx="1208941" cy="459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spcBef>
                <a:spcPct val="0"/>
              </a:spcBef>
              <a:buClrTx/>
            </a:pPr>
            <a:r>
              <a:rPr lang="en-US" sz="1200" dirty="0">
                <a:latin typeface="Arial" charset="0"/>
              </a:rPr>
              <a:t>Internal Supply</a:t>
            </a:r>
          </a:p>
          <a:p>
            <a:pPr algn="ctr" eaLnBrk="0" hangingPunct="0">
              <a:spcBef>
                <a:spcPct val="0"/>
              </a:spcBef>
              <a:buClrTx/>
            </a:pPr>
            <a:r>
              <a:rPr lang="en-US" sz="1200" dirty="0">
                <a:latin typeface="Arial" charset="0"/>
              </a:rPr>
              <a:t>Chain</a:t>
            </a:r>
          </a:p>
        </p:txBody>
      </p:sp>
      <p:sp>
        <p:nvSpPr>
          <p:cNvPr id="48" name="Oval 130"/>
          <p:cNvSpPr>
            <a:spLocks noChangeArrowheads="1"/>
          </p:cNvSpPr>
          <p:nvPr/>
        </p:nvSpPr>
        <p:spPr bwMode="auto">
          <a:xfrm>
            <a:off x="1089679" y="5672254"/>
            <a:ext cx="1792510" cy="416168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31"/>
          <p:cNvSpPr>
            <a:spLocks noChangeArrowheads="1"/>
          </p:cNvSpPr>
          <p:nvPr/>
        </p:nvSpPr>
        <p:spPr bwMode="auto">
          <a:xfrm>
            <a:off x="1547839" y="5735765"/>
            <a:ext cx="856124" cy="28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>
              <a:spcBef>
                <a:spcPct val="0"/>
              </a:spcBef>
              <a:buClrTx/>
            </a:pPr>
            <a:r>
              <a:rPr lang="en-US" sz="1200">
                <a:latin typeface="Arial" charset="0"/>
              </a:rPr>
              <a:t>Suppliers</a:t>
            </a:r>
          </a:p>
        </p:txBody>
      </p:sp>
      <p:sp>
        <p:nvSpPr>
          <p:cNvPr id="50" name="Rectangle 132"/>
          <p:cNvSpPr>
            <a:spLocks noChangeArrowheads="1"/>
          </p:cNvSpPr>
          <p:nvPr/>
        </p:nvSpPr>
        <p:spPr bwMode="auto">
          <a:xfrm>
            <a:off x="4975681" y="5732423"/>
            <a:ext cx="964812" cy="28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eaLnBrk="0" hangingPunct="0">
              <a:spcBef>
                <a:spcPct val="0"/>
              </a:spcBef>
              <a:buClrTx/>
            </a:pPr>
            <a:r>
              <a:rPr lang="en-US" sz="1200">
                <a:latin typeface="Arial" charset="0"/>
              </a:rPr>
              <a:t>Customers</a:t>
            </a:r>
          </a:p>
        </p:txBody>
      </p:sp>
      <p:sp>
        <p:nvSpPr>
          <p:cNvPr id="51" name="Oval 133"/>
          <p:cNvSpPr>
            <a:spLocks noChangeArrowheads="1"/>
          </p:cNvSpPr>
          <p:nvPr/>
        </p:nvSpPr>
        <p:spPr bwMode="auto">
          <a:xfrm>
            <a:off x="4507488" y="5675597"/>
            <a:ext cx="1861067" cy="416168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408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2"/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GB" sz="1000">
                <a:solidFill>
                  <a:srgbClr val="FFFFFF"/>
                </a:solidFill>
              </a:rPr>
              <a:t> </a:t>
            </a:r>
            <a:fld id="{439B937C-E972-1644-A4CA-4CBB3C253DD6}" type="slidenum">
              <a:rPr lang="en-GB" sz="1000">
                <a:solidFill>
                  <a:srgbClr val="FFFFFF"/>
                </a:solidFill>
              </a:rPr>
              <a:pPr/>
              <a:t>10</a:t>
            </a:fld>
            <a:endParaRPr lang="en-GB" sz="1000">
              <a:solidFill>
                <a:srgbClr val="FFFFFF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78676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2E7A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dirty="0" smtClean="0">
                <a:latin typeface="Verdana" charset="0"/>
              </a:rPr>
              <a:t>Investing in process excellence yields greater benefits</a:t>
            </a:r>
            <a:endParaRPr lang="en-US" dirty="0">
              <a:latin typeface="Verdana" charset="0"/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2051720" y="1340768"/>
            <a:ext cx="0" cy="4176464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2051720" y="5517232"/>
            <a:ext cx="4608512" cy="0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Oval 21"/>
          <p:cNvSpPr/>
          <p:nvPr/>
        </p:nvSpPr>
        <p:spPr bwMode="auto">
          <a:xfrm>
            <a:off x="3995936" y="2708920"/>
            <a:ext cx="144000" cy="14400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136546" y="1556792"/>
            <a:ext cx="163646" cy="157553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47664" y="908720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100</a:t>
            </a:r>
            <a:endParaRPr lang="en-US" sz="1600" dirty="0"/>
          </a:p>
        </p:txBody>
      </p:sp>
      <p:sp>
        <p:nvSpPr>
          <p:cNvPr id="31" name="Rectangle 30"/>
          <p:cNvSpPr/>
          <p:nvPr/>
        </p:nvSpPr>
        <p:spPr>
          <a:xfrm>
            <a:off x="6804313" y="5347955"/>
            <a:ext cx="5759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1600" dirty="0">
                <a:solidFill>
                  <a:srgbClr val="000000"/>
                </a:solidFill>
              </a:rPr>
              <a:t>100</a:t>
            </a:r>
          </a:p>
        </p:txBody>
      </p:sp>
      <p:sp>
        <p:nvSpPr>
          <p:cNvPr id="4096" name="TextBox 4095"/>
          <p:cNvSpPr txBox="1"/>
          <p:nvPr/>
        </p:nvSpPr>
        <p:spPr>
          <a:xfrm>
            <a:off x="2267744" y="3933056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Current emphasis</a:t>
            </a:r>
            <a:endParaRPr lang="en-US" dirty="0"/>
          </a:p>
        </p:txBody>
      </p:sp>
      <p:sp>
        <p:nvSpPr>
          <p:cNvPr id="4097" name="TextBox 4096"/>
          <p:cNvSpPr txBox="1"/>
          <p:nvPr/>
        </p:nvSpPr>
        <p:spPr>
          <a:xfrm>
            <a:off x="4427984" y="2494637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Revised emphasis</a:t>
            </a:r>
            <a:endParaRPr lang="en-US" dirty="0"/>
          </a:p>
        </p:txBody>
      </p:sp>
      <p:cxnSp>
        <p:nvCxnSpPr>
          <p:cNvPr id="4101" name="Straight Arrow Connector 4100"/>
          <p:cNvCxnSpPr/>
          <p:nvPr/>
        </p:nvCxnSpPr>
        <p:spPr bwMode="auto">
          <a:xfrm flipV="1">
            <a:off x="3131840" y="2996952"/>
            <a:ext cx="720080" cy="936104"/>
          </a:xfrm>
          <a:prstGeom prst="straightConnector1">
            <a:avLst/>
          </a:prstGeom>
          <a:solidFill>
            <a:srgbClr val="99C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flipV="1">
            <a:off x="5436096" y="1843083"/>
            <a:ext cx="576064" cy="649813"/>
          </a:xfrm>
          <a:prstGeom prst="straightConnector1">
            <a:avLst/>
          </a:prstGeom>
          <a:solidFill>
            <a:srgbClr val="99C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03" name="TextBox 4102"/>
          <p:cNvSpPr txBox="1"/>
          <p:nvPr/>
        </p:nvSpPr>
        <p:spPr>
          <a:xfrm>
            <a:off x="2699792" y="5686509"/>
            <a:ext cx="316835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 smtClean="0"/>
              <a:t>Process excellence (%)</a:t>
            </a:r>
            <a:endParaRPr lang="en-US" sz="1700" dirty="0"/>
          </a:p>
        </p:txBody>
      </p:sp>
      <p:sp>
        <p:nvSpPr>
          <p:cNvPr id="4104" name="TextBox 4103"/>
          <p:cNvSpPr txBox="1"/>
          <p:nvPr/>
        </p:nvSpPr>
        <p:spPr>
          <a:xfrm>
            <a:off x="1403649" y="1843082"/>
            <a:ext cx="461665" cy="331410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 smtClean="0"/>
              <a:t>Product excellence (%)</a:t>
            </a:r>
            <a:endParaRPr lang="en-US" dirty="0"/>
          </a:p>
        </p:txBody>
      </p:sp>
      <p:cxnSp>
        <p:nvCxnSpPr>
          <p:cNvPr id="4106" name="Straight Connector 4105"/>
          <p:cNvCxnSpPr>
            <a:endCxn id="22" idx="2"/>
          </p:cNvCxnSpPr>
          <p:nvPr/>
        </p:nvCxnSpPr>
        <p:spPr bwMode="auto">
          <a:xfrm>
            <a:off x="2051720" y="2780920"/>
            <a:ext cx="1944216" cy="0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11" name="Straight Connector 4110"/>
          <p:cNvCxnSpPr/>
          <p:nvPr/>
        </p:nvCxnSpPr>
        <p:spPr bwMode="auto">
          <a:xfrm>
            <a:off x="4067944" y="2831832"/>
            <a:ext cx="0" cy="2685400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16" name="Straight Connector 4115"/>
          <p:cNvCxnSpPr/>
          <p:nvPr/>
        </p:nvCxnSpPr>
        <p:spPr bwMode="auto">
          <a:xfrm flipH="1" flipV="1">
            <a:off x="2051720" y="1605727"/>
            <a:ext cx="4108791" cy="23073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18" name="Straight Connector 4117"/>
          <p:cNvCxnSpPr/>
          <p:nvPr/>
        </p:nvCxnSpPr>
        <p:spPr bwMode="auto">
          <a:xfrm>
            <a:off x="6228184" y="1691272"/>
            <a:ext cx="0" cy="3825960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88509301"/>
      </p:ext>
    </p:extLst>
  </p:cSld>
  <p:clrMapOvr>
    <a:masterClrMapping/>
  </p:clrMapOvr>
  <p:transition xmlns:p14="http://schemas.microsoft.com/office/powerpoint/2010/main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2"/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GB" sz="1000">
                <a:solidFill>
                  <a:schemeClr val="bg1"/>
                </a:solidFill>
              </a:rPr>
              <a:t> </a:t>
            </a:r>
            <a:fld id="{846A5186-3662-BF48-A2E9-6A42F11F3E73}" type="slidenum">
              <a:rPr lang="en-GB" sz="1000">
                <a:solidFill>
                  <a:schemeClr val="bg1"/>
                </a:solidFill>
              </a:rPr>
              <a:pPr/>
              <a:t>11</a:t>
            </a:fld>
            <a:endParaRPr lang="en-GB" sz="1000">
              <a:solidFill>
                <a:schemeClr val="bg1"/>
              </a:solidFill>
            </a:endParaRPr>
          </a:p>
        </p:txBody>
      </p:sp>
      <p:grpSp>
        <p:nvGrpSpPr>
          <p:cNvPr id="14339" name="Group 18"/>
          <p:cNvGrpSpPr>
            <a:grpSpLocks/>
          </p:cNvGrpSpPr>
          <p:nvPr/>
        </p:nvGrpSpPr>
        <p:grpSpPr bwMode="auto">
          <a:xfrm>
            <a:off x="1970254" y="1268089"/>
            <a:ext cx="5795293" cy="4898928"/>
            <a:chOff x="1224" y="888"/>
            <a:chExt cx="3471" cy="2861"/>
          </a:xfrm>
        </p:grpSpPr>
        <p:sp>
          <p:nvSpPr>
            <p:cNvPr id="14341" name="Rectangle 3"/>
            <p:cNvSpPr>
              <a:spLocks noChangeArrowheads="1"/>
            </p:cNvSpPr>
            <p:nvPr/>
          </p:nvSpPr>
          <p:spPr bwMode="auto">
            <a:xfrm rot="16200000">
              <a:off x="619" y="1930"/>
              <a:ext cx="144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</a:pPr>
              <a:r>
                <a:rPr lang="en-US" sz="2000" dirty="0" smtClean="0">
                  <a:latin typeface="Arial" charset="0"/>
                </a:rPr>
                <a:t>Demand uncertainty</a:t>
              </a:r>
              <a:endParaRPr lang="en-US" sz="2000" dirty="0">
                <a:latin typeface="Arial" charset="0"/>
              </a:endParaRPr>
            </a:p>
          </p:txBody>
        </p:sp>
        <p:sp>
          <p:nvSpPr>
            <p:cNvPr id="14342" name="Rectangle 4"/>
            <p:cNvSpPr>
              <a:spLocks noChangeArrowheads="1"/>
            </p:cNvSpPr>
            <p:nvPr/>
          </p:nvSpPr>
          <p:spPr bwMode="auto">
            <a:xfrm>
              <a:off x="2256" y="3517"/>
              <a:ext cx="2166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algn="ctr" eaLnBrk="0" hangingPunct="0">
                <a:spcBef>
                  <a:spcPct val="0"/>
                </a:spcBef>
                <a:buClrTx/>
              </a:pPr>
              <a:r>
                <a:rPr lang="en-US" sz="2000" dirty="0" smtClean="0">
                  <a:latin typeface="Arial" charset="0"/>
                </a:rPr>
                <a:t>Supply uncertainty</a:t>
              </a:r>
              <a:endParaRPr lang="en-US" sz="2000" dirty="0">
                <a:latin typeface="Arial" charset="0"/>
              </a:endParaRPr>
            </a:p>
          </p:txBody>
        </p:sp>
        <p:sp>
          <p:nvSpPr>
            <p:cNvPr id="14343" name="Rectangle 5"/>
            <p:cNvSpPr>
              <a:spLocks noChangeArrowheads="1"/>
            </p:cNvSpPr>
            <p:nvPr/>
          </p:nvSpPr>
          <p:spPr bwMode="auto">
            <a:xfrm>
              <a:off x="2026" y="1118"/>
              <a:ext cx="1215" cy="9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4" name="Rectangle 6"/>
            <p:cNvSpPr>
              <a:spLocks noChangeArrowheads="1"/>
            </p:cNvSpPr>
            <p:nvPr/>
          </p:nvSpPr>
          <p:spPr bwMode="auto">
            <a:xfrm>
              <a:off x="3250" y="1118"/>
              <a:ext cx="1215" cy="9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5" name="Rectangle 7"/>
            <p:cNvSpPr>
              <a:spLocks noChangeArrowheads="1"/>
            </p:cNvSpPr>
            <p:nvPr/>
          </p:nvSpPr>
          <p:spPr bwMode="auto">
            <a:xfrm>
              <a:off x="3250" y="2078"/>
              <a:ext cx="1215" cy="9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6" name="Rectangle 8"/>
            <p:cNvSpPr>
              <a:spLocks noChangeArrowheads="1"/>
            </p:cNvSpPr>
            <p:nvPr/>
          </p:nvSpPr>
          <p:spPr bwMode="auto">
            <a:xfrm>
              <a:off x="2027" y="2077"/>
              <a:ext cx="1215" cy="9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7" name="Line 9"/>
            <p:cNvSpPr>
              <a:spLocks noChangeShapeType="1"/>
            </p:cNvSpPr>
            <p:nvPr/>
          </p:nvSpPr>
          <p:spPr bwMode="auto">
            <a:xfrm flipV="1">
              <a:off x="2025" y="888"/>
              <a:ext cx="0" cy="2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8" name="Line 10"/>
            <p:cNvSpPr>
              <a:spLocks noChangeShapeType="1"/>
            </p:cNvSpPr>
            <p:nvPr/>
          </p:nvSpPr>
          <p:spPr bwMode="auto">
            <a:xfrm>
              <a:off x="4464" y="3033"/>
              <a:ext cx="23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9" name="Line 11"/>
            <p:cNvSpPr>
              <a:spLocks noChangeShapeType="1"/>
            </p:cNvSpPr>
            <p:nvPr/>
          </p:nvSpPr>
          <p:spPr bwMode="auto">
            <a:xfrm flipH="1">
              <a:off x="2653" y="1559"/>
              <a:ext cx="1260" cy="9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lg" len="lg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1" name="Rectangle 13"/>
            <p:cNvSpPr>
              <a:spLocks noChangeArrowheads="1"/>
            </p:cNvSpPr>
            <p:nvPr/>
          </p:nvSpPr>
          <p:spPr bwMode="auto">
            <a:xfrm>
              <a:off x="1547" y="1471"/>
              <a:ext cx="394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>
                <a:spcBef>
                  <a:spcPct val="0"/>
                </a:spcBef>
                <a:buClrTx/>
              </a:pPr>
              <a:r>
                <a:rPr lang="en-US" sz="1800">
                  <a:latin typeface="Arial" charset="0"/>
                </a:rPr>
                <a:t>High</a:t>
              </a:r>
            </a:p>
          </p:txBody>
        </p:sp>
        <p:sp>
          <p:nvSpPr>
            <p:cNvPr id="14352" name="Rectangle 14"/>
            <p:cNvSpPr>
              <a:spLocks noChangeArrowheads="1"/>
            </p:cNvSpPr>
            <p:nvPr/>
          </p:nvSpPr>
          <p:spPr bwMode="auto">
            <a:xfrm>
              <a:off x="1577" y="2433"/>
              <a:ext cx="371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>
                <a:spcBef>
                  <a:spcPct val="0"/>
                </a:spcBef>
                <a:buClrTx/>
              </a:pPr>
              <a:r>
                <a:rPr lang="en-US" sz="1800">
                  <a:latin typeface="Arial" charset="0"/>
                </a:rPr>
                <a:t>Low</a:t>
              </a:r>
            </a:p>
          </p:txBody>
        </p:sp>
        <p:sp>
          <p:nvSpPr>
            <p:cNvPr id="14353" name="Rectangle 15"/>
            <p:cNvSpPr>
              <a:spLocks noChangeArrowheads="1"/>
            </p:cNvSpPr>
            <p:nvPr/>
          </p:nvSpPr>
          <p:spPr bwMode="auto">
            <a:xfrm>
              <a:off x="3739" y="3175"/>
              <a:ext cx="394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>
                <a:spcBef>
                  <a:spcPct val="0"/>
                </a:spcBef>
                <a:buClrTx/>
              </a:pPr>
              <a:r>
                <a:rPr lang="en-US" sz="1800" dirty="0" smtClean="0">
                  <a:latin typeface="Arial" charset="0"/>
                </a:rPr>
                <a:t>High</a:t>
              </a:r>
              <a:endParaRPr lang="en-US" sz="1800" dirty="0">
                <a:latin typeface="Arial" charset="0"/>
              </a:endParaRPr>
            </a:p>
          </p:txBody>
        </p:sp>
        <p:sp>
          <p:nvSpPr>
            <p:cNvPr id="14354" name="Rectangle 16"/>
            <p:cNvSpPr>
              <a:spLocks noChangeArrowheads="1"/>
            </p:cNvSpPr>
            <p:nvPr/>
          </p:nvSpPr>
          <p:spPr bwMode="auto">
            <a:xfrm>
              <a:off x="2492" y="3175"/>
              <a:ext cx="371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>
                <a:spcBef>
                  <a:spcPct val="0"/>
                </a:spcBef>
                <a:buClrTx/>
              </a:pPr>
              <a:r>
                <a:rPr lang="en-US" sz="1800" dirty="0" smtClean="0">
                  <a:latin typeface="Arial" charset="0"/>
                </a:rPr>
                <a:t>Low</a:t>
              </a:r>
              <a:endParaRPr lang="en-US" sz="1800" dirty="0">
                <a:latin typeface="Arial" charset="0"/>
              </a:endParaRPr>
            </a:p>
          </p:txBody>
        </p:sp>
      </p:grpSp>
      <p:sp>
        <p:nvSpPr>
          <p:cNvPr id="14340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Verdana" charset="0"/>
              </a:rPr>
              <a:t>Demand and supply uncertainty</a:t>
            </a:r>
            <a:endParaRPr lang="en-GB" dirty="0"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955250"/>
      </p:ext>
    </p:extLst>
  </p:cSld>
  <p:clrMapOvr>
    <a:masterClrMapping/>
  </p:clrMapOvr>
  <p:transition xmlns:p14="http://schemas.microsoft.com/office/powerpoint/2010/main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Inventory profile of the automotive supply chain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>
                <a:solidFill>
                  <a:srgbClr val="FFFFFF"/>
                </a:solidFill>
              </a:rPr>
              <a:t> </a:t>
            </a:r>
            <a:fld id="{97D80ADF-2FDB-7D48-85BC-154BF744DB79}" type="slidenum">
              <a:rPr lang="en-GB" smtClean="0">
                <a:solidFill>
                  <a:srgbClr val="FFFFFF"/>
                </a:solidFill>
              </a:rPr>
              <a:pPr/>
              <a:t>12</a:t>
            </a:fld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304800" y="980728"/>
            <a:ext cx="10313990" cy="5329235"/>
            <a:chOff x="567" y="618"/>
            <a:chExt cx="6329" cy="3357"/>
          </a:xfrm>
        </p:grpSpPr>
        <p:graphicFrame>
          <p:nvGraphicFramePr>
            <p:cNvPr id="5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44179387"/>
                </p:ext>
              </p:extLst>
            </p:nvPr>
          </p:nvGraphicFramePr>
          <p:xfrm>
            <a:off x="582" y="754"/>
            <a:ext cx="6314" cy="31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" name="Chart" r:id="rId3" imgW="6096000" imgH="4254500" progId="MSGraph.Chart.8">
                    <p:embed followColorScheme="full"/>
                  </p:oleObj>
                </mc:Choice>
                <mc:Fallback>
                  <p:oleObj name="Chart" r:id="rId3" imgW="6096000" imgH="4254500" progId="MSGraph.Chart.8">
                    <p:embed followColorScheme="full"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2" y="754"/>
                          <a:ext cx="6314" cy="31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 rot="16200000">
              <a:off x="125" y="2044"/>
              <a:ext cx="111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1pPr>
              <a:lvl2pPr marL="742950" indent="-28575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2pPr>
              <a:lvl3pPr marL="11430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3pPr>
              <a:lvl4pPr marL="16002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4pPr>
              <a:lvl5pPr marL="20574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5pPr>
              <a:lvl6pPr marL="25146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6pPr>
              <a:lvl7pPr marL="29718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7pPr>
              <a:lvl8pPr marL="34290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8pPr>
              <a:lvl9pPr marL="38862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9pPr>
            </a:lstStyle>
            <a:p>
              <a:pPr algn="l">
                <a:spcBef>
                  <a:spcPct val="0"/>
                </a:spcBef>
                <a:buClrTx/>
              </a:pPr>
              <a:r>
                <a:rPr lang="en-GB" sz="1600" dirty="0">
                  <a:solidFill>
                    <a:schemeClr val="tx2"/>
                  </a:solidFill>
                  <a:latin typeface="Arial" charset="0"/>
                </a:rPr>
                <a:t>Days of Inventory</a:t>
              </a:r>
              <a:endParaRPr lang="en-US" sz="1600" dirty="0">
                <a:solidFill>
                  <a:schemeClr val="tx2"/>
                </a:solidFill>
                <a:latin typeface="Arial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V="1">
              <a:off x="3097" y="1253"/>
              <a:ext cx="0" cy="15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V="1">
              <a:off x="3539" y="1273"/>
              <a:ext cx="0" cy="15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flipV="1">
              <a:off x="4246" y="1272"/>
              <a:ext cx="0" cy="15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V="1">
              <a:off x="4909" y="1270"/>
              <a:ext cx="0" cy="16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2349" y="936"/>
              <a:ext cx="79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1pPr>
              <a:lvl2pPr marL="742950" indent="-28575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2pPr>
              <a:lvl3pPr marL="11430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3pPr>
              <a:lvl4pPr marL="16002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4pPr>
              <a:lvl5pPr marL="20574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5pPr>
              <a:lvl6pPr marL="25146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6pPr>
              <a:lvl7pPr marL="29718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7pPr>
              <a:lvl8pPr marL="34290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8pPr>
              <a:lvl9pPr marL="38862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GB" sz="1200" dirty="0">
                  <a:solidFill>
                    <a:schemeClr val="tx2"/>
                  </a:solidFill>
                  <a:latin typeface="Arial" charset="0"/>
                </a:rPr>
                <a:t>First Tier</a:t>
              </a:r>
            </a:p>
            <a:p>
              <a:pPr algn="ctr">
                <a:spcBef>
                  <a:spcPct val="0"/>
                </a:spcBef>
                <a:buClrTx/>
              </a:pPr>
              <a:r>
                <a:rPr lang="en-GB" sz="1200" dirty="0">
                  <a:solidFill>
                    <a:schemeClr val="tx2"/>
                  </a:solidFill>
                  <a:latin typeface="Arial" charset="0"/>
                </a:rPr>
                <a:t>Supplier</a:t>
              </a:r>
              <a:endParaRPr lang="en-US" sz="1200" dirty="0">
                <a:solidFill>
                  <a:schemeClr val="tx2"/>
                </a:solidFill>
                <a:latin typeface="Arial" charset="0"/>
              </a:endParaRP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3053" y="936"/>
              <a:ext cx="54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1pPr>
              <a:lvl2pPr marL="742950" indent="-28575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2pPr>
              <a:lvl3pPr marL="11430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3pPr>
              <a:lvl4pPr marL="16002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4pPr>
              <a:lvl5pPr marL="20574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5pPr>
              <a:lvl6pPr marL="25146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6pPr>
              <a:lvl7pPr marL="29718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7pPr>
              <a:lvl8pPr marL="34290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8pPr>
              <a:lvl9pPr marL="38862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GB" sz="1200" dirty="0">
                  <a:solidFill>
                    <a:schemeClr val="tx2"/>
                  </a:solidFill>
                  <a:latin typeface="Arial" charset="0"/>
                </a:rPr>
                <a:t>Inbound</a:t>
              </a:r>
            </a:p>
            <a:p>
              <a:pPr algn="ctr">
                <a:spcBef>
                  <a:spcPct val="0"/>
                </a:spcBef>
                <a:buClrTx/>
              </a:pPr>
              <a:r>
                <a:rPr lang="en-GB" sz="1200" dirty="0">
                  <a:solidFill>
                    <a:schemeClr val="tx2"/>
                  </a:solidFill>
                  <a:latin typeface="Arial" charset="0"/>
                </a:rPr>
                <a:t>Logistics</a:t>
              </a:r>
              <a:endParaRPr lang="en-US" sz="1200" dirty="0">
                <a:solidFill>
                  <a:schemeClr val="tx2"/>
                </a:solidFill>
                <a:latin typeface="Arial" charset="0"/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3517" y="936"/>
              <a:ext cx="77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1pPr>
              <a:lvl2pPr marL="742950" indent="-28575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2pPr>
              <a:lvl3pPr marL="11430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3pPr>
              <a:lvl4pPr marL="16002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4pPr>
              <a:lvl5pPr marL="20574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5pPr>
              <a:lvl6pPr marL="25146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6pPr>
              <a:lvl7pPr marL="29718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7pPr>
              <a:lvl8pPr marL="34290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8pPr>
              <a:lvl9pPr marL="38862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GB" sz="1200" dirty="0">
                  <a:solidFill>
                    <a:schemeClr val="tx2"/>
                  </a:solidFill>
                  <a:latin typeface="Arial" charset="0"/>
                </a:rPr>
                <a:t>Vehicle </a:t>
              </a:r>
            </a:p>
            <a:p>
              <a:pPr algn="ctr">
                <a:spcBef>
                  <a:spcPct val="0"/>
                </a:spcBef>
                <a:buClrTx/>
              </a:pPr>
              <a:r>
                <a:rPr lang="en-GB" sz="1200" dirty="0">
                  <a:solidFill>
                    <a:schemeClr val="tx2"/>
                  </a:solidFill>
                  <a:latin typeface="Arial" charset="0"/>
                </a:rPr>
                <a:t>Manufacturers</a:t>
              </a:r>
              <a:endParaRPr lang="en-US" sz="1200" dirty="0">
                <a:solidFill>
                  <a:schemeClr val="tx2"/>
                </a:solidFill>
                <a:latin typeface="Arial" charset="0"/>
              </a:endParaRP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4284" y="936"/>
              <a:ext cx="58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1pPr>
              <a:lvl2pPr marL="742950" indent="-28575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2pPr>
              <a:lvl3pPr marL="11430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3pPr>
              <a:lvl4pPr marL="16002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4pPr>
              <a:lvl5pPr marL="20574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5pPr>
              <a:lvl6pPr marL="25146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6pPr>
              <a:lvl7pPr marL="29718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7pPr>
              <a:lvl8pPr marL="34290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8pPr>
              <a:lvl9pPr marL="38862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GB" sz="1200" dirty="0">
                  <a:solidFill>
                    <a:schemeClr val="tx2"/>
                  </a:solidFill>
                  <a:latin typeface="Arial" charset="0"/>
                </a:rPr>
                <a:t>Outbound</a:t>
              </a:r>
              <a:br>
                <a:rPr lang="en-GB" sz="1200" dirty="0">
                  <a:solidFill>
                    <a:schemeClr val="tx2"/>
                  </a:solidFill>
                  <a:latin typeface="Arial" charset="0"/>
                </a:rPr>
              </a:br>
              <a:r>
                <a:rPr lang="en-GB" sz="1200" dirty="0">
                  <a:solidFill>
                    <a:schemeClr val="tx2"/>
                  </a:solidFill>
                  <a:latin typeface="Arial" charset="0"/>
                </a:rPr>
                <a:t>Logistics</a:t>
              </a:r>
              <a:endParaRPr lang="en-US" sz="1200" dirty="0">
                <a:solidFill>
                  <a:schemeClr val="tx2"/>
                </a:solidFill>
                <a:latin typeface="Arial" charset="0"/>
              </a:endParaRPr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4909" y="936"/>
              <a:ext cx="64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1pPr>
              <a:lvl2pPr marL="742950" indent="-28575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2pPr>
              <a:lvl3pPr marL="11430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3pPr>
              <a:lvl4pPr marL="16002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4pPr>
              <a:lvl5pPr marL="20574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5pPr>
              <a:lvl6pPr marL="25146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6pPr>
              <a:lvl7pPr marL="29718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7pPr>
              <a:lvl8pPr marL="34290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8pPr>
              <a:lvl9pPr marL="38862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9pPr>
            </a:lstStyle>
            <a:p>
              <a:pPr>
                <a:spcBef>
                  <a:spcPct val="0"/>
                </a:spcBef>
                <a:buClrTx/>
              </a:pPr>
              <a:r>
                <a:rPr lang="en-GB" sz="1200" dirty="0">
                  <a:solidFill>
                    <a:schemeClr val="tx2"/>
                  </a:solidFill>
                  <a:latin typeface="Arial" charset="0"/>
                </a:rPr>
                <a:t>Distribution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en-GB" sz="1200" dirty="0">
                  <a:solidFill>
                    <a:schemeClr val="tx2"/>
                  </a:solidFill>
                  <a:latin typeface="Arial" charset="0"/>
                </a:rPr>
                <a:t>&amp; Retail</a:t>
              </a:r>
              <a:endParaRPr lang="en-US" sz="1200" dirty="0">
                <a:solidFill>
                  <a:schemeClr val="tx2"/>
                </a:solidFill>
                <a:latin typeface="Arial" charset="0"/>
              </a:endParaRPr>
            </a:p>
          </p:txBody>
        </p:sp>
        <p:sp>
          <p:nvSpPr>
            <p:cNvPr id="16" name="Text Box 14"/>
            <p:cNvSpPr txBox="1">
              <a:spLocks noChangeArrowheads="1"/>
            </p:cNvSpPr>
            <p:nvPr/>
          </p:nvSpPr>
          <p:spPr bwMode="auto">
            <a:xfrm>
              <a:off x="2070" y="618"/>
              <a:ext cx="201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1pPr>
              <a:lvl2pPr marL="742950" indent="-28575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2pPr>
              <a:lvl3pPr marL="11430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3pPr>
              <a:lvl4pPr marL="16002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4pPr>
              <a:lvl5pPr marL="20574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5pPr>
              <a:lvl6pPr marL="25146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6pPr>
              <a:lvl7pPr marL="29718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7pPr>
              <a:lvl8pPr marL="34290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8pPr>
              <a:lvl9pPr marL="38862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9pPr>
            </a:lstStyle>
            <a:p>
              <a:pPr>
                <a:spcBef>
                  <a:spcPct val="0"/>
                </a:spcBef>
                <a:buClrTx/>
              </a:pPr>
              <a:r>
                <a:rPr lang="en-GB" sz="1200" dirty="0" smtClean="0">
                  <a:latin typeface="Arial" charset="0"/>
                </a:rPr>
                <a:t>(</a:t>
              </a:r>
              <a:r>
                <a:rPr lang="en-GB" sz="1200" dirty="0">
                  <a:latin typeface="Arial" charset="0"/>
                </a:rPr>
                <a:t>UK 1999 Figures, Volume Car Stock Levels</a:t>
              </a:r>
              <a:endParaRPr lang="en-US" sz="1200" dirty="0">
                <a:latin typeface="Arial" charset="0"/>
              </a:endParaRPr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auto">
            <a:xfrm>
              <a:off x="567" y="3781"/>
              <a:ext cx="362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1pPr>
              <a:lvl2pPr marL="742950" indent="-28575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2pPr>
              <a:lvl3pPr marL="11430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3pPr>
              <a:lvl4pPr marL="16002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4pPr>
              <a:lvl5pPr marL="2057400" indent="-228600" defTabSz="762000" eaLnBrk="0" hangingPunct="0"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5pPr>
              <a:lvl6pPr marL="25146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6pPr>
              <a:lvl7pPr marL="29718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7pPr>
              <a:lvl8pPr marL="34290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8pPr>
              <a:lvl9pPr marL="3886200" indent="-228600" algn="ctr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  <a:defRPr sz="2400">
                  <a:solidFill>
                    <a:schemeClr val="tx1"/>
                  </a:solidFill>
                  <a:latin typeface="Verdana" charset="0"/>
                  <a:ea typeface="MS PGothic" charset="0"/>
                  <a:cs typeface="MS PGothic" charset="0"/>
                </a:defRPr>
              </a:lvl9pPr>
            </a:lstStyle>
            <a:p>
              <a:pPr>
                <a:spcBef>
                  <a:spcPct val="0"/>
                </a:spcBef>
                <a:buClrTx/>
              </a:pPr>
              <a:r>
                <a:rPr lang="en-GB" sz="1400" dirty="0" smtClean="0">
                  <a:solidFill>
                    <a:schemeClr val="tx2"/>
                  </a:solidFill>
                  <a:latin typeface="Arial" charset="0"/>
                </a:rPr>
                <a:t>Source</a:t>
              </a:r>
              <a:r>
                <a:rPr lang="en-GB" sz="1400" dirty="0">
                  <a:solidFill>
                    <a:schemeClr val="tx2"/>
                  </a:solidFill>
                  <a:latin typeface="Arial" charset="0"/>
                </a:rPr>
                <a:t>: </a:t>
              </a:r>
              <a:r>
                <a:rPr lang="en-GB" sz="1400" dirty="0" err="1" smtClean="0">
                  <a:solidFill>
                    <a:schemeClr val="tx2"/>
                  </a:solidFill>
                  <a:latin typeface="Arial" charset="0"/>
                </a:rPr>
                <a:t>Holweg</a:t>
              </a:r>
              <a:r>
                <a:rPr lang="en-GB" sz="1400" dirty="0" smtClean="0">
                  <a:solidFill>
                    <a:schemeClr val="tx2"/>
                  </a:solidFill>
                  <a:latin typeface="Arial" charset="0"/>
                </a:rPr>
                <a:t>, M. and </a:t>
              </a:r>
              <a:r>
                <a:rPr lang="en-GB" sz="1400" dirty="0" err="1" smtClean="0">
                  <a:solidFill>
                    <a:schemeClr val="tx2"/>
                  </a:solidFill>
                  <a:latin typeface="Arial" charset="0"/>
                </a:rPr>
                <a:t>Pil</a:t>
              </a:r>
              <a:r>
                <a:rPr lang="en-GB" sz="1400" dirty="0" smtClean="0">
                  <a:solidFill>
                    <a:schemeClr val="tx2"/>
                  </a:solidFill>
                  <a:latin typeface="Arial" charset="0"/>
                </a:rPr>
                <a:t>, F.K., </a:t>
              </a:r>
              <a:r>
                <a:rPr lang="en-GB" sz="1400" i="1" dirty="0" smtClean="0">
                  <a:solidFill>
                    <a:schemeClr val="tx2"/>
                  </a:solidFill>
                  <a:latin typeface="Arial" charset="0"/>
                </a:rPr>
                <a:t>The Second Century,</a:t>
              </a:r>
              <a:r>
                <a:rPr lang="en-GB" sz="1400" dirty="0" smtClean="0">
                  <a:solidFill>
                    <a:schemeClr val="tx2"/>
                  </a:solidFill>
                  <a:latin typeface="Arial" charset="0"/>
                </a:rPr>
                <a:t> MIT Press, 2004</a:t>
              </a:r>
              <a:endParaRPr lang="en-US" sz="1400" dirty="0">
                <a:solidFill>
                  <a:schemeClr val="tx2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7923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1"/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0E1FE02B-DB94-7242-9C8E-EA8B5A32B12D}" type="slidenum">
              <a:rPr lang="en-GB" sz="1000">
                <a:solidFill>
                  <a:schemeClr val="bg1"/>
                </a:solidFill>
              </a:rPr>
              <a:pPr/>
              <a:t>13</a:t>
            </a:fld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gray">
          <a:xfrm>
            <a:off x="304800" y="76200"/>
            <a:ext cx="7086600" cy="609600"/>
          </a:xfrm>
          <a:prstGeom prst="rect">
            <a:avLst/>
          </a:prstGeom>
          <a:solidFill>
            <a:srgbClr val="002E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l">
              <a:spcBef>
                <a:spcPct val="0"/>
              </a:spcBef>
              <a:buClrTx/>
            </a:pPr>
            <a:r>
              <a:rPr lang="en-GB" sz="2200">
                <a:solidFill>
                  <a:schemeClr val="bg1"/>
                </a:solidFill>
              </a:rPr>
              <a:t>The four pillars of supply chain excellence</a:t>
            </a:r>
          </a:p>
        </p:txBody>
      </p:sp>
      <p:grpSp>
        <p:nvGrpSpPr>
          <p:cNvPr id="3076" name="Group 5"/>
          <p:cNvGrpSpPr>
            <a:grpSpLocks/>
          </p:cNvGrpSpPr>
          <p:nvPr/>
        </p:nvGrpSpPr>
        <p:grpSpPr bwMode="auto">
          <a:xfrm>
            <a:off x="1403350" y="2409825"/>
            <a:ext cx="6192838" cy="3168650"/>
            <a:chOff x="748" y="1842"/>
            <a:chExt cx="3901" cy="1996"/>
          </a:xfrm>
        </p:grpSpPr>
        <p:pic>
          <p:nvPicPr>
            <p:cNvPr id="3085" name="Picture 6" descr="MCj03615020000[1]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" y="1842"/>
              <a:ext cx="891" cy="1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6" name="Picture 7" descr="MCj03615020000[1]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2" y="1842"/>
              <a:ext cx="891" cy="1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7" name="Picture 8" descr="MCj03615020000[1]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5" y="1842"/>
              <a:ext cx="891" cy="1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8" name="Picture 9" descr="MCj03615020000[1]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8" y="1842"/>
              <a:ext cx="891" cy="1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7" name="Text Box 10"/>
          <p:cNvSpPr txBox="1">
            <a:spLocks noChangeArrowheads="1"/>
          </p:cNvSpPr>
          <p:nvPr/>
        </p:nvSpPr>
        <p:spPr bwMode="auto">
          <a:xfrm>
            <a:off x="1157288" y="5602288"/>
            <a:ext cx="20070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GB" sz="1800">
                <a:latin typeface="+mn-lt"/>
              </a:rPr>
              <a:t>Responsiveness</a:t>
            </a:r>
            <a:endParaRPr lang="en-US" sz="1800">
              <a:latin typeface="+mn-lt"/>
            </a:endParaRPr>
          </a:p>
        </p:txBody>
      </p:sp>
      <p:sp>
        <p:nvSpPr>
          <p:cNvPr id="3078" name="Text Box 11"/>
          <p:cNvSpPr txBox="1">
            <a:spLocks noChangeArrowheads="1"/>
          </p:cNvSpPr>
          <p:nvPr/>
        </p:nvSpPr>
        <p:spPr bwMode="auto">
          <a:xfrm>
            <a:off x="6215063" y="5602288"/>
            <a:ext cx="17132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GB" sz="1800" dirty="0">
                <a:latin typeface="+mn-lt"/>
              </a:rPr>
              <a:t>Relationships</a:t>
            </a:r>
            <a:endParaRPr lang="en-US" sz="1800" dirty="0">
              <a:latin typeface="+mn-lt"/>
            </a:endParaRPr>
          </a:p>
        </p:txBody>
      </p:sp>
      <p:sp>
        <p:nvSpPr>
          <p:cNvPr id="3079" name="Text Box 12"/>
          <p:cNvSpPr txBox="1">
            <a:spLocks noChangeArrowheads="1"/>
          </p:cNvSpPr>
          <p:nvPr/>
        </p:nvSpPr>
        <p:spPr bwMode="auto">
          <a:xfrm>
            <a:off x="4584700" y="5602288"/>
            <a:ext cx="13286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GB" sz="1800">
                <a:latin typeface="+mn-lt"/>
              </a:rPr>
              <a:t>Resilience</a:t>
            </a:r>
            <a:endParaRPr lang="en-US" sz="1800">
              <a:latin typeface="+mn-lt"/>
            </a:endParaRPr>
          </a:p>
        </p:txBody>
      </p:sp>
      <p:sp>
        <p:nvSpPr>
          <p:cNvPr id="3080" name="Text Box 13"/>
          <p:cNvSpPr txBox="1">
            <a:spLocks noChangeArrowheads="1"/>
          </p:cNvSpPr>
          <p:nvPr/>
        </p:nvSpPr>
        <p:spPr bwMode="auto">
          <a:xfrm>
            <a:off x="3203575" y="5602288"/>
            <a:ext cx="13026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GB" sz="1800">
                <a:latin typeface="+mn-lt"/>
              </a:rPr>
              <a:t>Reliability</a:t>
            </a:r>
            <a:endParaRPr lang="en-US" sz="1800">
              <a:latin typeface="+mn-lt"/>
            </a:endParaRPr>
          </a:p>
        </p:txBody>
      </p:sp>
      <p:sp>
        <p:nvSpPr>
          <p:cNvPr id="3081" name="AutoShape 14"/>
          <p:cNvSpPr>
            <a:spLocks noChangeArrowheads="1"/>
          </p:cNvSpPr>
          <p:nvPr/>
        </p:nvSpPr>
        <p:spPr bwMode="auto">
          <a:xfrm>
            <a:off x="1476375" y="1444625"/>
            <a:ext cx="6048375" cy="863600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2" name="Line 15"/>
          <p:cNvSpPr>
            <a:spLocks noChangeShapeType="1"/>
          </p:cNvSpPr>
          <p:nvPr/>
        </p:nvSpPr>
        <p:spPr bwMode="auto">
          <a:xfrm flipV="1">
            <a:off x="2124075" y="1587500"/>
            <a:ext cx="2376488" cy="6302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3" name="Line 16"/>
          <p:cNvSpPr>
            <a:spLocks noChangeShapeType="1"/>
          </p:cNvSpPr>
          <p:nvPr/>
        </p:nvSpPr>
        <p:spPr bwMode="auto">
          <a:xfrm>
            <a:off x="4500563" y="1587500"/>
            <a:ext cx="2519362" cy="649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4" name="Text Box 17"/>
          <p:cNvSpPr txBox="1">
            <a:spLocks noChangeArrowheads="1"/>
          </p:cNvSpPr>
          <p:nvPr/>
        </p:nvSpPr>
        <p:spPr bwMode="auto">
          <a:xfrm>
            <a:off x="3724616" y="1700808"/>
            <a:ext cx="159158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GB" sz="1500" b="1" dirty="0">
                <a:latin typeface="+mn-lt"/>
              </a:rPr>
              <a:t>Supply Chain</a:t>
            </a:r>
          </a:p>
          <a:p>
            <a:pPr algn="ctr">
              <a:spcBef>
                <a:spcPct val="0"/>
              </a:spcBef>
              <a:buClrTx/>
            </a:pPr>
            <a:r>
              <a:rPr lang="en-GB" sz="1500" b="1" dirty="0">
                <a:latin typeface="+mn-lt"/>
              </a:rPr>
              <a:t>Excellence</a:t>
            </a:r>
            <a:endParaRPr lang="en-US" sz="15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3380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1"/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0F07F10E-3A06-754A-8BBD-F7A9097DC110}" type="slidenum">
              <a:rPr lang="en-GB" sz="1000">
                <a:solidFill>
                  <a:schemeClr val="bg1"/>
                </a:solidFill>
              </a:rPr>
              <a:pPr/>
              <a:t>14</a:t>
            </a:fld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457200" y="1047750"/>
            <a:ext cx="8077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/>
            <a:r>
              <a:rPr lang="en-GB" sz="2000" b="1" dirty="0"/>
              <a:t>Responsiveness </a:t>
            </a:r>
            <a:r>
              <a:rPr lang="en-GB" sz="2000" b="1" dirty="0" smtClean="0"/>
              <a:t>:</a:t>
            </a:r>
            <a:r>
              <a:rPr lang="en-GB" sz="2000" dirty="0" smtClean="0"/>
              <a:t> Time</a:t>
            </a:r>
            <a:r>
              <a:rPr lang="en-GB" sz="2000" dirty="0"/>
              <a:t>-based competition is now </a:t>
            </a:r>
            <a:r>
              <a:rPr lang="en-GB" sz="2000" dirty="0" smtClean="0"/>
              <a:t>the norm. The </a:t>
            </a:r>
            <a:r>
              <a:rPr lang="en-GB" sz="2000" dirty="0"/>
              <a:t>focus is on agility.</a:t>
            </a:r>
          </a:p>
          <a:p>
            <a:pPr marL="342900" indent="-342900"/>
            <a:endParaRPr lang="en-GB" sz="2000" b="1" dirty="0"/>
          </a:p>
          <a:p>
            <a:pPr marL="342900" indent="-342900"/>
            <a:r>
              <a:rPr lang="en-GB" sz="2000" b="1" dirty="0"/>
              <a:t>Reliability </a:t>
            </a:r>
            <a:r>
              <a:rPr lang="en-GB" sz="2000" b="1" dirty="0" smtClean="0"/>
              <a:t>:</a:t>
            </a:r>
            <a:r>
              <a:rPr lang="en-GB" sz="2000" dirty="0" smtClean="0"/>
              <a:t> Unreliable </a:t>
            </a:r>
            <a:r>
              <a:rPr lang="en-GB" sz="2000" dirty="0"/>
              <a:t>processes create </a:t>
            </a:r>
            <a:r>
              <a:rPr lang="en-GB" sz="2000" dirty="0" smtClean="0"/>
              <a:t>uncertainty and </a:t>
            </a:r>
            <a:r>
              <a:rPr lang="en-GB" sz="2000" dirty="0"/>
              <a:t>variability. Equally, lack of visibility </a:t>
            </a:r>
            <a:r>
              <a:rPr lang="en-GB" sz="2000" dirty="0" smtClean="0"/>
              <a:t>adds to uncertainty</a:t>
            </a:r>
            <a:r>
              <a:rPr lang="en-GB" sz="2000" dirty="0"/>
              <a:t>.</a:t>
            </a:r>
          </a:p>
          <a:p>
            <a:pPr marL="342900" indent="-342900"/>
            <a:endParaRPr lang="en-GB" sz="2000" dirty="0"/>
          </a:p>
          <a:p>
            <a:pPr marL="342900" indent="-342900"/>
            <a:r>
              <a:rPr lang="en-GB" sz="2000" b="1" dirty="0"/>
              <a:t>Resilience </a:t>
            </a:r>
            <a:r>
              <a:rPr lang="en-GB" sz="2000" b="1" dirty="0" smtClean="0"/>
              <a:t>:</a:t>
            </a:r>
            <a:r>
              <a:rPr lang="en-GB" sz="2000" dirty="0" smtClean="0"/>
              <a:t> Today</a:t>
            </a:r>
            <a:r>
              <a:rPr lang="ja-JP" altLang="en-GB" sz="2000" dirty="0" smtClean="0"/>
              <a:t>’</a:t>
            </a:r>
            <a:r>
              <a:rPr lang="en-GB" sz="2000" dirty="0" smtClean="0"/>
              <a:t>s </a:t>
            </a:r>
            <a:r>
              <a:rPr lang="en-GB" sz="2000" dirty="0"/>
              <a:t>turbulent and volatile markets </a:t>
            </a:r>
            <a:r>
              <a:rPr lang="en-GB" sz="2000" dirty="0" smtClean="0"/>
              <a:t>require </a:t>
            </a:r>
            <a:r>
              <a:rPr lang="en-GB" sz="2000" dirty="0"/>
              <a:t>supply chains that are </a:t>
            </a:r>
            <a:r>
              <a:rPr lang="en-GB" sz="2000" dirty="0" smtClean="0"/>
              <a:t>capable of </a:t>
            </a:r>
            <a:r>
              <a:rPr lang="en-GB" sz="2000" dirty="0"/>
              <a:t>dealing with </a:t>
            </a:r>
            <a:r>
              <a:rPr lang="en-GB" sz="2000" dirty="0" smtClean="0"/>
              <a:t>the unexpected and </a:t>
            </a:r>
            <a:r>
              <a:rPr lang="en-GB" sz="2000" dirty="0"/>
              <a:t>the </a:t>
            </a:r>
            <a:r>
              <a:rPr lang="en-GB" sz="2000" dirty="0" smtClean="0"/>
              <a:t>unplanned</a:t>
            </a:r>
            <a:r>
              <a:rPr lang="en-GB" sz="2000" dirty="0"/>
              <a:t>.</a:t>
            </a:r>
          </a:p>
          <a:p>
            <a:pPr marL="342900" indent="-342900"/>
            <a:endParaRPr lang="en-GB" sz="2000" dirty="0"/>
          </a:p>
          <a:p>
            <a:pPr marL="342900" indent="-342900"/>
            <a:r>
              <a:rPr lang="en-GB" sz="2000" b="1" dirty="0"/>
              <a:t>Relationships :	</a:t>
            </a:r>
            <a:r>
              <a:rPr lang="en-GB" sz="2000" dirty="0"/>
              <a:t>As supply chains become more </a:t>
            </a:r>
            <a:r>
              <a:rPr lang="en-GB" sz="2000" dirty="0" smtClean="0"/>
              <a:t>complex and </a:t>
            </a:r>
            <a:r>
              <a:rPr lang="en-GB" sz="2000" dirty="0"/>
              <a:t>as out-sourcing increases </a:t>
            </a:r>
            <a:r>
              <a:rPr lang="en-GB" sz="2000" dirty="0" smtClean="0"/>
              <a:t>dependency </a:t>
            </a:r>
            <a:r>
              <a:rPr lang="en-GB" sz="2000" dirty="0"/>
              <a:t>on suppliers, the need for </a:t>
            </a:r>
            <a:r>
              <a:rPr lang="en-GB" sz="2000" dirty="0" smtClean="0"/>
              <a:t>relationship </a:t>
            </a:r>
            <a:r>
              <a:rPr lang="en-GB" sz="2000" dirty="0"/>
              <a:t>management increases.</a:t>
            </a: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gray">
          <a:xfrm>
            <a:off x="304800" y="76200"/>
            <a:ext cx="708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l">
              <a:lnSpc>
                <a:spcPct val="90000"/>
              </a:lnSpc>
              <a:spcBef>
                <a:spcPct val="0"/>
              </a:spcBef>
              <a:buClrTx/>
            </a:pPr>
            <a:r>
              <a:rPr lang="en-US" sz="2200" dirty="0">
                <a:solidFill>
                  <a:schemeClr val="bg1"/>
                </a:solidFill>
              </a:rPr>
              <a:t>Managing the ‘4Rs’</a:t>
            </a:r>
          </a:p>
        </p:txBody>
      </p:sp>
    </p:spTree>
    <p:extLst>
      <p:ext uri="{BB962C8B-B14F-4D97-AF65-F5344CB8AC3E}">
        <p14:creationId xmlns:p14="http://schemas.microsoft.com/office/powerpoint/2010/main" val="3891315966"/>
      </p:ext>
    </p:extLst>
  </p:cSld>
  <p:clrMapOvr>
    <a:masterClrMapping/>
  </p:clrMapOvr>
</p:sld>
</file>

<file path=ppt/theme/theme1.xml><?xml version="1.0" encoding="utf-8"?>
<a:theme xmlns:a="http://schemas.openxmlformats.org/drawingml/2006/main" name="Cranfield_ Landscape">
  <a:themeElements>
    <a:clrScheme name="Cranfield_ Landscap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ranfield_ Landscap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2075" tIns="46038" rIns="92075" bIns="46038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3300"/>
          </a:buClr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2075" tIns="46038" rIns="92075" bIns="46038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3300"/>
          </a:buClr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Cranfield_ Landscap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field_ Landscap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6182</TotalTime>
  <Words>452</Words>
  <Application>Microsoft Macintosh PowerPoint</Application>
  <PresentationFormat>On-screen Show (4:3)</PresentationFormat>
  <Paragraphs>165</Paragraphs>
  <Slides>14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Cranfield_ Landscape</vt:lpstr>
      <vt:lpstr>Microsoft Graph Chart</vt:lpstr>
      <vt:lpstr>The supply chain network</vt:lpstr>
      <vt:lpstr>Competitive advantage and the ‘Three Cs’</vt:lpstr>
      <vt:lpstr>The experience curve</vt:lpstr>
      <vt:lpstr>Logistics and competitive advantage</vt:lpstr>
      <vt:lpstr>Supply chain excellence</vt:lpstr>
      <vt:lpstr>Gaining competitive advantage through logistics</vt:lpstr>
      <vt:lpstr>The value chain</vt:lpstr>
      <vt:lpstr>Logistics management process</vt:lpstr>
      <vt:lpstr>Achieving an integrated supply chain</vt:lpstr>
      <vt:lpstr>Investing in process excellence yields greater benefits</vt:lpstr>
      <vt:lpstr>Demand and supply uncertainty</vt:lpstr>
      <vt:lpstr>Inventory profile of the automotive supply chain</vt:lpstr>
      <vt:lpstr>PowerPoint Presentation</vt:lpstr>
      <vt:lpstr>PowerPoint Presentation</vt:lpstr>
    </vt:vector>
  </TitlesOfParts>
  <Company>ACE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Competitive advantage and the ‘Three Cs’</dc:title>
  <dc:creator>Anne-Claire Elwyn</dc:creator>
  <cp:lastModifiedBy>Anne-Claire Elwyn</cp:lastModifiedBy>
  <cp:revision>43</cp:revision>
  <dcterms:created xsi:type="dcterms:W3CDTF">2012-02-23T13:30:07Z</dcterms:created>
  <dcterms:modified xsi:type="dcterms:W3CDTF">2016-07-29T19:31:17Z</dcterms:modified>
</cp:coreProperties>
</file>