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150" autoAdjust="0"/>
  </p:normalViewPr>
  <p:slideViewPr>
    <p:cSldViewPr snapToObjects="1">
      <p:cViewPr>
        <p:scale>
          <a:sx n="68" d="100"/>
          <a:sy n="68" d="100"/>
        </p:scale>
        <p:origin x="-1816" y="-6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205061-863C-5549-B43A-65221C818A8F}" type="datetimeFigureOut">
              <a:rPr lang="en-US" smtClean="0"/>
              <a:t>05/10/16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D275E-4283-EB47-9092-6A6541AFA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18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4925" y="1047750"/>
            <a:ext cx="4248150" cy="3186113"/>
          </a:xfrm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2140" y="4310284"/>
            <a:ext cx="5047592" cy="41699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2290" tIns="46145" rIns="92290" bIns="46145"/>
          <a:lstStyle/>
          <a:p>
            <a:pPr eaLnBrk="1" hangingPunct="1"/>
            <a:endParaRPr lang="en-US">
              <a:latin typeface="Verdana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8"/>
          <p:cNvSpPr>
            <a:spLocks noChangeArrowheads="1"/>
          </p:cNvSpPr>
          <p:nvPr/>
        </p:nvSpPr>
        <p:spPr bwMode="auto">
          <a:xfrm>
            <a:off x="0" y="762000"/>
            <a:ext cx="179388" cy="60960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5" name="Rectangle 5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7" name="Rectangle 59"/>
          <p:cNvSpPr>
            <a:spLocks noChangeArrowheads="1"/>
          </p:cNvSpPr>
          <p:nvPr/>
        </p:nvSpPr>
        <p:spPr bwMode="auto">
          <a:xfrm>
            <a:off x="7391400" y="0"/>
            <a:ext cx="1752600" cy="762000"/>
          </a:xfrm>
          <a:prstGeom prst="rect">
            <a:avLst/>
          </a:prstGeom>
          <a:solidFill>
            <a:srgbClr val="002E7A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4387" name="Rectangle 5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4388" name="Rectangle 52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286000"/>
            <a:ext cx="7772400" cy="1143000"/>
          </a:xfrm>
          <a:noFill/>
        </p:spPr>
        <p:txBody>
          <a:bodyPr anchorCtr="1"/>
          <a:lstStyle>
            <a:lvl1pPr>
              <a:lnSpc>
                <a:spcPts val="6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87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179A5818-2F08-434C-860E-6BFF138A889B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76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B07A2E97-7F6E-FF41-BF19-9B72A5729C05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78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42291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14400"/>
            <a:ext cx="42291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077B5FD9-E594-2144-97A4-E62A40581435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8EDBFCF8-9B12-1340-BBC1-CC31E1E1EB8E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167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33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8517D87A-1F6A-2C44-9DB2-F3A0D6805DD9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4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4C57B31C-9A08-634D-BF81-0FA94C71AD4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22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9DC9C705-1530-4141-B5F1-A7F94B76B7E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983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3340C3A4-4B2E-A047-85F2-DC10A7119B01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43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76200"/>
            <a:ext cx="21526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3055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C9CCBD70-9967-2E46-8E13-B09AA95EAEB7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098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762000"/>
            <a:ext cx="179388" cy="60960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27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14400"/>
            <a:ext cx="8610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6526213"/>
            <a:ext cx="9144000" cy="331787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  <a:defRPr/>
            </a:pPr>
            <a:endParaRPr lang="en-US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77" name="Rectangle 53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858000" y="6553200"/>
            <a:ext cx="1905000" cy="3048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defRPr sz="1000" b="1">
                <a:solidFill>
                  <a:schemeClr val="bg1"/>
                </a:solidFill>
              </a:defRPr>
            </a:lvl1pPr>
          </a:lstStyle>
          <a:p>
            <a:pPr defTabSz="914400" fontAlgn="base">
              <a:spcAft>
                <a:spcPct val="0"/>
              </a:spcAft>
            </a:pPr>
            <a:r>
              <a:rPr lang="en-GB">
                <a:solidFill>
                  <a:srgbClr val="FFFFFF"/>
                </a:solidFill>
                <a:latin typeface="Verdana" charset="0"/>
                <a:ea typeface="ＭＳ Ｐゴシック" charset="0"/>
              </a:rPr>
              <a:t> </a:t>
            </a:r>
            <a:fld id="{19B50532-1EFF-AA4C-A744-7155C42C5049}" type="slidenum">
              <a:rPr lang="en-GB">
                <a:solidFill>
                  <a:srgbClr val="FFFFFF"/>
                </a:solidFill>
                <a:latin typeface="Verdana" charset="0"/>
                <a:ea typeface="ＭＳ Ｐゴシック" charset="0"/>
              </a:rPr>
              <a:pPr defTabSz="914400" fontAlgn="base">
                <a:spcAft>
                  <a:spcPct val="0"/>
                </a:spcAft>
              </a:pPr>
              <a:t>‹#›</a:t>
            </a:fld>
            <a:endParaRPr lang="en-GB">
              <a:solidFill>
                <a:srgbClr val="FFFFFF"/>
              </a:solidFill>
              <a:latin typeface="Verdana" charset="0"/>
              <a:ea typeface="ＭＳ Ｐゴシック" charset="0"/>
            </a:endParaRPr>
          </a:p>
        </p:txBody>
      </p:sp>
      <p:sp>
        <p:nvSpPr>
          <p:cNvPr id="1088" name="Rectangle 64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auto">
          <a:xfrm>
            <a:off x="7391400" y="0"/>
            <a:ext cx="1752600" cy="762000"/>
          </a:xfrm>
          <a:prstGeom prst="rect">
            <a:avLst/>
          </a:prstGeom>
          <a:solidFill>
            <a:srgbClr val="002E7A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304800" y="76200"/>
            <a:ext cx="7086600" cy="609600"/>
          </a:xfrm>
          <a:prstGeom prst="rect">
            <a:avLst/>
          </a:prstGeom>
          <a:solidFill>
            <a:srgbClr val="002E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Enter Title</a:t>
            </a:r>
          </a:p>
        </p:txBody>
      </p:sp>
      <p:sp>
        <p:nvSpPr>
          <p:cNvPr id="1094" name="Text Box 70"/>
          <p:cNvSpPr txBox="1">
            <a:spLocks noChangeArrowheads="1"/>
          </p:cNvSpPr>
          <p:nvPr/>
        </p:nvSpPr>
        <p:spPr bwMode="auto">
          <a:xfrm>
            <a:off x="3133725" y="65087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US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7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1600" b="1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GB" sz="1000">
                <a:solidFill>
                  <a:srgbClr val="FFFFFF"/>
                </a:solidFill>
              </a:rPr>
              <a:t> </a:t>
            </a:r>
            <a:fld id="{439B937C-E972-1644-A4CA-4CBB3C253DD6}" type="slidenum">
              <a:rPr lang="en-GB" sz="1000">
                <a:solidFill>
                  <a:srgbClr val="FFFFFF"/>
                </a:solidFill>
              </a:rPr>
              <a:pPr/>
              <a:t>1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002E7A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latin typeface="Verdana" charset="0"/>
              </a:rPr>
              <a:t>Complexity management</a:t>
            </a:r>
            <a:endParaRPr lang="en-US" dirty="0">
              <a:latin typeface="Verdana" charset="0"/>
            </a:endParaRPr>
          </a:p>
        </p:txBody>
      </p:sp>
      <p:sp>
        <p:nvSpPr>
          <p:cNvPr id="4115" name="TextBox 4114"/>
          <p:cNvSpPr txBox="1"/>
          <p:nvPr/>
        </p:nvSpPr>
        <p:spPr>
          <a:xfrm>
            <a:off x="2987824" y="980728"/>
            <a:ext cx="3240360" cy="792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/>
              <a:t>Understand the sources of complexity</a:t>
            </a:r>
            <a:endParaRPr lang="en-US" sz="1600" dirty="0"/>
          </a:p>
        </p:txBody>
      </p:sp>
      <p:sp>
        <p:nvSpPr>
          <p:cNvPr id="55" name="TextBox 54"/>
          <p:cNvSpPr txBox="1"/>
          <p:nvPr/>
        </p:nvSpPr>
        <p:spPr>
          <a:xfrm>
            <a:off x="2987824" y="2060848"/>
            <a:ext cx="3240360" cy="792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/>
              <a:t>Which elements of complexity add value and which do not?</a:t>
            </a:r>
            <a:endParaRPr lang="en-US" sz="1600" dirty="0"/>
          </a:p>
        </p:txBody>
      </p:sp>
      <p:sp>
        <p:nvSpPr>
          <p:cNvPr id="56" name="TextBox 55"/>
          <p:cNvSpPr txBox="1"/>
          <p:nvPr/>
        </p:nvSpPr>
        <p:spPr>
          <a:xfrm>
            <a:off x="2987824" y="3212976"/>
            <a:ext cx="3240360" cy="792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/>
              <a:t>Seek to eliminate the non-value adding complexity</a:t>
            </a:r>
            <a:endParaRPr lang="en-US" sz="1600" dirty="0"/>
          </a:p>
        </p:txBody>
      </p:sp>
      <p:sp>
        <p:nvSpPr>
          <p:cNvPr id="57" name="TextBox 56"/>
          <p:cNvSpPr txBox="1"/>
          <p:nvPr/>
        </p:nvSpPr>
        <p:spPr>
          <a:xfrm>
            <a:off x="2987824" y="4365192"/>
            <a:ext cx="3240360" cy="792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err="1" smtClean="0"/>
              <a:t>Mi</a:t>
            </a:r>
            <a:r>
              <a:rPr lang="en-US" sz="1600" dirty="0" err="1" smtClean="0"/>
              <a:t>nimise</a:t>
            </a:r>
            <a:r>
              <a:rPr lang="en-US" sz="1600" dirty="0" smtClean="0"/>
              <a:t> the cost of the value adding complexity</a:t>
            </a:r>
            <a:endParaRPr lang="en-US" sz="1600" dirty="0"/>
          </a:p>
        </p:txBody>
      </p:sp>
      <p:sp>
        <p:nvSpPr>
          <p:cNvPr id="58" name="TextBox 57"/>
          <p:cNvSpPr txBox="1"/>
          <p:nvPr/>
        </p:nvSpPr>
        <p:spPr>
          <a:xfrm>
            <a:off x="2987824" y="5445312"/>
            <a:ext cx="3240360" cy="792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/>
              <a:t>Continuously monitor and review the cost/benefit </a:t>
            </a:r>
            <a:r>
              <a:rPr lang="en-US" sz="1600" smtClean="0"/>
              <a:t>of complexity</a:t>
            </a:r>
            <a:endParaRPr lang="en-US" sz="1600" dirty="0"/>
          </a:p>
        </p:txBody>
      </p:sp>
      <p:cxnSp>
        <p:nvCxnSpPr>
          <p:cNvPr id="4118" name="Straight Arrow Connector 4117"/>
          <p:cNvCxnSpPr>
            <a:stCxn id="4115" idx="2"/>
            <a:endCxn id="55" idx="0"/>
          </p:cNvCxnSpPr>
          <p:nvPr/>
        </p:nvCxnSpPr>
        <p:spPr bwMode="auto">
          <a:xfrm>
            <a:off x="4608004" y="1772728"/>
            <a:ext cx="0" cy="28812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120" name="Straight Arrow Connector 4119"/>
          <p:cNvCxnSpPr>
            <a:stCxn id="55" idx="2"/>
            <a:endCxn id="56" idx="0"/>
          </p:cNvCxnSpPr>
          <p:nvPr/>
        </p:nvCxnSpPr>
        <p:spPr bwMode="auto">
          <a:xfrm>
            <a:off x="4608004" y="2852848"/>
            <a:ext cx="0" cy="360128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122" name="Straight Arrow Connector 4121"/>
          <p:cNvCxnSpPr>
            <a:stCxn id="56" idx="2"/>
            <a:endCxn id="57" idx="0"/>
          </p:cNvCxnSpPr>
          <p:nvPr/>
        </p:nvCxnSpPr>
        <p:spPr bwMode="auto">
          <a:xfrm>
            <a:off x="4608004" y="4004976"/>
            <a:ext cx="0" cy="360216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124" name="Straight Arrow Connector 4123"/>
          <p:cNvCxnSpPr>
            <a:stCxn id="57" idx="2"/>
            <a:endCxn id="58" idx="0"/>
          </p:cNvCxnSpPr>
          <p:nvPr/>
        </p:nvCxnSpPr>
        <p:spPr bwMode="auto">
          <a:xfrm>
            <a:off x="4608004" y="5157192"/>
            <a:ext cx="0" cy="28812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347047599"/>
      </p:ext>
    </p:extLst>
  </p:cSld>
  <p:clrMapOvr>
    <a:masterClrMapping/>
  </p:clrMapOvr>
  <p:transition xmlns:p14="http://schemas.microsoft.com/office/powerpoint/2010/main"/>
</p:sld>
</file>

<file path=ppt/theme/theme1.xml><?xml version="1.0" encoding="utf-8"?>
<a:theme xmlns:a="http://schemas.openxmlformats.org/drawingml/2006/main" name="Cranfield_ Landscape">
  <a:themeElements>
    <a:clrScheme name="Cranfield_ Landscap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ranfield_ Landscap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3300"/>
          </a:buClr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3300"/>
          </a:buClr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Cranfield_ Landscap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field_ Landscap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47</Words>
  <Application>Microsoft Macintosh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Cranfield_ Landscape</vt:lpstr>
      <vt:lpstr>Complexity management</vt:lpstr>
    </vt:vector>
  </TitlesOfParts>
  <Company>ACE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Competitive advantage and the ‘Three Cs’</dc:title>
  <dc:creator>Anne-Claire Elwyn</dc:creator>
  <cp:lastModifiedBy>Anne-Claire Elwyn</cp:lastModifiedBy>
  <cp:revision>40</cp:revision>
  <dcterms:created xsi:type="dcterms:W3CDTF">2012-02-23T13:30:07Z</dcterms:created>
  <dcterms:modified xsi:type="dcterms:W3CDTF">2016-10-05T12:35:07Z</dcterms:modified>
</cp:coreProperties>
</file>